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2" r:id="rId1"/>
  </p:sldMasterIdLst>
  <p:sldIdLst>
    <p:sldId id="256" r:id="rId2"/>
    <p:sldId id="269" r:id="rId3"/>
    <p:sldId id="258" r:id="rId4"/>
    <p:sldId id="270" r:id="rId5"/>
    <p:sldId id="260" r:id="rId6"/>
    <p:sldId id="262" r:id="rId7"/>
    <p:sldId id="266" r:id="rId8"/>
    <p:sldId id="265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1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5" y="1346947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5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5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5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2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3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4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6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9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1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5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8" y="6272785"/>
            <a:ext cx="2644309" cy="365125"/>
          </a:xfrm>
        </p:spPr>
        <p:txBody>
          <a:bodyPr/>
          <a:lstStyle/>
          <a:p>
            <a:fld id="{908A7C6C-0F39-4D70-8E8D-FE5B9C95FA73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5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400" y="2325848"/>
            <a:ext cx="1080905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1" y="2506133"/>
            <a:ext cx="1188299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0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9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4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9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1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8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1"/>
            <a:ext cx="388826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2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2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0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1"/>
            <a:ext cx="388826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2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2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11/22/2013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2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9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9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6" y="6272785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7" y="6272785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30" y="6272785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2773" y="929947"/>
            <a:ext cx="11041701" cy="3035808"/>
          </a:xfrm>
        </p:spPr>
        <p:txBody>
          <a:bodyPr/>
          <a:lstStyle/>
          <a:p>
            <a:r>
              <a:rPr lang="ru-RU" dirty="0" smtClean="0"/>
              <a:t>Классное самоуправление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8653701" cy="1069848"/>
          </a:xfrm>
        </p:spPr>
        <p:txBody>
          <a:bodyPr/>
          <a:lstStyle/>
          <a:p>
            <a:r>
              <a:rPr lang="ru-RU" dirty="0" smtClean="0"/>
              <a:t>9 класс</a:t>
            </a:r>
          </a:p>
          <a:p>
            <a:r>
              <a:rPr lang="ru-RU" dirty="0" smtClean="0"/>
              <a:t>Автор: Софронова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1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128" y="0"/>
            <a:ext cx="9281161" cy="68580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/>
            </a:r>
            <a:b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</a:br>
            <a:r>
              <a:rPr lang="ru-RU" sz="2200" b="1" dirty="0" smtClean="0">
                <a:effectLst>
                  <a:reflection blurRad="12700" stA="28000" endPos="45000" dist="1003" dir="5400000" sy="-100000" algn="bl"/>
                </a:effectLst>
              </a:rPr>
              <a:t>Город </a:t>
            </a:r>
            <a:r>
              <a:rPr lang="ru-RU" sz="2200" b="1" dirty="0">
                <a:effectLst>
                  <a:reflection blurRad="12700" stA="28000" endPos="45000" dist="1003" dir="5400000" sy="-100000" algn="bl"/>
                </a:effectLst>
              </a:rPr>
              <a:t>мастеров-2013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>
                <a:solidFill>
                  <a:srgbClr val="FF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Староста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класса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Валерия Котова</a:t>
            </a:r>
            <a:br>
              <a:rPr lang="ru-RU" sz="2200" dirty="0"/>
            </a:br>
            <a:r>
              <a:rPr lang="ru-RU" sz="2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Шоу-группа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Ксения </a:t>
            </a:r>
            <a:r>
              <a:rPr lang="ru-RU" sz="2200" dirty="0" err="1"/>
              <a:t>Сиванова</a:t>
            </a:r>
            <a:r>
              <a:rPr lang="ru-RU" sz="2200" dirty="0"/>
              <a:t> (постановщик)</a:t>
            </a:r>
            <a:br>
              <a:rPr lang="ru-RU" sz="2200" dirty="0"/>
            </a:br>
            <a:r>
              <a:rPr lang="ru-RU" sz="2200" dirty="0"/>
              <a:t>Илья Воробьёв(исполнитель)</a:t>
            </a:r>
            <a:br>
              <a:rPr lang="ru-RU" sz="2200" dirty="0"/>
            </a:br>
            <a:r>
              <a:rPr lang="ru-RU" sz="2200" dirty="0"/>
              <a:t>Ксения Поливанова(исполнитель)</a:t>
            </a:r>
            <a:br>
              <a:rPr lang="ru-RU" sz="2200" dirty="0"/>
            </a:br>
            <a:r>
              <a:rPr lang="ru-RU" sz="2200" dirty="0"/>
              <a:t>Даниил </a:t>
            </a:r>
            <a:r>
              <a:rPr lang="ru-RU" sz="2200" dirty="0" err="1"/>
              <a:t>Трамов</a:t>
            </a:r>
            <a:r>
              <a:rPr lang="ru-RU" sz="2200" dirty="0"/>
              <a:t>(музыкальное сопровождение)</a:t>
            </a:r>
            <a:br>
              <a:rPr lang="ru-RU" sz="2200" dirty="0"/>
            </a:br>
            <a:r>
              <a:rPr lang="ru-RU" sz="2200" dirty="0">
                <a:solidFill>
                  <a:srgbClr val="0070C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Учебная группа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>
                <a:solidFill>
                  <a:schemeClr val="tx1"/>
                </a:solidFill>
              </a:rPr>
              <a:t>Яна </a:t>
            </a:r>
            <a:r>
              <a:rPr lang="ru-RU" sz="2200" dirty="0" err="1">
                <a:solidFill>
                  <a:schemeClr val="tx1"/>
                </a:solidFill>
              </a:rPr>
              <a:t>Гомбожав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err="1">
                <a:solidFill>
                  <a:schemeClr val="tx1"/>
                </a:solidFill>
              </a:rPr>
              <a:t>Максуэлл</a:t>
            </a:r>
            <a:r>
              <a:rPr lang="ru-RU" sz="2200" dirty="0">
                <a:solidFill>
                  <a:schemeClr val="tx1"/>
                </a:solidFill>
              </a:rPr>
              <a:t>  Заев</a:t>
            </a:r>
            <a:r>
              <a:rPr lang="ru-RU" sz="2200" dirty="0">
                <a:solidFill>
                  <a:srgbClr val="00B050"/>
                </a:solidFill>
              </a:rPr>
              <a:t/>
            </a:r>
            <a:br>
              <a:rPr lang="ru-RU" sz="2200" dirty="0">
                <a:solidFill>
                  <a:srgbClr val="00B050"/>
                </a:solidFill>
              </a:rPr>
            </a:br>
            <a:r>
              <a:rPr lang="ru-RU" sz="2200" dirty="0"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Трудовые дела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Алексей </a:t>
            </a:r>
            <a:r>
              <a:rPr lang="ru-RU" sz="2200" dirty="0" err="1"/>
              <a:t>Шипин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Анастасия Кузнецова</a:t>
            </a:r>
            <a:br>
              <a:rPr lang="ru-RU" sz="2200" dirty="0"/>
            </a:br>
            <a:r>
              <a:rPr lang="ru-RU" sz="2200" b="1" dirty="0">
                <a:solidFill>
                  <a:srgbClr val="00B0F0"/>
                </a:solidFill>
              </a:rPr>
              <a:t>Спортивные дела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Никита </a:t>
            </a:r>
            <a:r>
              <a:rPr lang="ru-RU" sz="2200" dirty="0" err="1"/>
              <a:t>Шелатонов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Павел Лазарев</a:t>
            </a:r>
            <a:br>
              <a:rPr lang="ru-RU" sz="2200" dirty="0"/>
            </a:br>
            <a:r>
              <a:rPr lang="ru-RU" sz="2200" dirty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Учебно-</a:t>
            </a:r>
            <a:r>
              <a:rPr lang="ru-RU" sz="2200" dirty="0" err="1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организиционная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группа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Александр </a:t>
            </a:r>
            <a:r>
              <a:rPr lang="ru-RU" sz="2200" dirty="0" err="1" smtClean="0"/>
              <a:t>Иргашев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Денис </a:t>
            </a:r>
            <a:r>
              <a:rPr lang="ru-RU" sz="2700" dirty="0" err="1" smtClean="0"/>
              <a:t>Дворецки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1662191" y="6573078"/>
            <a:ext cx="9052560" cy="10601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7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самоуправление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амоуправление - форма </a:t>
            </a:r>
            <a:r>
              <a:rPr lang="ru-RU" sz="2400" dirty="0"/>
              <a:t>организации жизнедеятельности коллектива учащихся, </a:t>
            </a:r>
            <a:r>
              <a:rPr lang="ru-RU" sz="2400" dirty="0" smtClean="0"/>
              <a:t>обеспечивающая </a:t>
            </a:r>
            <a:r>
              <a:rPr lang="ru-RU" sz="2400" dirty="0"/>
              <a:t>развитие их самостоятельности в принятии и реализации решений для достижения общественно значимых целей.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92D050"/>
                </a:solidFill>
              </a:rPr>
              <a:t>Н.К</a:t>
            </a:r>
            <a:r>
              <a:rPr lang="ru-RU" sz="2400" dirty="0">
                <a:solidFill>
                  <a:srgbClr val="92D050"/>
                </a:solidFill>
              </a:rPr>
              <a:t>. Крупская трактовала самоуправление как привлечение детей управлению делами своего класса, </a:t>
            </a:r>
            <a:r>
              <a:rPr lang="ru-RU" sz="2400" dirty="0" smtClean="0">
                <a:solidFill>
                  <a:srgbClr val="92D050"/>
                </a:solidFill>
              </a:rPr>
              <a:t>своей </a:t>
            </a:r>
            <a:r>
              <a:rPr lang="ru-RU" sz="2400" dirty="0">
                <a:solidFill>
                  <a:srgbClr val="92D050"/>
                </a:solidFill>
              </a:rPr>
              <a:t>школы. </a:t>
            </a:r>
            <a:endParaRPr lang="ru-RU" sz="2400" dirty="0" smtClean="0">
              <a:solidFill>
                <a:srgbClr val="92D050"/>
              </a:solidFill>
            </a:endParaRPr>
          </a:p>
          <a:p>
            <a:r>
              <a:rPr lang="ru-RU" sz="2400" dirty="0">
                <a:solidFill>
                  <a:srgbClr val="00B0F0"/>
                </a:solidFill>
              </a:rPr>
              <a:t>Н.И. Приходько понимает под самоуправлением целенаправленную, конкретную, систематическую, организованную и прогнозируемую по результатам деятельность учащихся, в процессе которой реализуются функции управления, направленные на решение задач, стоящих перед </a:t>
            </a:r>
            <a:r>
              <a:rPr lang="ru-RU" sz="2400" dirty="0" smtClean="0">
                <a:solidFill>
                  <a:srgbClr val="00B0F0"/>
                </a:solidFill>
              </a:rPr>
              <a:t>школой.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трелка вниз 5">
            <a:hlinkClick r:id="" action="ppaction://hlinkshowjump?jump=nextslide"/>
          </p:cNvPr>
          <p:cNvSpPr/>
          <p:nvPr/>
        </p:nvSpPr>
        <p:spPr>
          <a:xfrm>
            <a:off x="8653670" y="2517913"/>
            <a:ext cx="2862469" cy="3114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61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8" y="1205948"/>
            <a:ext cx="9037983" cy="703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95130" y="5140691"/>
            <a:ext cx="46250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Обязанности групп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662609" y="7195930"/>
            <a:ext cx="11529391" cy="124570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4412" y="643944"/>
            <a:ext cx="9052560" cy="441260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Например, мои ученики понимают его как: </a:t>
            </a:r>
          </a:p>
          <a:p>
            <a:r>
              <a:rPr lang="ru-RU" dirty="0"/>
              <a:t> 	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управление жизнью класса;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	организацию дел для своего класса, а значит и для себя;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	решение задач, самостоятельно поставленных перед классным коллективом;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	школу ответственности, доверия, взаимопомощи, взаимопонимания и взросления.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i="1" dirty="0"/>
              <a:t>«Не согласен – критикуй, критикуешь – предлагай, предлагаешь – внедряй!».</a:t>
            </a:r>
            <a:endParaRPr lang="ru-RU" sz="2800" dirty="0"/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  <p:sp>
        <p:nvSpPr>
          <p:cNvPr id="2" name="Лента лицом вниз 1"/>
          <p:cNvSpPr/>
          <p:nvPr/>
        </p:nvSpPr>
        <p:spPr>
          <a:xfrm>
            <a:off x="1563757" y="5526157"/>
            <a:ext cx="10177669" cy="75537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8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1" cy="964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1428" y="2189409"/>
            <a:ext cx="9052560" cy="4520484"/>
          </a:xfrm>
        </p:spPr>
        <p:txBody>
          <a:bodyPr>
            <a:normAutofit/>
          </a:bodyPr>
          <a:lstStyle/>
          <a:p>
            <a:r>
              <a:rPr lang="ru-RU" sz="3200" dirty="0"/>
              <a:t>Таким образом, самоуправление в классном коллективе можно определить как действия детей, осуществляемые самостоятельно </a:t>
            </a:r>
            <a:r>
              <a:rPr lang="ru-RU" sz="3200" dirty="0" smtClean="0"/>
              <a:t>или </a:t>
            </a:r>
            <a:r>
              <a:rPr lang="ru-RU" sz="3200" dirty="0"/>
              <a:t>совместно со взрослыми членами классного сообщества, по планированию, организации и анализу жизнедеятельности в классе, направленной на создание благоприятных условий для общения и развития одноклассников и решение других социально ценных задач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8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128" y="1017432"/>
            <a:ext cx="9281161" cy="3728305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Franklin Gothic Medium Cond" panose="020B0606030402020204" pitchFamily="34" charset="0"/>
              </a:rPr>
              <a:t>Выработался определенный стиль отношений с детьми и родителями:</a:t>
            </a:r>
            <a:br>
              <a:rPr lang="ru-RU" sz="2800" dirty="0">
                <a:latin typeface="Franklin Gothic Medium Cond" panose="020B0606030402020204" pitchFamily="34" charset="0"/>
              </a:rPr>
            </a:br>
            <a:r>
              <a:rPr lang="ru-RU" sz="2800" dirty="0">
                <a:latin typeface="Franklin Gothic Medium Cond" panose="020B0606030402020204" pitchFamily="34" charset="0"/>
              </a:rPr>
              <a:t> Не запрещать, а направлять; не управлять, а соуправлять; </a:t>
            </a:r>
            <a:r>
              <a:rPr lang="ru-RU" sz="2800" dirty="0" smtClean="0">
                <a:latin typeface="Franklin Gothic Medium Cond" panose="020B0606030402020204" pitchFamily="34" charset="0"/>
              </a:rPr>
              <a:t/>
            </a:r>
            <a:br>
              <a:rPr lang="ru-RU" sz="2800" dirty="0" smtClean="0">
                <a:latin typeface="Franklin Gothic Medium Cond" panose="020B0606030402020204" pitchFamily="34" charset="0"/>
              </a:rPr>
            </a:br>
            <a:r>
              <a:rPr lang="ru-RU" sz="2800" dirty="0" smtClean="0">
                <a:latin typeface="Franklin Gothic Medium Cond" panose="020B0606030402020204" pitchFamily="34" charset="0"/>
              </a:rPr>
              <a:t>не </a:t>
            </a:r>
            <a:r>
              <a:rPr lang="ru-RU" sz="2800" dirty="0">
                <a:latin typeface="Franklin Gothic Medium Cond" panose="020B0606030402020204" pitchFamily="34" charset="0"/>
              </a:rPr>
              <a:t>принуждать, а убеждать; не командовать, а организовывать; </a:t>
            </a:r>
            <a:r>
              <a:rPr lang="ru-RU" sz="2800" dirty="0" smtClean="0">
                <a:latin typeface="Franklin Gothic Medium Cond" panose="020B0606030402020204" pitchFamily="34" charset="0"/>
              </a:rPr>
              <a:t/>
            </a:r>
            <a:br>
              <a:rPr lang="ru-RU" sz="2800" dirty="0" smtClean="0">
                <a:latin typeface="Franklin Gothic Medium Cond" panose="020B0606030402020204" pitchFamily="34" charset="0"/>
              </a:rPr>
            </a:br>
            <a:r>
              <a:rPr lang="ru-RU" sz="2800" dirty="0" smtClean="0">
                <a:latin typeface="Franklin Gothic Medium Cond" panose="020B0606030402020204" pitchFamily="34" charset="0"/>
              </a:rPr>
              <a:t>не </a:t>
            </a:r>
            <a:r>
              <a:rPr lang="ru-RU" sz="2800" dirty="0">
                <a:latin typeface="Franklin Gothic Medium Cond" panose="020B0606030402020204" pitchFamily="34" charset="0"/>
              </a:rPr>
              <a:t>ограничивать, а предоставлять свободу выбора.</a:t>
            </a:r>
            <a:br>
              <a:rPr lang="ru-RU" sz="2800" dirty="0">
                <a:latin typeface="Franklin Gothic Medium Cond" panose="020B0606030402020204" pitchFamily="34" charset="0"/>
              </a:rPr>
            </a:br>
            <a:r>
              <a:rPr lang="ru-RU" dirty="0"/>
              <a:t>                                                                                                                                                 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165775" y="6086856"/>
            <a:ext cx="905256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3167270" y="2941984"/>
            <a:ext cx="7659756" cy="37238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6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128" y="2356834"/>
            <a:ext cx="9281161" cy="2388902"/>
          </a:xfrm>
        </p:spPr>
        <p:txBody>
          <a:bodyPr>
            <a:normAutofit fontScale="90000"/>
          </a:bodyPr>
          <a:lstStyle/>
          <a:p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Твори, ищи, фантазируй смелее – </a:t>
            </a:r>
            <a: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Поиск идет необычной идеи</a:t>
            </a:r>
            <a: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!</a:t>
            </a:r>
            <a:b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Совмещаем мы порой невозможное</a:t>
            </a:r>
            <a: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…</a:t>
            </a:r>
            <a:b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Репетиции вместе с контрольными</a:t>
            </a:r>
            <a: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,</a:t>
            </a:r>
            <a:b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Тренировки с сочинениями</a:t>
            </a:r>
            <a: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,</a:t>
            </a:r>
            <a:b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Конкурсы, выборы и изложения</a:t>
            </a:r>
            <a: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.</a:t>
            </a:r>
            <a:b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Может, что-то и не </a:t>
            </a:r>
            <a:r>
              <a:rPr lang="ru-RU" sz="2200" b="1" i="1" dirty="0" err="1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успевается</a:t>
            </a:r>
            <a: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,</a:t>
            </a:r>
            <a:br>
              <a:rPr lang="ru-RU" sz="2200" b="1" i="1" dirty="0" smtClean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sz="2200" b="1" i="1" dirty="0">
                <a:solidFill>
                  <a:srgbClr val="371D4B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Это жизнью у нас называется</a:t>
            </a:r>
            <a:r>
              <a:rPr lang="ru-RU" sz="2200" b="1" i="1" dirty="0">
                <a:solidFill>
                  <a:srgbClr val="C0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.</a:t>
            </a:r>
            <a:r>
              <a:rPr lang="ru-RU" dirty="0">
                <a:solidFill>
                  <a:srgbClr val="C0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dirty="0">
                <a:solidFill>
                  <a:srgbClr val="C0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r>
              <a:rPr lang="ru-RU" b="1" i="1" dirty="0">
                <a:solidFill>
                  <a:srgbClr val="C0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 </a:t>
            </a:r>
            <a:r>
              <a:rPr lang="ru-RU" dirty="0">
                <a:solidFill>
                  <a:srgbClr val="C0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/>
            </a:r>
            <a:br>
              <a:rPr lang="ru-RU" dirty="0">
                <a:solidFill>
                  <a:srgbClr val="C0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</a:br>
            <a:endParaRPr lang="ru-RU" dirty="0">
              <a:solidFill>
                <a:srgbClr val="C00000"/>
              </a:solidFill>
              <a:latin typeface="Adobe Kaiti Std R" panose="02020400000000000000" pitchFamily="18" charset="-128"/>
              <a:ea typeface="Adobe Kaiti Std R" panose="02020400000000000000" pitchFamily="18" charset="-128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5" y="6041136"/>
            <a:ext cx="905256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7818783" y="1192695"/>
            <a:ext cx="4280452" cy="45189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9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TC103090434[[fn=Тип дерева]]</Template>
  <TotalTime>98</TotalTime>
  <Words>162</Words>
  <Application>Microsoft Office PowerPoint</Application>
  <PresentationFormat>Произвольный</PresentationFormat>
  <Paragraphs>19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Дерево</vt:lpstr>
      <vt:lpstr>Классное самоуправление</vt:lpstr>
      <vt:lpstr>                 Город мастеров-2013   Староста класса Валерия Котова Шоу-группа Ксения Сиванова (постановщик) Илья Воробьёв(исполнитель) Ксения Поливанова(исполнитель) Даниил Трамов(музыкальное сопровождение) Учебная группа Яна Гомбожав Максуэлл  Заев Трудовые дела Алексей Шипин Анастасия Кузнецова Спортивные дела Никита Шелатонов Павел Лазарев Учебно-организиционная группа Александр Иргашев Денис Дворецки    </vt:lpstr>
      <vt:lpstr>самоуправление</vt:lpstr>
      <vt:lpstr>Презентация PowerPoint</vt:lpstr>
      <vt:lpstr>Презентация PowerPoint</vt:lpstr>
      <vt:lpstr>вывод</vt:lpstr>
      <vt:lpstr>Выработался определенный стиль отношений с детьми и родителями:  Не запрещать, а направлять; не управлять, а соуправлять;  не принуждать, а убеждать; не командовать, а организовывать;  не ограничивать, а предоставлять свободу выбора.                                                                                                                                                    </vt:lpstr>
      <vt:lpstr>Твори, ищи, фантазируй смелее –   Поиск идет необычной идеи!  Совмещаем мы порой невозможное…  Репетиции вместе с контрольными,  Тренировки с сочинениями,  Конкурсы, выборы и изложения.  Может, что-то и не успевается,  Это жизнью у нас называется.  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Классное самоуправление</dc:title>
  <dc:creator>IVAN</dc:creator>
  <cp:lastModifiedBy>Владелец</cp:lastModifiedBy>
  <cp:revision>13</cp:revision>
  <dcterms:created xsi:type="dcterms:W3CDTF">2013-11-20T16:31:41Z</dcterms:created>
  <dcterms:modified xsi:type="dcterms:W3CDTF">2013-11-22T08:03:46Z</dcterms:modified>
</cp:coreProperties>
</file>