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8" r:id="rId1"/>
  </p:sldMasterIdLst>
  <p:sldIdLst>
    <p:sldId id="256" r:id="rId2"/>
    <p:sldId id="258" r:id="rId3"/>
    <p:sldId id="259" r:id="rId4"/>
    <p:sldId id="260" r:id="rId5"/>
    <p:sldId id="261" r:id="rId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380D7E-CFE9-4E2B-AA8E-2A23AA2C4B2A}" type="datetimeFigureOut">
              <a:rPr lang="ru-RU" smtClean="0"/>
              <a:t>03.04.2013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07626708-ED44-4ABF-B556-76F5C35C574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380D7E-CFE9-4E2B-AA8E-2A23AA2C4B2A}" type="datetimeFigureOut">
              <a:rPr lang="ru-RU" smtClean="0"/>
              <a:t>03.04.2013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626708-ED44-4ABF-B556-76F5C35C574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380D7E-CFE9-4E2B-AA8E-2A23AA2C4B2A}" type="datetimeFigureOut">
              <a:rPr lang="ru-RU" smtClean="0"/>
              <a:t>03.04.2013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626708-ED44-4ABF-B556-76F5C35C574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Объект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380D7E-CFE9-4E2B-AA8E-2A23AA2C4B2A}" type="datetimeFigureOut">
              <a:rPr lang="ru-RU" smtClean="0"/>
              <a:t>03.04.2013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07626708-ED44-4ABF-B556-76F5C35C574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380D7E-CFE9-4E2B-AA8E-2A23AA2C4B2A}" type="datetimeFigureOut">
              <a:rPr lang="ru-RU" smtClean="0"/>
              <a:t>03.04.2013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626708-ED44-4ABF-B556-76F5C35C574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380D7E-CFE9-4E2B-AA8E-2A23AA2C4B2A}" type="datetimeFigureOut">
              <a:rPr lang="ru-RU" smtClean="0"/>
              <a:t>03.04.2013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626708-ED44-4ABF-B556-76F5C35C574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Объект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380D7E-CFE9-4E2B-AA8E-2A23AA2C4B2A}" type="datetimeFigureOut">
              <a:rPr lang="ru-RU" smtClean="0"/>
              <a:t>03.04.2013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07626708-ED44-4ABF-B556-76F5C35C5740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380D7E-CFE9-4E2B-AA8E-2A23AA2C4B2A}" type="datetimeFigureOut">
              <a:rPr lang="ru-RU" smtClean="0"/>
              <a:t>03.04.2013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626708-ED44-4ABF-B556-76F5C35C574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380D7E-CFE9-4E2B-AA8E-2A23AA2C4B2A}" type="datetimeFigureOut">
              <a:rPr lang="ru-RU" smtClean="0"/>
              <a:t>03.04.2013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626708-ED44-4ABF-B556-76F5C35C574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380D7E-CFE9-4E2B-AA8E-2A23AA2C4B2A}" type="datetimeFigureOut">
              <a:rPr lang="ru-RU" smtClean="0"/>
              <a:t>03.04.2013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626708-ED44-4ABF-B556-76F5C35C574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380D7E-CFE9-4E2B-AA8E-2A23AA2C4B2A}" type="datetimeFigureOut">
              <a:rPr lang="ru-RU" smtClean="0"/>
              <a:t>03.04.2013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626708-ED44-4ABF-B556-76F5C35C5740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B7380D7E-CFE9-4E2B-AA8E-2A23AA2C4B2A}" type="datetimeFigureOut">
              <a:rPr lang="ru-RU" smtClean="0"/>
              <a:t>03.04.2013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07626708-ED44-4ABF-B556-76F5C35C574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9512" y="404664"/>
            <a:ext cx="8458200" cy="1222375"/>
          </a:xfrm>
        </p:spPr>
        <p:txBody>
          <a:bodyPr>
            <a:normAutofit fontScale="90000"/>
          </a:bodyPr>
          <a:lstStyle/>
          <a:p>
            <a:pPr algn="ctr"/>
            <a:r>
              <a:rPr lang="ru-RU" sz="5400" dirty="0" smtClean="0"/>
              <a:t>ТЕСТ</a:t>
            </a:r>
            <a:br>
              <a:rPr lang="ru-RU" sz="5400" dirty="0" smtClean="0"/>
            </a:br>
            <a:r>
              <a:rPr lang="ru-RU" sz="5400" dirty="0" err="1" smtClean="0"/>
              <a:t>ПЕРИОДИЧЕСКая</a:t>
            </a:r>
            <a:r>
              <a:rPr lang="ru-RU" sz="5400" dirty="0" smtClean="0"/>
              <a:t> система</a:t>
            </a:r>
            <a:br>
              <a:rPr lang="ru-RU" sz="5400" dirty="0" smtClean="0"/>
            </a:br>
            <a:r>
              <a:rPr lang="ru-RU" sz="5400" dirty="0" smtClean="0"/>
              <a:t>химических элементов</a:t>
            </a:r>
            <a:br>
              <a:rPr lang="ru-RU" sz="5400" dirty="0" smtClean="0"/>
            </a:br>
            <a:r>
              <a:rPr lang="ru-RU" sz="5400" dirty="0"/>
              <a:t> </a:t>
            </a:r>
            <a:r>
              <a:rPr lang="ru-RU" sz="5400" dirty="0" smtClean="0"/>
              <a:t>  </a:t>
            </a:r>
            <a:r>
              <a:rPr lang="ru-RU" sz="5400" dirty="0" err="1" smtClean="0"/>
              <a:t>Д.И.Менделеева</a:t>
            </a:r>
            <a:endParaRPr lang="ru-RU" sz="54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ru-RU" sz="4000" b="1" i="1" u="sng" dirty="0" smtClean="0"/>
              <a:t>ГРУППЫ   И   ПОДГРУППЫ  </a:t>
            </a:r>
            <a:r>
              <a:rPr lang="ru-RU" sz="2800" dirty="0"/>
              <a:t>(</a:t>
            </a:r>
            <a:r>
              <a:rPr lang="ru-RU" sz="2800" dirty="0" smtClean="0"/>
              <a:t>обобщение)</a:t>
            </a:r>
            <a:endParaRPr lang="ru-RU" sz="4000" dirty="0"/>
          </a:p>
        </p:txBody>
      </p:sp>
      <p:sp>
        <p:nvSpPr>
          <p:cNvPr id="4" name="TextBox 3"/>
          <p:cNvSpPr txBox="1"/>
          <p:nvPr/>
        </p:nvSpPr>
        <p:spPr>
          <a:xfrm>
            <a:off x="5220072" y="6309320"/>
            <a:ext cx="372531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/>
              <a:t>УЧИТЕЛЬ: </a:t>
            </a:r>
            <a:r>
              <a:rPr lang="ru-RU" sz="2400" dirty="0" err="1" smtClean="0"/>
              <a:t>Макаркина</a:t>
            </a:r>
            <a:r>
              <a:rPr lang="ru-RU" sz="2400" dirty="0" smtClean="0"/>
              <a:t> М.А.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3009711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40652" y="188640"/>
            <a:ext cx="8247514" cy="63709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457200" indent="-457200">
              <a:buAutoNum type="arabicPeriod"/>
            </a:pPr>
            <a:r>
              <a:rPr lang="ru-RU" sz="2400" dirty="0" smtClean="0"/>
              <a:t>В группе, в главной подгруппе, сверху вниз:</a:t>
            </a:r>
          </a:p>
          <a:p>
            <a:r>
              <a:rPr lang="ru-RU" sz="2400" dirty="0"/>
              <a:t> </a:t>
            </a:r>
            <a:r>
              <a:rPr lang="ru-RU" sz="2400" dirty="0" smtClean="0"/>
              <a:t>   а) заряд ядра уменьшается</a:t>
            </a:r>
          </a:p>
          <a:p>
            <a:r>
              <a:rPr lang="ru-RU" sz="2400" dirty="0"/>
              <a:t> </a:t>
            </a:r>
            <a:r>
              <a:rPr lang="ru-RU" sz="2400" dirty="0" smtClean="0"/>
              <a:t>   б) число валентных электронов не меняется</a:t>
            </a:r>
          </a:p>
          <a:p>
            <a:r>
              <a:rPr lang="ru-RU" sz="2400" dirty="0"/>
              <a:t> </a:t>
            </a:r>
            <a:r>
              <a:rPr lang="ru-RU" sz="2400" dirty="0" smtClean="0"/>
              <a:t>   в) относительная атомная масса не меняется</a:t>
            </a:r>
          </a:p>
          <a:p>
            <a:r>
              <a:rPr lang="ru-RU" sz="2400" dirty="0"/>
              <a:t> </a:t>
            </a:r>
            <a:r>
              <a:rPr lang="ru-RU" sz="2400" dirty="0" smtClean="0"/>
              <a:t>   г) число электронных слоев уменьшается</a:t>
            </a:r>
          </a:p>
          <a:p>
            <a:pPr marL="457200" indent="-457200">
              <a:buAutoNum type="arabicPeriod" startAt="2"/>
            </a:pPr>
            <a:r>
              <a:rPr lang="ru-RU" sz="2400" dirty="0" smtClean="0"/>
              <a:t>Оба  элемента находятся в главных подгруппах:</a:t>
            </a:r>
          </a:p>
          <a:p>
            <a:r>
              <a:rPr lang="ru-RU" sz="2400" dirty="0"/>
              <a:t> </a:t>
            </a:r>
            <a:r>
              <a:rPr lang="ru-RU" sz="2400" dirty="0" smtClean="0"/>
              <a:t>   а) </a:t>
            </a:r>
            <a:r>
              <a:rPr lang="en-US" sz="2400" dirty="0" err="1" smtClean="0"/>
              <a:t>Ca</a:t>
            </a:r>
            <a:r>
              <a:rPr lang="en-US" sz="2400" dirty="0" smtClean="0"/>
              <a:t> </a:t>
            </a:r>
            <a:r>
              <a:rPr lang="ru-RU" sz="2400" dirty="0" smtClean="0"/>
              <a:t> и</a:t>
            </a:r>
            <a:r>
              <a:rPr lang="en-US" sz="2400" dirty="0" smtClean="0"/>
              <a:t> </a:t>
            </a:r>
            <a:r>
              <a:rPr lang="ru-RU" sz="2400" dirty="0" smtClean="0"/>
              <a:t> </a:t>
            </a:r>
            <a:r>
              <a:rPr lang="en-US" sz="2400" dirty="0" smtClean="0"/>
              <a:t>K</a:t>
            </a:r>
            <a:r>
              <a:rPr lang="ru-RU" sz="2400" dirty="0" smtClean="0"/>
              <a:t> </a:t>
            </a:r>
            <a:r>
              <a:rPr lang="en-US" sz="2400" dirty="0" smtClean="0"/>
              <a:t>        </a:t>
            </a:r>
            <a:r>
              <a:rPr lang="ru-RU" sz="2400" dirty="0" smtClean="0"/>
              <a:t>б)</a:t>
            </a:r>
            <a:r>
              <a:rPr lang="en-US" sz="2400" dirty="0" smtClean="0"/>
              <a:t> </a:t>
            </a:r>
            <a:r>
              <a:rPr lang="en-US" sz="2400" dirty="0" err="1" smtClean="0"/>
              <a:t>Mn</a:t>
            </a:r>
            <a:r>
              <a:rPr lang="en-US" sz="2400" dirty="0" smtClean="0"/>
              <a:t> </a:t>
            </a:r>
            <a:r>
              <a:rPr lang="ru-RU" sz="2400" dirty="0" smtClean="0"/>
              <a:t> и </a:t>
            </a:r>
            <a:r>
              <a:rPr lang="en-US" sz="2400" dirty="0" smtClean="0"/>
              <a:t> Cr      </a:t>
            </a:r>
            <a:r>
              <a:rPr lang="ru-RU" sz="2400" dirty="0" smtClean="0"/>
              <a:t> в)</a:t>
            </a:r>
            <a:r>
              <a:rPr lang="en-US" sz="2400" dirty="0" smtClean="0"/>
              <a:t> </a:t>
            </a:r>
            <a:r>
              <a:rPr lang="en-US" sz="2400" dirty="0" err="1" smtClean="0"/>
              <a:t>Cl</a:t>
            </a:r>
            <a:r>
              <a:rPr lang="ru-RU" sz="2400" dirty="0" smtClean="0"/>
              <a:t> </a:t>
            </a:r>
            <a:r>
              <a:rPr lang="en-US" sz="2400" dirty="0" smtClean="0"/>
              <a:t> </a:t>
            </a:r>
            <a:r>
              <a:rPr lang="ru-RU" sz="2400" dirty="0" smtClean="0"/>
              <a:t>и </a:t>
            </a:r>
            <a:r>
              <a:rPr lang="en-US" sz="2400" dirty="0" smtClean="0"/>
              <a:t> </a:t>
            </a:r>
            <a:r>
              <a:rPr lang="en-US" sz="2400" dirty="0" err="1" smtClean="0"/>
              <a:t>Mn</a:t>
            </a:r>
            <a:r>
              <a:rPr lang="en-US" sz="2400" dirty="0" smtClean="0"/>
              <a:t>   </a:t>
            </a:r>
            <a:r>
              <a:rPr lang="ru-RU" sz="2400" dirty="0" smtClean="0"/>
              <a:t> г)</a:t>
            </a:r>
            <a:r>
              <a:rPr lang="en-US" sz="2400" dirty="0" smtClean="0"/>
              <a:t> Cu</a:t>
            </a:r>
            <a:r>
              <a:rPr lang="ru-RU" sz="2400" dirty="0" smtClean="0"/>
              <a:t>  и </a:t>
            </a:r>
            <a:r>
              <a:rPr lang="en-US" sz="2400" dirty="0" smtClean="0"/>
              <a:t> K</a:t>
            </a:r>
            <a:endParaRPr lang="ru-RU" sz="2400" dirty="0" smtClean="0"/>
          </a:p>
          <a:p>
            <a:r>
              <a:rPr lang="ru-RU" sz="2400" dirty="0" smtClean="0"/>
              <a:t>3.  В группе, в главной подгруппе, сверху вниз:</a:t>
            </a:r>
          </a:p>
          <a:p>
            <a:r>
              <a:rPr lang="ru-RU" sz="2400" dirty="0" smtClean="0"/>
              <a:t>    а) строение внешнего электронного уровня не меняется</a:t>
            </a:r>
          </a:p>
          <a:p>
            <a:r>
              <a:rPr lang="ru-RU" sz="2400" dirty="0"/>
              <a:t> </a:t>
            </a:r>
            <a:r>
              <a:rPr lang="ru-RU" sz="2400" dirty="0" smtClean="0"/>
              <a:t>   б) кислотные свойства высшего гидроксида ослабевают</a:t>
            </a:r>
          </a:p>
          <a:p>
            <a:r>
              <a:rPr lang="ru-RU" sz="2400" dirty="0"/>
              <a:t> </a:t>
            </a:r>
            <a:r>
              <a:rPr lang="ru-RU" sz="2400" dirty="0" smtClean="0"/>
              <a:t>   в) формула высшего оксида не меняется</a:t>
            </a:r>
          </a:p>
          <a:p>
            <a:r>
              <a:rPr lang="ru-RU" sz="2400" dirty="0"/>
              <a:t> </a:t>
            </a:r>
            <a:r>
              <a:rPr lang="ru-RU" sz="2400" dirty="0" smtClean="0"/>
              <a:t>   г) основные свойства высшего гидроксида ослабевают</a:t>
            </a:r>
          </a:p>
          <a:p>
            <a:pPr marL="457200" indent="-457200">
              <a:buAutoNum type="arabicPeriod" startAt="4"/>
            </a:pPr>
            <a:r>
              <a:rPr lang="ru-RU" sz="2400" dirty="0" smtClean="0"/>
              <a:t>Число электронов на внешнем уровне для элементов </a:t>
            </a:r>
          </a:p>
          <a:p>
            <a:r>
              <a:rPr lang="ru-RU" sz="2400" dirty="0"/>
              <a:t> </a:t>
            </a:r>
            <a:r>
              <a:rPr lang="ru-RU" sz="2400" dirty="0" smtClean="0"/>
              <a:t>     главных подгрупп равно:</a:t>
            </a:r>
          </a:p>
          <a:p>
            <a:r>
              <a:rPr lang="ru-RU" sz="2400" dirty="0"/>
              <a:t> </a:t>
            </a:r>
            <a:r>
              <a:rPr lang="ru-RU" sz="2400" dirty="0" smtClean="0"/>
              <a:t>   а) порядковому номеру элемента          б) номеру периода</a:t>
            </a:r>
          </a:p>
          <a:p>
            <a:r>
              <a:rPr lang="ru-RU" sz="2400" dirty="0"/>
              <a:t> </a:t>
            </a:r>
            <a:r>
              <a:rPr lang="ru-RU" sz="2400" dirty="0" smtClean="0"/>
              <a:t>   в) относительной атомной массе            г) номеру группы</a:t>
            </a:r>
          </a:p>
          <a:p>
            <a:r>
              <a:rPr lang="ru-RU" sz="2400" dirty="0"/>
              <a:t> </a:t>
            </a:r>
            <a:r>
              <a:rPr lang="ru-RU" sz="2400" dirty="0" smtClean="0"/>
              <a:t>        элемента 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28405312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-32110" y="27855"/>
            <a:ext cx="9012724" cy="71096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/>
              <a:t> 5.  В группе, в главной подгруппе, сверху вниз:</a:t>
            </a:r>
          </a:p>
          <a:p>
            <a:r>
              <a:rPr lang="ru-RU" sz="2400" dirty="0"/>
              <a:t> </a:t>
            </a:r>
            <a:r>
              <a:rPr lang="ru-RU" sz="2400" dirty="0" smtClean="0"/>
              <a:t>  а) валентность в летучем водородном соединении не меняется</a:t>
            </a:r>
          </a:p>
          <a:p>
            <a:r>
              <a:rPr lang="ru-RU" sz="2400" dirty="0"/>
              <a:t> </a:t>
            </a:r>
            <a:r>
              <a:rPr lang="ru-RU" sz="2400" dirty="0" smtClean="0"/>
              <a:t>  б) валентность в высшем оксиде увеличивается</a:t>
            </a:r>
          </a:p>
          <a:p>
            <a:r>
              <a:rPr lang="ru-RU" sz="2400" dirty="0" smtClean="0"/>
              <a:t>   в) неметаллические свойства простых веществ усиливаются</a:t>
            </a:r>
          </a:p>
          <a:p>
            <a:r>
              <a:rPr lang="ru-RU" sz="2400" dirty="0" smtClean="0"/>
              <a:t>   г) металлические свойства простых веществ ослабевают</a:t>
            </a:r>
          </a:p>
          <a:p>
            <a:r>
              <a:rPr lang="ru-RU" sz="2400" dirty="0"/>
              <a:t> </a:t>
            </a:r>
            <a:r>
              <a:rPr lang="ru-RU" sz="2400" dirty="0" smtClean="0"/>
              <a:t>6.  Побочные подгруппы включают элементы:</a:t>
            </a:r>
          </a:p>
          <a:p>
            <a:r>
              <a:rPr lang="ru-RU" sz="2400" dirty="0"/>
              <a:t> </a:t>
            </a:r>
            <a:r>
              <a:rPr lang="ru-RU" sz="2400" dirty="0" smtClean="0"/>
              <a:t>  а) только больших периодов        б) только малых периодов</a:t>
            </a:r>
          </a:p>
          <a:p>
            <a:r>
              <a:rPr lang="ru-RU" sz="2400" dirty="0"/>
              <a:t> </a:t>
            </a:r>
            <a:r>
              <a:rPr lang="ru-RU" sz="2400" dirty="0" smtClean="0"/>
              <a:t>  в) малых и больших периодов     г) все элементы периодической</a:t>
            </a:r>
          </a:p>
          <a:p>
            <a:r>
              <a:rPr lang="ru-RU" sz="2400" dirty="0"/>
              <a:t> </a:t>
            </a:r>
            <a:r>
              <a:rPr lang="ru-RU" sz="2400" dirty="0" smtClean="0"/>
              <a:t>                                                               системы</a:t>
            </a:r>
          </a:p>
          <a:p>
            <a:r>
              <a:rPr lang="ru-RU" sz="2400" dirty="0"/>
              <a:t> </a:t>
            </a:r>
            <a:r>
              <a:rPr lang="ru-RU" sz="2400" dirty="0" smtClean="0"/>
              <a:t>7.  Заряд ядра атома численно равен:</a:t>
            </a:r>
          </a:p>
          <a:p>
            <a:r>
              <a:rPr lang="ru-RU" sz="2400" dirty="0"/>
              <a:t> </a:t>
            </a:r>
            <a:r>
              <a:rPr lang="ru-RU" sz="2400" dirty="0" smtClean="0"/>
              <a:t>  а) номеру группы                           б) номеру периода</a:t>
            </a:r>
          </a:p>
          <a:p>
            <a:r>
              <a:rPr lang="ru-RU" sz="2400" dirty="0"/>
              <a:t> </a:t>
            </a:r>
            <a:r>
              <a:rPr lang="ru-RU" sz="2400" dirty="0" smtClean="0"/>
              <a:t>  в) порядковому номеру  элемента</a:t>
            </a:r>
          </a:p>
          <a:p>
            <a:r>
              <a:rPr lang="ru-RU" sz="2400" dirty="0"/>
              <a:t> </a:t>
            </a:r>
            <a:r>
              <a:rPr lang="ru-RU" sz="2400" dirty="0" smtClean="0"/>
              <a:t>  г) относительной атомной массе элемента</a:t>
            </a:r>
          </a:p>
          <a:p>
            <a:r>
              <a:rPr lang="ru-RU" sz="2400" dirty="0"/>
              <a:t> </a:t>
            </a:r>
            <a:r>
              <a:rPr lang="ru-RU" sz="2400" dirty="0" smtClean="0"/>
              <a:t>8.  Высшая валентность элементов в соединениях с кислородом,</a:t>
            </a:r>
          </a:p>
          <a:p>
            <a:r>
              <a:rPr lang="ru-RU" sz="2400" dirty="0"/>
              <a:t> </a:t>
            </a:r>
            <a:r>
              <a:rPr lang="ru-RU" sz="2400" dirty="0" smtClean="0"/>
              <a:t>     как правило, численно равна:</a:t>
            </a:r>
          </a:p>
          <a:p>
            <a:r>
              <a:rPr lang="ru-RU" sz="2400" dirty="0"/>
              <a:t> </a:t>
            </a:r>
            <a:r>
              <a:rPr lang="ru-RU" sz="2400" dirty="0" smtClean="0"/>
              <a:t>  а) номеру группы                     б)порядковому номеру элемента</a:t>
            </a:r>
          </a:p>
          <a:p>
            <a:r>
              <a:rPr lang="ru-RU" sz="2400" dirty="0" smtClean="0"/>
              <a:t>   в) относительной атомной       г) номеру периода </a:t>
            </a:r>
          </a:p>
          <a:p>
            <a:r>
              <a:rPr lang="ru-RU" sz="2400" dirty="0" smtClean="0"/>
              <a:t>       массе элемента</a:t>
            </a:r>
          </a:p>
          <a:p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19761457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832" y="40544"/>
            <a:ext cx="8893977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AutoNum type="arabicPeriod" startAt="9"/>
            </a:pPr>
            <a:r>
              <a:rPr lang="ru-RU" sz="2400" dirty="0" smtClean="0"/>
              <a:t>Число электронных слоев а томе элемента равно:</a:t>
            </a:r>
          </a:p>
          <a:p>
            <a:r>
              <a:rPr lang="ru-RU" sz="2400" dirty="0" smtClean="0"/>
              <a:t>  а) порядковому номеру элемента                   б) номеру периода</a:t>
            </a:r>
          </a:p>
          <a:p>
            <a:r>
              <a:rPr lang="ru-RU" sz="2400" dirty="0" smtClean="0"/>
              <a:t>  в) относительной атомной массе элемента    г) номеру группы</a:t>
            </a:r>
          </a:p>
          <a:p>
            <a:r>
              <a:rPr lang="ru-RU" sz="2400" dirty="0" smtClean="0"/>
              <a:t>10. В группе, в главной подгруппе, сверху вниз:</a:t>
            </a:r>
          </a:p>
          <a:p>
            <a:r>
              <a:rPr lang="ru-RU" sz="2400" dirty="0" smtClean="0"/>
              <a:t>   а) заряд ядра атома увеличивается</a:t>
            </a:r>
          </a:p>
          <a:p>
            <a:r>
              <a:rPr lang="ru-RU" sz="2400" dirty="0" smtClean="0"/>
              <a:t>   б) число валентных электронов  увеличивается</a:t>
            </a:r>
          </a:p>
          <a:p>
            <a:r>
              <a:rPr lang="ru-RU" sz="2400" dirty="0" smtClean="0"/>
              <a:t>   в) относительная атомная масса  уменьшается</a:t>
            </a:r>
          </a:p>
          <a:p>
            <a:r>
              <a:rPr lang="ru-RU" sz="2400" dirty="0" smtClean="0"/>
              <a:t>   г) число валентных  электронов увеличивается</a:t>
            </a:r>
          </a:p>
          <a:p>
            <a:r>
              <a:rPr lang="ru-RU" sz="2400" dirty="0" smtClean="0"/>
              <a:t>11.  В группе, в главной подгруппе, сверху вниз:</a:t>
            </a:r>
          </a:p>
          <a:p>
            <a:r>
              <a:rPr lang="ru-RU" sz="2400" dirty="0" smtClean="0"/>
              <a:t> а) валентность в летучем водородном соединении уменьшается</a:t>
            </a:r>
          </a:p>
          <a:p>
            <a:r>
              <a:rPr lang="ru-RU" sz="2400" dirty="0" smtClean="0"/>
              <a:t> б) валентность в высшем оксиде  меняется</a:t>
            </a:r>
          </a:p>
          <a:p>
            <a:r>
              <a:rPr lang="ru-RU" sz="2400" dirty="0" smtClean="0"/>
              <a:t> в) неметаллические свойства простых веществ усиливаются</a:t>
            </a:r>
          </a:p>
          <a:p>
            <a:r>
              <a:rPr lang="ru-RU" sz="2400" dirty="0" smtClean="0"/>
              <a:t> г) металлические свойства простых веществ усиливаются</a:t>
            </a:r>
          </a:p>
          <a:p>
            <a:endParaRPr lang="ru-RU" sz="2400" dirty="0" smtClean="0"/>
          </a:p>
          <a:p>
            <a:r>
              <a:rPr lang="ru-RU" sz="2400" dirty="0" smtClean="0"/>
              <a:t> </a:t>
            </a:r>
            <a:endParaRPr lang="ru-RU" sz="2400" dirty="0"/>
          </a:p>
        </p:txBody>
      </p:sp>
      <p:sp>
        <p:nvSpPr>
          <p:cNvPr id="3" name="TextBox 2"/>
          <p:cNvSpPr txBox="1"/>
          <p:nvPr/>
        </p:nvSpPr>
        <p:spPr>
          <a:xfrm>
            <a:off x="44058" y="5013176"/>
            <a:ext cx="886175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ОТВЕТЫ:   1 – </a:t>
            </a:r>
            <a:r>
              <a:rPr lang="ru-RU" sz="2800" b="1" dirty="0" smtClean="0">
                <a:solidFill>
                  <a:srgbClr val="FF0000"/>
                </a:solidFill>
              </a:rPr>
              <a:t>б </a:t>
            </a:r>
            <a:r>
              <a:rPr lang="ru-RU" sz="2800" dirty="0" smtClean="0"/>
              <a:t>    2 – </a:t>
            </a:r>
            <a:r>
              <a:rPr lang="ru-RU" sz="2800" b="1" dirty="0" smtClean="0">
                <a:solidFill>
                  <a:srgbClr val="FF0000"/>
                </a:solidFill>
              </a:rPr>
              <a:t>а    </a:t>
            </a:r>
            <a:r>
              <a:rPr lang="ru-RU" sz="2800" dirty="0" smtClean="0"/>
              <a:t>  3 – </a:t>
            </a:r>
            <a:r>
              <a:rPr lang="ru-RU" sz="2800" b="1" dirty="0" smtClean="0">
                <a:solidFill>
                  <a:srgbClr val="FF0000"/>
                </a:solidFill>
              </a:rPr>
              <a:t>а  </a:t>
            </a:r>
            <a:r>
              <a:rPr lang="ru-RU" sz="2800" dirty="0" smtClean="0"/>
              <a:t>    4 – </a:t>
            </a:r>
            <a:r>
              <a:rPr lang="ru-RU" sz="2800" b="1" dirty="0" smtClean="0">
                <a:solidFill>
                  <a:srgbClr val="FF0000"/>
                </a:solidFill>
              </a:rPr>
              <a:t>г     </a:t>
            </a:r>
            <a:r>
              <a:rPr lang="ru-RU" sz="2800" dirty="0" smtClean="0"/>
              <a:t> 5 – </a:t>
            </a:r>
            <a:r>
              <a:rPr lang="ru-RU" sz="2800" b="1" dirty="0" smtClean="0">
                <a:solidFill>
                  <a:srgbClr val="FF0000"/>
                </a:solidFill>
              </a:rPr>
              <a:t>а </a:t>
            </a:r>
          </a:p>
          <a:p>
            <a:r>
              <a:rPr lang="ru-RU" sz="2800" b="1" dirty="0">
                <a:solidFill>
                  <a:srgbClr val="FF0000"/>
                </a:solidFill>
              </a:rPr>
              <a:t> </a:t>
            </a:r>
            <a:r>
              <a:rPr lang="ru-RU" sz="2800" b="1" dirty="0" smtClean="0">
                <a:solidFill>
                  <a:srgbClr val="FF0000"/>
                </a:solidFill>
              </a:rPr>
              <a:t>      </a:t>
            </a:r>
            <a:r>
              <a:rPr lang="ru-RU" sz="2800" dirty="0" smtClean="0"/>
              <a:t>6 – </a:t>
            </a:r>
            <a:r>
              <a:rPr lang="ru-RU" sz="2800" b="1" dirty="0" smtClean="0">
                <a:solidFill>
                  <a:srgbClr val="FF0000"/>
                </a:solidFill>
              </a:rPr>
              <a:t>а     </a:t>
            </a:r>
            <a:r>
              <a:rPr lang="ru-RU" sz="2800" dirty="0" smtClean="0"/>
              <a:t> 7 – </a:t>
            </a:r>
            <a:r>
              <a:rPr lang="ru-RU" sz="2800" b="1" dirty="0" smtClean="0">
                <a:solidFill>
                  <a:srgbClr val="FF0000"/>
                </a:solidFill>
              </a:rPr>
              <a:t>в      </a:t>
            </a:r>
            <a:r>
              <a:rPr lang="ru-RU" sz="2800" dirty="0" smtClean="0"/>
              <a:t> 8 – </a:t>
            </a:r>
            <a:r>
              <a:rPr lang="ru-RU" sz="2800" b="1" dirty="0" smtClean="0">
                <a:solidFill>
                  <a:srgbClr val="FF0000"/>
                </a:solidFill>
              </a:rPr>
              <a:t>а      </a:t>
            </a:r>
            <a:r>
              <a:rPr lang="ru-RU" sz="2800" dirty="0" smtClean="0"/>
              <a:t> 9 – </a:t>
            </a:r>
            <a:r>
              <a:rPr lang="ru-RU" sz="2800" b="1" dirty="0" smtClean="0">
                <a:solidFill>
                  <a:srgbClr val="FF0000"/>
                </a:solidFill>
              </a:rPr>
              <a:t>б     </a:t>
            </a:r>
            <a:r>
              <a:rPr lang="ru-RU" sz="2800" dirty="0" smtClean="0"/>
              <a:t> 10 – </a:t>
            </a:r>
            <a:r>
              <a:rPr lang="ru-RU" sz="2800" b="1" dirty="0" smtClean="0">
                <a:solidFill>
                  <a:srgbClr val="FF0000"/>
                </a:solidFill>
              </a:rPr>
              <a:t>а    </a:t>
            </a:r>
            <a:r>
              <a:rPr lang="ru-RU" sz="2800" dirty="0" smtClean="0"/>
              <a:t>  11- </a:t>
            </a:r>
            <a:r>
              <a:rPr lang="ru-RU" sz="2800" b="1" dirty="0" smtClean="0">
                <a:solidFill>
                  <a:srgbClr val="FF0000"/>
                </a:solidFill>
              </a:rPr>
              <a:t>г</a:t>
            </a:r>
            <a:endParaRPr lang="ru-RU" sz="2800" dirty="0"/>
          </a:p>
        </p:txBody>
      </p:sp>
      <p:sp>
        <p:nvSpPr>
          <p:cNvPr id="4" name="TextBox 3"/>
          <p:cNvSpPr txBox="1"/>
          <p:nvPr/>
        </p:nvSpPr>
        <p:spPr>
          <a:xfrm>
            <a:off x="492874" y="5967283"/>
            <a:ext cx="784112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/>
              <a:t>КРИТЕРИИ  ОЦЕНОК:    </a:t>
            </a:r>
            <a:r>
              <a:rPr lang="ru-RU" sz="3600" b="1" dirty="0" smtClean="0">
                <a:solidFill>
                  <a:srgbClr val="FF0000"/>
                </a:solidFill>
              </a:rPr>
              <a:t> </a:t>
            </a:r>
            <a:r>
              <a:rPr lang="ru-RU" sz="3600" b="1" u="sng" dirty="0" smtClean="0">
                <a:solidFill>
                  <a:srgbClr val="FF0000"/>
                </a:solidFill>
              </a:rPr>
              <a:t>5</a:t>
            </a:r>
            <a:r>
              <a:rPr lang="ru-RU" sz="2400" u="sng" dirty="0" smtClean="0"/>
              <a:t>: 10-11         </a:t>
            </a:r>
            <a:r>
              <a:rPr lang="ru-RU" sz="3600" b="1" u="sng" dirty="0" smtClean="0">
                <a:solidFill>
                  <a:srgbClr val="FF0000"/>
                </a:solidFill>
              </a:rPr>
              <a:t>4</a:t>
            </a:r>
            <a:r>
              <a:rPr lang="ru-RU" sz="2400" u="sng" dirty="0" smtClean="0"/>
              <a:t>: 8-9          </a:t>
            </a:r>
            <a:r>
              <a:rPr lang="ru-RU" sz="3600" b="1" u="sng" dirty="0" smtClean="0">
                <a:solidFill>
                  <a:srgbClr val="FF0000"/>
                </a:solidFill>
              </a:rPr>
              <a:t>3</a:t>
            </a:r>
            <a:r>
              <a:rPr lang="ru-RU" sz="2400" u="sng" dirty="0" smtClean="0"/>
              <a:t>: 6-7</a:t>
            </a:r>
            <a:endParaRPr lang="ru-RU" sz="2400" u="sng" dirty="0"/>
          </a:p>
        </p:txBody>
      </p:sp>
    </p:spTree>
    <p:extLst>
      <p:ext uri="{BB962C8B-B14F-4D97-AF65-F5344CB8AC3E}">
        <p14:creationId xmlns:p14="http://schemas.microsoft.com/office/powerpoint/2010/main" val="35734416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99592" y="2060848"/>
            <a:ext cx="7270067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/>
              <a:t>Используемая литература:</a:t>
            </a:r>
          </a:p>
          <a:p>
            <a:pPr marL="457200" indent="-457200">
              <a:buAutoNum type="arabicPeriod"/>
            </a:pPr>
            <a:r>
              <a:rPr lang="ru-RU" sz="2400" dirty="0" smtClean="0"/>
              <a:t>Тесты по химии. К учебнику </a:t>
            </a:r>
            <a:r>
              <a:rPr lang="ru-RU" sz="2400" dirty="0" err="1" smtClean="0"/>
              <a:t>Е.Е.Минченкова</a:t>
            </a:r>
            <a:r>
              <a:rPr lang="ru-RU" sz="2400" dirty="0" smtClean="0"/>
              <a:t>, </a:t>
            </a:r>
          </a:p>
          <a:p>
            <a:r>
              <a:rPr lang="ru-RU" sz="2400" dirty="0"/>
              <a:t> </a:t>
            </a:r>
            <a:r>
              <a:rPr lang="ru-RU" sz="2400" dirty="0" smtClean="0"/>
              <a:t>     </a:t>
            </a:r>
            <a:r>
              <a:rPr lang="ru-RU" sz="2400" dirty="0" err="1" smtClean="0"/>
              <a:t>Л.С.Зазнобиной</a:t>
            </a:r>
            <a:r>
              <a:rPr lang="ru-RU" sz="2400" smtClean="0"/>
              <a:t>,  Т.В.Смирновой</a:t>
            </a:r>
            <a:r>
              <a:rPr lang="ru-RU" sz="2400" dirty="0" smtClean="0"/>
              <a:t>. «Химия 8 класс»</a:t>
            </a:r>
          </a:p>
          <a:p>
            <a:r>
              <a:rPr lang="ru-RU" sz="2400" dirty="0"/>
              <a:t> </a:t>
            </a:r>
            <a:r>
              <a:rPr lang="ru-RU" sz="2400" dirty="0" smtClean="0"/>
              <a:t>     </a:t>
            </a:r>
            <a:r>
              <a:rPr lang="ru-RU" sz="2400" dirty="0" err="1" smtClean="0"/>
              <a:t>М.А.Рябов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10959515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62</TotalTime>
  <Words>492</Words>
  <Application>Microsoft Office PowerPoint</Application>
  <PresentationFormat>Экран (4:3)</PresentationFormat>
  <Paragraphs>60</Paragraphs>
  <Slides>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Трек</vt:lpstr>
      <vt:lpstr>ТЕСТ ПЕРИОДИЧЕСКая система химических элементов    Д.И.Менделеева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ПЕРИОДИЧЕСКая система химических элементов    Д.И.Менделеева</dc:title>
  <dc:creator>10</dc:creator>
  <cp:lastModifiedBy>10</cp:lastModifiedBy>
  <cp:revision>7</cp:revision>
  <dcterms:created xsi:type="dcterms:W3CDTF">2013-04-03T08:33:16Z</dcterms:created>
  <dcterms:modified xsi:type="dcterms:W3CDTF">2013-04-03T09:35:25Z</dcterms:modified>
</cp:coreProperties>
</file>