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0" r:id="rId8"/>
    <p:sldId id="263" r:id="rId9"/>
    <p:sldId id="261" r:id="rId10"/>
    <p:sldId id="267" r:id="rId11"/>
    <p:sldId id="266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875D74-F06C-4987-9C66-6BDA2EE5D053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CB29B34-3179-4EC8-B00A-F6DEE13C7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653136"/>
            <a:ext cx="3635896" cy="88211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i="1" dirty="0" smtClean="0"/>
              <a:t>ГРУППЫ  И  ПОДГРУППЫ</a:t>
            </a:r>
            <a:endParaRPr lang="ru-RU" sz="32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1700808"/>
            <a:ext cx="4067944" cy="2304256"/>
          </a:xfrm>
        </p:spPr>
        <p:txBody>
          <a:bodyPr/>
          <a:lstStyle/>
          <a:p>
            <a:pPr marL="182880" indent="0">
              <a:buNone/>
            </a:pPr>
            <a:r>
              <a:rPr lang="ru-RU" sz="3200" dirty="0" smtClean="0"/>
              <a:t>ПЕРИОДИЧЕСКАЯ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СИСТЕМА ХИМИЧЕСКИХ ЭЛЕМЕНТОВ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5968815"/>
            <a:ext cx="3820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Учитель: </a:t>
            </a:r>
            <a:r>
              <a:rPr lang="ru-RU" sz="2400" dirty="0" err="1" smtClean="0"/>
              <a:t>Макаркина</a:t>
            </a:r>
            <a:r>
              <a:rPr lang="ru-RU" sz="2400" dirty="0" smtClean="0"/>
              <a:t> М.А.</a:t>
            </a:r>
            <a:endParaRPr lang="ru-RU" sz="2400" dirty="0"/>
          </a:p>
        </p:txBody>
      </p:sp>
      <p:pic>
        <p:nvPicPr>
          <p:cNvPr id="5" name="Рисунок 4" descr="груп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76056" cy="6669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804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71256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Как изменяется радиус атомов в группах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(главных подгруппах)?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радиус в гр и п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44000" cy="50131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764704"/>
            <a:ext cx="7848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</a:t>
            </a:r>
            <a:r>
              <a:rPr lang="ru-RU" sz="2400" dirty="0" smtClean="0"/>
              <a:t>адиусы атомов увеличиваются сверху вниз, так как </a:t>
            </a:r>
          </a:p>
          <a:p>
            <a:r>
              <a:rPr lang="ru-RU" sz="2400" dirty="0" smtClean="0"/>
              <a:t>р</a:t>
            </a:r>
            <a:r>
              <a:rPr lang="ru-RU" sz="2400" dirty="0" smtClean="0"/>
              <a:t>астет  число электронных слоев вокруг ядра атома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853" y="4581128"/>
            <a:ext cx="844814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/>
              <a:t>              </a:t>
            </a:r>
            <a:r>
              <a:rPr lang="ru-RU" sz="2400" dirty="0" smtClean="0"/>
              <a:t> </a:t>
            </a:r>
            <a:r>
              <a:rPr lang="ru-RU" sz="2400" dirty="0" smtClean="0"/>
              <a:t>-  вертикальный ряд элементов, в котором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сверху вниз увеличивается порядковый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номер элемента и заряд ядра атома;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номер группы показывает высшую валентность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элемента.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60648"/>
            <a:ext cx="89995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ЗАКОНОМЕРНОСТИ  ИЗМЕНЕНИЯ  ХАРАКТЕРИСТИК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ЭЛЕМЕНТОВ  В  ГРУППАХ (главные  подгруппы)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1196752"/>
            <a:ext cx="2090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</a:t>
            </a:r>
            <a:r>
              <a:rPr lang="ru-RU" sz="2400" dirty="0" smtClean="0"/>
              <a:t>верху  вниз: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772816"/>
            <a:ext cx="8964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 относительная атомная масса …..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 smtClean="0"/>
              <a:t>заряд ядра атома …..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 smtClean="0"/>
              <a:t>число валентных электронов …..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 smtClean="0"/>
              <a:t>радиус атома …..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 smtClean="0"/>
              <a:t>притяжение валентных электронов к ядру …..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увеличиваются </a:t>
            </a:r>
            <a:r>
              <a:rPr lang="ru-RU" sz="2400" dirty="0" smtClean="0"/>
              <a:t>       …..                  свойства (способность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отдавать валентные электроны в реакциях)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1628800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увеличивается</a:t>
            </a:r>
            <a:endParaRPr lang="ru-RU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1988840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увеличивается</a:t>
            </a:r>
            <a:endParaRPr lang="ru-RU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2420888"/>
            <a:ext cx="2363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е изменяется</a:t>
            </a:r>
            <a:endParaRPr lang="ru-RU" sz="2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2780928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увеличивается</a:t>
            </a:r>
            <a:endParaRPr lang="ru-RU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6256" y="3140968"/>
            <a:ext cx="2282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уменьшается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0" y="3501008"/>
            <a:ext cx="2738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>
                <a:solidFill>
                  <a:srgbClr val="FF0000"/>
                </a:solidFill>
              </a:rPr>
              <a:t>металлические</a:t>
            </a:r>
            <a:endParaRPr lang="ru-RU" sz="2800" u="sng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4509120"/>
            <a:ext cx="1898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</a:rPr>
              <a:t>ГРУППА</a:t>
            </a:r>
            <a:endParaRPr lang="ru-RU" sz="36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0"/>
          <a:ext cx="8712968" cy="672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2906868"/>
                <a:gridCol w="2709756"/>
              </a:tblGrid>
              <a:tr h="118872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Характеристики</a:t>
                      </a:r>
                    </a:p>
                    <a:p>
                      <a:pPr algn="ctr"/>
                      <a:r>
                        <a:rPr lang="ru-RU" sz="2400" dirty="0" smtClean="0"/>
                        <a:t>химического</a:t>
                      </a:r>
                    </a:p>
                    <a:p>
                      <a:pPr algn="ctr"/>
                      <a:r>
                        <a:rPr lang="ru-RU" sz="2400" dirty="0" smtClean="0"/>
                        <a:t>элемента</a:t>
                      </a:r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u="sng" dirty="0" smtClean="0"/>
                        <a:t>Закономерности изменения свойств</a:t>
                      </a:r>
                    </a:p>
                    <a:p>
                      <a:pPr algn="l"/>
                      <a:r>
                        <a:rPr lang="ru-RU" sz="2400" b="0" u="none" dirty="0" smtClean="0"/>
                        <a:t>в главных                    </a:t>
                      </a:r>
                      <a:r>
                        <a:rPr lang="ru-RU" sz="2400" b="0" u="none" baseline="0" dirty="0" smtClean="0"/>
                        <a:t>в  периодах</a:t>
                      </a:r>
                      <a:endParaRPr lang="ru-RU" sz="2400" b="0" u="none" dirty="0" smtClean="0"/>
                    </a:p>
                    <a:p>
                      <a:pPr algn="l"/>
                      <a:r>
                        <a:rPr lang="ru-RU" sz="2400" b="0" u="none" dirty="0" smtClean="0"/>
                        <a:t>подгруппах</a:t>
                      </a:r>
                      <a:endParaRPr lang="ru-RU" sz="2400" b="0" u="non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12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относительная  атомная</a:t>
                      </a:r>
                      <a:r>
                        <a:rPr lang="ru-RU" sz="2000" baseline="0" dirty="0" smtClean="0"/>
                        <a:t>  </a:t>
                      </a:r>
                      <a:r>
                        <a:rPr lang="ru-RU" sz="2000" dirty="0" smtClean="0"/>
                        <a:t>масса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увеличивается    </a:t>
                      </a:r>
                      <a:r>
                        <a:rPr lang="ru-RU" sz="2000" b="1" smtClean="0">
                          <a:latin typeface="Calibri"/>
                        </a:rPr>
                        <a:t>↓</a:t>
                      </a:r>
                      <a:endParaRPr lang="ru-RU" sz="2000" b="1" smtClean="0"/>
                    </a:p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увеличивается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endParaRPr lang="ru-RU" sz="2000" b="1" dirty="0" smtClean="0"/>
                    </a:p>
                    <a:p>
                      <a:pPr algn="ctr"/>
                      <a:endParaRPr lang="ru-RU" sz="2000" b="1" dirty="0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заряд ядра атома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увеличивается    </a:t>
                      </a:r>
                      <a:r>
                        <a:rPr lang="ru-RU" sz="2000" b="1" dirty="0" err="1" smtClean="0">
                          <a:latin typeface="Calibri"/>
                        </a:rPr>
                        <a:t>↓</a:t>
                      </a:r>
                      <a:endParaRPr lang="ru-RU" sz="2000" b="1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увеличивается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endParaRPr lang="ru-RU" sz="2000" b="1" dirty="0" smtClean="0"/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число электронных  слоев в атоме </a:t>
                      </a:r>
                    </a:p>
                    <a:p>
                      <a:pPr algn="ctr"/>
                      <a:r>
                        <a:rPr lang="ru-RU" sz="2000" dirty="0" smtClean="0"/>
                        <a:t>   ( </a:t>
                      </a:r>
                      <a:r>
                        <a:rPr lang="en-US" sz="2000" dirty="0" smtClean="0"/>
                        <a:t>R</a:t>
                      </a:r>
                      <a:r>
                        <a:rPr lang="ru-RU" sz="2000" dirty="0" smtClean="0"/>
                        <a:t> атома)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увеличивается    </a:t>
                      </a:r>
                      <a:r>
                        <a:rPr lang="ru-RU" sz="2000" b="1" dirty="0" err="1" smtClean="0">
                          <a:latin typeface="Calibri"/>
                        </a:rPr>
                        <a:t>↓</a:t>
                      </a:r>
                      <a:endParaRPr lang="ru-RU" sz="2000" b="1" dirty="0" smtClean="0"/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постоянно</a:t>
                      </a:r>
                    </a:p>
                    <a:p>
                      <a:pPr algn="ctr"/>
                      <a:r>
                        <a:rPr lang="ru-RU" sz="2000" dirty="0" smtClean="0"/>
                        <a:t>( уменьшается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r>
                        <a:rPr lang="ru-RU" sz="2000" b="0" dirty="0" smtClean="0">
                          <a:latin typeface="Calibri"/>
                        </a:rPr>
                        <a:t>)</a:t>
                      </a:r>
                      <a:endParaRPr lang="ru-RU" sz="2000" b="0" dirty="0"/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высшая     валентность в оксидах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постоянна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увеличивается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endParaRPr lang="ru-RU" sz="2000" b="1" dirty="0" smtClean="0"/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валентность в водородных соединениях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постоянна</a:t>
                      </a:r>
                    </a:p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уменьшается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endParaRPr lang="ru-RU" sz="2000" dirty="0"/>
                    </a:p>
                  </a:txBody>
                  <a:tcPr/>
                </a:tc>
              </a:tr>
              <a:tr h="484030">
                <a:tc>
                  <a:txBody>
                    <a:bodyPr/>
                    <a:lstStyle/>
                    <a:p>
                      <a:pPr algn="ctr"/>
                      <a:r>
                        <a:rPr lang="ru-RU" sz="2000" b="1" u="sng" dirty="0" smtClean="0"/>
                        <a:t>металлические   </a:t>
                      </a:r>
                      <a:r>
                        <a:rPr lang="ru-RU" sz="2000" b="1" u="sng" dirty="0" err="1" smtClean="0"/>
                        <a:t>св-ва</a:t>
                      </a:r>
                      <a:endParaRPr lang="ru-RU" sz="20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усиливаются  </a:t>
                      </a:r>
                      <a:r>
                        <a:rPr lang="ru-RU" sz="2000" b="1" dirty="0" err="1" smtClean="0">
                          <a:latin typeface="Calibri"/>
                        </a:rPr>
                        <a:t>↓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ослабляются   </a:t>
                      </a:r>
                      <a:r>
                        <a:rPr lang="ru-RU" sz="2000" b="1" dirty="0" smtClean="0">
                          <a:latin typeface="Calibri"/>
                        </a:rPr>
                        <a:t>→</a:t>
                      </a:r>
                      <a:endParaRPr lang="ru-RU" sz="2000" b="1" dirty="0"/>
                    </a:p>
                  </a:txBody>
                  <a:tcPr/>
                </a:tc>
              </a:tr>
              <a:tr h="484030">
                <a:tc>
                  <a:txBody>
                    <a:bodyPr/>
                    <a:lstStyle/>
                    <a:p>
                      <a:pPr algn="l"/>
                      <a:r>
                        <a:rPr lang="ru-RU" sz="2000" b="1" u="sng" dirty="0" smtClean="0"/>
                        <a:t>неметаллические  св.</a:t>
                      </a:r>
                      <a:endParaRPr lang="ru-RU" sz="20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u="none" dirty="0" smtClean="0"/>
                        <a:t>ослабляются   </a:t>
                      </a:r>
                      <a:r>
                        <a:rPr lang="ru-RU" sz="2400" b="1" u="none" dirty="0" err="1" smtClean="0">
                          <a:latin typeface="Calibri"/>
                        </a:rPr>
                        <a:t>↓</a:t>
                      </a:r>
                      <a:endParaRPr lang="ru-RU" sz="2400" b="1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усиливаются  </a:t>
                      </a:r>
                      <a:r>
                        <a:rPr lang="ru-RU" sz="2400" b="1" dirty="0" smtClean="0">
                          <a:latin typeface="Calibri"/>
                        </a:rPr>
                        <a:t>→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72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43985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ВОПРОСЫ:</a:t>
            </a:r>
          </a:p>
          <a:p>
            <a:endParaRPr lang="ru-RU" sz="2400" dirty="0"/>
          </a:p>
          <a:p>
            <a:pPr marL="457200" indent="-457200">
              <a:buAutoNum type="arabicPeriod"/>
            </a:pPr>
            <a:r>
              <a:rPr lang="ru-RU" sz="2400" dirty="0" smtClean="0"/>
              <a:t>Периодический закон.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Период.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Как и почему изменяются свойства  в периоде?</a:t>
            </a:r>
          </a:p>
          <a:p>
            <a:r>
              <a:rPr lang="ru-RU" sz="2400" dirty="0" smtClean="0"/>
              <a:t>4. Физический смысл номера периода.</a:t>
            </a:r>
          </a:p>
          <a:p>
            <a:r>
              <a:rPr lang="ru-RU" sz="2400" dirty="0" smtClean="0"/>
              <a:t>5. Группа.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3429000"/>
            <a:ext cx="865493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ГРУППА</a:t>
            </a:r>
            <a:r>
              <a:rPr lang="ru-RU" sz="2400" dirty="0" smtClean="0"/>
              <a:t> -  вертикальный ряд </a:t>
            </a:r>
            <a:r>
              <a:rPr lang="ru-RU" sz="2400" dirty="0" smtClean="0"/>
              <a:t>элементов</a:t>
            </a:r>
          </a:p>
          <a:p>
            <a:r>
              <a:rPr lang="ru-RU" sz="2400" dirty="0" smtClean="0"/>
              <a:t>               -  </a:t>
            </a:r>
            <a:r>
              <a:rPr lang="ru-RU" sz="2400" dirty="0" smtClean="0"/>
              <a:t>номер группы показывает высшую валентность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</a:t>
            </a:r>
            <a:r>
              <a:rPr lang="ru-RU" sz="2400" dirty="0" smtClean="0"/>
              <a:t>   элемента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8105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аблица мен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73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5373216"/>
            <a:ext cx="838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Вертикальные столбцы х.э. составляют группы в периодической </a:t>
            </a:r>
          </a:p>
          <a:p>
            <a:r>
              <a:rPr lang="ru-RU" sz="2000" dirty="0" smtClean="0"/>
              <a:t>системе  Д.И. Менделеева.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021288"/>
            <a:ext cx="3033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Сколько групп в ПСХЭ?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6021288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8 групп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21183607">
            <a:off x="4437451" y="5935589"/>
            <a:ext cx="9784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409593">
            <a:off x="4437354" y="6294695"/>
            <a:ext cx="97840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508104" y="5733256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главная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6165304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побочная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949280"/>
            <a:ext cx="180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подгруппы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86658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2049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ВОПРОС:</a:t>
            </a:r>
          </a:p>
          <a:p>
            <a:pPr>
              <a:buFontTx/>
              <a:buChar char="-"/>
            </a:pPr>
            <a:r>
              <a:rPr lang="ru-RU" sz="2400" dirty="0" smtClean="0"/>
              <a:t> как определить элементы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главной  и побочной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подгруппы?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6" name="Рисунок 5" descr="таблица мен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0"/>
            <a:ext cx="500404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2564904"/>
            <a:ext cx="37505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    химические знаки</a:t>
            </a:r>
          </a:p>
          <a:p>
            <a:pPr algn="ctr"/>
            <a:r>
              <a:rPr lang="ru-RU" sz="2400" dirty="0" smtClean="0"/>
              <a:t>элементов </a:t>
            </a:r>
            <a:r>
              <a:rPr lang="ru-RU" sz="2400" dirty="0" smtClean="0"/>
              <a:t> </a:t>
            </a:r>
            <a:r>
              <a:rPr lang="ru-RU" sz="2400" dirty="0" smtClean="0"/>
              <a:t>смещены  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        влево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437112"/>
            <a:ext cx="31037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  химические знаки</a:t>
            </a:r>
          </a:p>
          <a:p>
            <a:r>
              <a:rPr lang="ru-RU" sz="2400" dirty="0" smtClean="0"/>
              <a:t>э</a:t>
            </a:r>
            <a:r>
              <a:rPr lang="ru-RU" sz="2400" dirty="0" smtClean="0"/>
              <a:t>лементов смещены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      вправо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700808"/>
            <a:ext cx="3757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Главная  подгруппа: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3861048"/>
            <a:ext cx="3913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Побочная подгруппа: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97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бавн колоб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0" y="0"/>
            <a:ext cx="2857500" cy="2381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8204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ВОПРОСЫ:</a:t>
            </a:r>
          </a:p>
          <a:p>
            <a:endParaRPr lang="ru-RU" sz="2400" dirty="0" smtClean="0"/>
          </a:p>
          <a:p>
            <a:pPr>
              <a:buFontTx/>
              <a:buChar char="-"/>
            </a:pPr>
            <a:r>
              <a:rPr lang="ru-RU" sz="2400" dirty="0" smtClean="0"/>
              <a:t> сколько групп в системе?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 smtClean="0"/>
              <a:t>                             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 smtClean="0"/>
              <a:t>как обозначается номер группы?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 smtClean="0"/>
              <a:t>                              - физический смысл номера группы?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134076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8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149080"/>
            <a:ext cx="36455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имскими цифрами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b="1" dirty="0" smtClean="0">
                <a:solidFill>
                  <a:srgbClr val="FF0000"/>
                </a:solidFill>
              </a:rPr>
              <a:t> верхней строке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таблицы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986452" y="2910092"/>
            <a:ext cx="97840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16016" y="4581128"/>
            <a:ext cx="41825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высшая   валентность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э</a:t>
            </a:r>
            <a:r>
              <a:rPr lang="ru-RU" sz="2800" b="1" dirty="0" smtClean="0">
                <a:solidFill>
                  <a:srgbClr val="FF0000"/>
                </a:solidFill>
              </a:rPr>
              <a:t>лемента  или  число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r>
              <a:rPr lang="ru-RU" sz="2800" b="1" dirty="0" smtClean="0">
                <a:solidFill>
                  <a:srgbClr val="FF0000"/>
                </a:solidFill>
              </a:rPr>
              <a:t>алентных электронов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4463988" y="3897052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бавн колоб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00" y="0"/>
            <a:ext cx="2857500" cy="23812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492896"/>
            <a:ext cx="57961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 элементы </a:t>
            </a:r>
            <a:r>
              <a:rPr lang="ru-RU" sz="2400" dirty="0" smtClean="0"/>
              <a:t>каких периодов включают </a:t>
            </a:r>
          </a:p>
          <a:p>
            <a:r>
              <a:rPr lang="ru-RU" sz="2400" dirty="0" smtClean="0"/>
              <a:t>  побочные подгруппы? 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- какие элементы входят в главную</a:t>
            </a:r>
          </a:p>
          <a:p>
            <a:r>
              <a:rPr lang="ru-RU" sz="2400" dirty="0" smtClean="0"/>
              <a:t>  и побочную подгруппы  </a:t>
            </a:r>
            <a:r>
              <a:rPr lang="en-US" sz="2400" dirty="0" smtClean="0"/>
              <a:t>VI</a:t>
            </a:r>
            <a:r>
              <a:rPr lang="ru-RU" sz="2400" dirty="0" smtClean="0"/>
              <a:t> группы?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5940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 элементы </a:t>
            </a:r>
            <a:r>
              <a:rPr lang="ru-RU" sz="2400" dirty="0" smtClean="0"/>
              <a:t>каких </a:t>
            </a:r>
            <a:r>
              <a:rPr lang="ru-RU" sz="2400" dirty="0" smtClean="0"/>
              <a:t>периодов включают</a:t>
            </a:r>
            <a:endParaRPr lang="ru-RU" sz="2400" dirty="0" smtClean="0"/>
          </a:p>
          <a:p>
            <a:r>
              <a:rPr lang="ru-RU" sz="2400" dirty="0" smtClean="0"/>
              <a:t>  главные подгруппы?</a:t>
            </a: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68760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элементы </a:t>
            </a:r>
            <a:r>
              <a:rPr lang="ru-RU" sz="2800" dirty="0" smtClean="0">
                <a:solidFill>
                  <a:srgbClr val="FF0000"/>
                </a:solidFill>
              </a:rPr>
              <a:t>больших  и </a:t>
            </a:r>
            <a:r>
              <a:rPr lang="ru-RU" sz="2800" dirty="0" smtClean="0">
                <a:solidFill>
                  <a:srgbClr val="FF0000"/>
                </a:solidFill>
              </a:rPr>
              <a:t>малых  </a:t>
            </a:r>
            <a:r>
              <a:rPr lang="ru-RU" sz="2800" dirty="0" smtClean="0">
                <a:solidFill>
                  <a:srgbClr val="FF0000"/>
                </a:solidFill>
              </a:rPr>
              <a:t>     периодов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2996952"/>
            <a:ext cx="33025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э</a:t>
            </a:r>
            <a:r>
              <a:rPr lang="ru-RU" sz="2800" dirty="0" smtClean="0">
                <a:solidFill>
                  <a:srgbClr val="FF0000"/>
                </a:solidFill>
              </a:rPr>
              <a:t>лементы только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б</a:t>
            </a:r>
            <a:r>
              <a:rPr lang="ru-RU" sz="2800" dirty="0" smtClean="0">
                <a:solidFill>
                  <a:srgbClr val="FF0000"/>
                </a:solidFill>
              </a:rPr>
              <a:t>ольших периодов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6216" y="4077072"/>
            <a:ext cx="8640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O</a:t>
            </a:r>
          </a:p>
          <a:p>
            <a:r>
              <a:rPr lang="en-US" sz="3200" b="1" dirty="0" smtClean="0"/>
              <a:t> S</a:t>
            </a:r>
          </a:p>
          <a:p>
            <a:r>
              <a:rPr lang="en-US" sz="3200" b="1" dirty="0" smtClean="0"/>
              <a:t> Se</a:t>
            </a:r>
          </a:p>
          <a:p>
            <a:r>
              <a:rPr lang="en-US" sz="3200" b="1" dirty="0" smtClean="0"/>
              <a:t> Te</a:t>
            </a:r>
          </a:p>
          <a:p>
            <a:r>
              <a:rPr lang="en-US" sz="3200" b="1" dirty="0" smtClean="0"/>
              <a:t> </a:t>
            </a:r>
            <a:r>
              <a:rPr lang="en-US" sz="3200" b="1" dirty="0" smtClean="0"/>
              <a:t>Po</a:t>
            </a:r>
            <a:endParaRPr lang="ru-RU" sz="3200" b="1" dirty="0"/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4283968" y="3861048"/>
            <a:ext cx="2304256" cy="57606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5733256"/>
            <a:ext cx="3039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Cr   Mo   W   </a:t>
            </a:r>
            <a:r>
              <a:rPr lang="en-US" sz="3200" b="1" dirty="0" err="1" smtClean="0"/>
              <a:t>Sg</a:t>
            </a:r>
            <a:endParaRPr lang="ru-RU" sz="3200" b="1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1979712" y="5085184"/>
            <a:ext cx="36004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874846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251520" cy="6858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------------------------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676456" y="0"/>
            <a:ext cx="467544" cy="6858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------------------------------------------------------------------------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0"/>
            <a:ext cx="842493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-------------------------------------------------------------------------------------------------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10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1" y="188640"/>
          <a:ext cx="8784978" cy="5377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1"/>
                <a:gridCol w="1872208"/>
                <a:gridCol w="1872209"/>
              </a:tblGrid>
              <a:tr h="57041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Характеристика элементов главных подгрупп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</a:t>
                      </a:r>
                      <a:r>
                        <a:rPr lang="en-US" sz="2400" dirty="0" smtClean="0"/>
                        <a:t> I  </a:t>
                      </a:r>
                      <a:r>
                        <a:rPr lang="ru-RU" sz="2400" dirty="0" smtClean="0"/>
                        <a:t>группа</a:t>
                      </a:r>
                      <a:endParaRPr lang="en-US" sz="2400" dirty="0" smtClean="0"/>
                    </a:p>
                    <a:p>
                      <a:r>
                        <a:rPr lang="en-US" sz="2400" dirty="0" smtClean="0"/>
                        <a:t>     </a:t>
                      </a:r>
                      <a:r>
                        <a:rPr lang="en-US" sz="3200" dirty="0" smtClean="0"/>
                        <a:t>Na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 VII  </a:t>
                      </a:r>
                      <a:r>
                        <a:rPr lang="ru-RU" sz="2400" dirty="0" smtClean="0"/>
                        <a:t>группа</a:t>
                      </a:r>
                      <a:endParaRPr lang="en-US" sz="2400" dirty="0" smtClean="0"/>
                    </a:p>
                    <a:p>
                      <a:r>
                        <a:rPr lang="en-US" sz="2400" dirty="0" smtClean="0"/>
                        <a:t>      </a:t>
                      </a:r>
                      <a:r>
                        <a:rPr lang="en-US" sz="3200" dirty="0" err="1" smtClean="0"/>
                        <a:t>Cl</a:t>
                      </a:r>
                      <a:endParaRPr lang="ru-RU" sz="3200" dirty="0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число электронов на внешнем электронном слое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строение</a:t>
                      </a:r>
                      <a:r>
                        <a:rPr lang="ru-RU" sz="2400" baseline="0" dirty="0" smtClean="0"/>
                        <a:t> внешнего электронного слоя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валентность в высшем оксиде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формула</a:t>
                      </a:r>
                      <a:r>
                        <a:rPr lang="ru-RU" sz="2400" baseline="0" dirty="0" smtClean="0"/>
                        <a:t> высшего оксида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валентность в летучем водородном соединении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4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формула летучего водородного соединения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96136" y="126876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1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740352" y="126876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7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2060848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3s</a:t>
            </a:r>
            <a:r>
              <a:rPr lang="en-US" sz="3200" b="1" dirty="0" smtClean="0">
                <a:latin typeface="Calibri"/>
              </a:rPr>
              <a:t>¹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80312" y="2060848"/>
            <a:ext cx="1358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3s</a:t>
            </a:r>
            <a:r>
              <a:rPr lang="en-US" sz="3200" b="1" dirty="0" smtClean="0">
                <a:latin typeface="Calibri"/>
              </a:rPr>
              <a:t>²</a:t>
            </a:r>
            <a:r>
              <a:rPr lang="en-US" sz="3200" b="1" dirty="0" smtClean="0"/>
              <a:t>3p</a:t>
            </a:r>
            <a:r>
              <a:rPr lang="en-US" sz="3200" b="1" dirty="0" smtClean="0">
                <a:latin typeface="Calibri"/>
              </a:rPr>
              <a:t>⁵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40152" y="2780928"/>
            <a:ext cx="298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I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740352" y="2780928"/>
            <a:ext cx="667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VII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8104" y="3356992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Na</a:t>
            </a:r>
            <a:r>
              <a:rPr lang="en-US" sz="3200" b="1" dirty="0" err="1" smtClean="0">
                <a:latin typeface="Calibri"/>
              </a:rPr>
              <a:t>₂</a:t>
            </a:r>
            <a:r>
              <a:rPr lang="en-US" sz="3200" b="1" dirty="0" err="1" smtClean="0"/>
              <a:t>O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596336" y="3356992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Cl</a:t>
            </a:r>
            <a:r>
              <a:rPr lang="en-US" sz="3200" b="1" dirty="0" err="1" smtClean="0">
                <a:latin typeface="Calibri"/>
              </a:rPr>
              <a:t>₂</a:t>
            </a:r>
            <a:r>
              <a:rPr lang="en-US" sz="3200" b="1" dirty="0" err="1" smtClean="0"/>
              <a:t>O</a:t>
            </a:r>
            <a:r>
              <a:rPr lang="en-US" sz="3200" b="1" dirty="0" smtClean="0">
                <a:latin typeface="Calibri"/>
              </a:rPr>
              <a:t>₇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4005064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alibri"/>
              </a:rPr>
              <a:t>—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812360" y="3933056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I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4797152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Calibri"/>
              </a:rPr>
              <a:t>—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96336" y="4797152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HCl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акт ря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69160"/>
            <a:ext cx="9144000" cy="19888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60648"/>
            <a:ext cx="76963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ВОПРОСЫ:</a:t>
            </a:r>
          </a:p>
          <a:p>
            <a:pPr>
              <a:buFontTx/>
              <a:buChar char="-"/>
            </a:pPr>
            <a:r>
              <a:rPr lang="ru-RU" sz="2400" dirty="0" smtClean="0"/>
              <a:t> почему между химическими элементами главной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подгруппы одной и той же группы есть сходство и </a:t>
            </a:r>
          </a:p>
          <a:p>
            <a:r>
              <a:rPr lang="ru-RU" sz="2400" dirty="0" smtClean="0"/>
              <a:t>  </a:t>
            </a:r>
            <a:r>
              <a:rPr lang="ru-RU" sz="2400" dirty="0" smtClean="0"/>
              <a:t>различие?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1772816"/>
            <a:ext cx="5424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</a:t>
            </a:r>
            <a:r>
              <a:rPr lang="ru-RU" sz="2400" dirty="0" smtClean="0">
                <a:solidFill>
                  <a:srgbClr val="FF0000"/>
                </a:solidFill>
              </a:rPr>
              <a:t>ходство:                          различие: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420888"/>
            <a:ext cx="45448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 строение внешнего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электронного слоя их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атомов</a:t>
            </a:r>
          </a:p>
          <a:p>
            <a:pPr>
              <a:buFontTx/>
              <a:buChar char="-"/>
            </a:pPr>
            <a:r>
              <a:rPr lang="ru-RU" sz="2400" dirty="0" smtClean="0"/>
              <a:t> поэтому похожи свойства</a:t>
            </a:r>
          </a:p>
          <a:p>
            <a:r>
              <a:rPr lang="ru-RU" sz="2400" dirty="0" smtClean="0"/>
              <a:t>  </a:t>
            </a:r>
            <a:r>
              <a:rPr lang="ru-RU" sz="2400" dirty="0" smtClean="0"/>
              <a:t>простых и сложных веществ,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образуемых ими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2708920"/>
            <a:ext cx="44326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 разная степень проявления 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их общих свойств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869160"/>
            <a:ext cx="2757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     …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3s¹    …4s¹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5373216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  Na         K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80312" y="5013176"/>
            <a:ext cx="13340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NaOH</a:t>
            </a:r>
            <a:r>
              <a:rPr lang="en-US" sz="2800" b="1" dirty="0" smtClean="0"/>
              <a:t>  </a:t>
            </a:r>
          </a:p>
          <a:p>
            <a:r>
              <a:rPr lang="en-US" sz="2800" b="1" dirty="0" smtClean="0"/>
              <a:t>    KOH</a:t>
            </a:r>
            <a:endParaRPr lang="ru-RU" sz="28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2771800" y="5445224"/>
            <a:ext cx="97840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24128" y="3933056"/>
            <a:ext cx="3148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«</a:t>
            </a:r>
            <a:r>
              <a:rPr lang="en-US" sz="2400" dirty="0" smtClean="0"/>
              <a:t>K</a:t>
            </a:r>
            <a:r>
              <a:rPr lang="ru-RU" sz="2400" dirty="0" smtClean="0"/>
              <a:t>»  более  активен,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чем</a:t>
            </a:r>
            <a:r>
              <a:rPr lang="en-US" sz="2400" dirty="0" smtClean="0"/>
              <a:t>  </a:t>
            </a:r>
            <a:r>
              <a:rPr lang="ru-RU" sz="2400" dirty="0" smtClean="0"/>
              <a:t>«</a:t>
            </a:r>
            <a:r>
              <a:rPr lang="en-US" sz="2400" dirty="0" smtClean="0"/>
              <a:t>Na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20" y="5373216"/>
            <a:ext cx="2016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Na</a:t>
            </a:r>
            <a:r>
              <a:rPr lang="en-US" sz="2800" b="1" dirty="0" err="1" smtClean="0">
                <a:latin typeface="Calibri"/>
              </a:rPr>
              <a:t>₂</a:t>
            </a:r>
            <a:r>
              <a:rPr lang="en-US" sz="2800" b="1" dirty="0" err="1" smtClean="0"/>
              <a:t>O</a:t>
            </a:r>
            <a:r>
              <a:rPr lang="en-US" sz="2800" b="1" dirty="0" smtClean="0"/>
              <a:t>    K</a:t>
            </a:r>
            <a:r>
              <a:rPr lang="en-US" sz="2800" b="1" dirty="0" smtClean="0">
                <a:latin typeface="Calibri"/>
              </a:rPr>
              <a:t>₂</a:t>
            </a:r>
            <a:r>
              <a:rPr lang="en-US" sz="2800" b="1" dirty="0" smtClean="0"/>
              <a:t>O</a:t>
            </a:r>
            <a:endParaRPr lang="ru-RU" sz="2800" b="1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6012160" y="5445224"/>
            <a:ext cx="97840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911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 animBg="1"/>
      <p:bldP spid="12" grpId="0"/>
      <p:bldP spid="13" grpId="0"/>
      <p:bldP spid="14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206</TotalTime>
  <Words>527</Words>
  <Application>Microsoft Office PowerPoint</Application>
  <PresentationFormat>Экран (4:3)</PresentationFormat>
  <Paragraphs>170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ПЕРИОДИЧЕСКАЯ  СИСТЕМА ХИМИЧЕСКИХ ЭЛЕМЕНТОВ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ПЕРИОДИЧЕСКАЯ СИСТЕМА ХИМИЧЕСКИХ ЭЛЕМЕНТОВ</dc:title>
  <dc:creator>10</dc:creator>
  <cp:lastModifiedBy>RockNRolf</cp:lastModifiedBy>
  <cp:revision>25</cp:revision>
  <dcterms:created xsi:type="dcterms:W3CDTF">2013-04-13T10:48:44Z</dcterms:created>
  <dcterms:modified xsi:type="dcterms:W3CDTF">2013-04-28T10:48:49Z</dcterms:modified>
</cp:coreProperties>
</file>