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9" r:id="rId2"/>
    <p:sldId id="256" r:id="rId3"/>
    <p:sldId id="263" r:id="rId4"/>
    <p:sldId id="265" r:id="rId5"/>
    <p:sldId id="267" r:id="rId6"/>
    <p:sldId id="271" r:id="rId7"/>
    <p:sldId id="277" r:id="rId8"/>
    <p:sldId id="291" r:id="rId9"/>
    <p:sldId id="278" r:id="rId10"/>
    <p:sldId id="289" r:id="rId11"/>
    <p:sldId id="288" r:id="rId12"/>
    <p:sldId id="29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i" initials="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18" autoAdjust="0"/>
    <p:restoredTop sz="94660" autoAdjust="0"/>
  </p:normalViewPr>
  <p:slideViewPr>
    <p:cSldViewPr>
      <p:cViewPr>
        <p:scale>
          <a:sx n="100" d="100"/>
          <a:sy n="100" d="100"/>
        </p:scale>
        <p:origin x="-7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2-19T00:26:45.175" idx="1">
    <p:pos x="10" y="10"/>
    <p:text/>
  </p:cm>
  <p:cm authorId="0" dt="2013-02-19T00:26:50.576" idx="2">
    <p:pos x="146" y="146"/>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71D8AA-31E9-4395-BBC6-E68C443873B5}" type="datetimeFigureOut">
              <a:rPr lang="ru-RU" smtClean="0"/>
              <a:pPr/>
              <a:t>19.02.2013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6F2423-3527-4946-B186-C6914C8CBA3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66F2423-3527-4946-B186-C6914C8CBA30}"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2445A9C-4624-4723-93E3-FF3AA7F39792}" type="datetime1">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8D43F3-C1D1-465E-B4B2-E5EB321876B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E3B556-2127-4C08-BE83-EA963ED65B58}" type="datetime1">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8D43F3-C1D1-465E-B4B2-E5EB321876B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005C3C-9054-42AA-88B5-47A213E93C45}" type="datetime1">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8D43F3-C1D1-465E-B4B2-E5EB321876B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9DA2BEB-1E11-4765-92A4-DC1A7C694163}" type="datetime1">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8D43F3-C1D1-465E-B4B2-E5EB321876B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B4B18C0-5456-47E8-AFE7-C0317631FBE6}" type="datetime1">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8D43F3-C1D1-465E-B4B2-E5EB321876B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614F34F-7527-4C71-ABCE-AD2FBE62C8B3}" type="datetime1">
              <a:rPr lang="ru-RU" smtClean="0"/>
              <a:pPr/>
              <a:t>19.02.2013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8D43F3-C1D1-465E-B4B2-E5EB321876B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3E10F6E-17D6-419A-9984-5C5F06A1BFAB}" type="datetime1">
              <a:rPr lang="ru-RU" smtClean="0"/>
              <a:pPr/>
              <a:t>19.02.2013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D8D43F3-C1D1-465E-B4B2-E5EB321876B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4282179-98E1-4F5D-92CA-96E839ED9F84}" type="datetime1">
              <a:rPr lang="ru-RU" smtClean="0"/>
              <a:pPr/>
              <a:t>19.02.2013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D8D43F3-C1D1-465E-B4B2-E5EB321876B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862306E-3336-4531-A9A3-BD44CC761233}" type="datetime1">
              <a:rPr lang="ru-RU" smtClean="0"/>
              <a:pPr/>
              <a:t>19.02.2013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D8D43F3-C1D1-465E-B4B2-E5EB321876B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412ABE2-3CB3-40AD-AA61-D852F0219960}" type="datetime1">
              <a:rPr lang="ru-RU" smtClean="0"/>
              <a:pPr/>
              <a:t>19.02.2013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8D43F3-C1D1-465E-B4B2-E5EB321876B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B470203-821D-483F-B1CE-04303773EC43}" type="datetime1">
              <a:rPr lang="ru-RU" smtClean="0"/>
              <a:pPr/>
              <a:t>19.02.2013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8D43F3-C1D1-465E-B4B2-E5EB321876B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B3584-2650-462A-B270-8E6C87E29CA8}" type="datetime1">
              <a:rPr lang="ru-RU" smtClean="0"/>
              <a:pPr/>
              <a:t>19.02.2013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8D43F3-C1D1-465E-B4B2-E5EB321876B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hyperlink" Target="http://www.krugosvet.ru/enc/nauka_i_tehnika/fizika/ALYUMINI.html?page=0,3"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nkozlov.ru/upload/images/0810/0810011319130.jpg" TargetMode="External"/><Relationship Id="rId2" Type="http://schemas.openxmlformats.org/officeDocument/2006/relationships/slide" Target="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www.allmetals.ru/metals/aluminium/index.php?p=occurance"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232" y="1142984"/>
            <a:ext cx="4572032" cy="1938992"/>
          </a:xfrm>
          <a:prstGeom prst="rect">
            <a:avLst/>
          </a:prstGeom>
          <a:noFill/>
        </p:spPr>
        <p:txBody>
          <a:bodyPr wrap="square" rtlCol="0">
            <a:spAutoFit/>
          </a:bodyPr>
          <a:lstStyle/>
          <a:p>
            <a:pPr algn="ctr"/>
            <a:r>
              <a:rPr lang="ru-RU" sz="2800" i="1" dirty="0" smtClean="0"/>
              <a:t>  Обучающий </a:t>
            </a:r>
            <a:r>
              <a:rPr lang="ru-RU" sz="2800" i="1" dirty="0" smtClean="0">
                <a:cs typeface="Arial" pitchFamily="34" charset="0"/>
              </a:rPr>
              <a:t>тест</a:t>
            </a:r>
          </a:p>
          <a:p>
            <a:pPr algn="ctr"/>
            <a:r>
              <a:rPr lang="ru-RU" sz="2800" i="1" dirty="0" smtClean="0">
                <a:cs typeface="Arial" pitchFamily="34" charset="0"/>
              </a:rPr>
              <a:t> </a:t>
            </a:r>
            <a:r>
              <a:rPr lang="ru-RU" sz="2400" i="1" dirty="0" smtClean="0">
                <a:cs typeface="Arial" pitchFamily="34" charset="0"/>
              </a:rPr>
              <a:t>по теме</a:t>
            </a:r>
          </a:p>
          <a:p>
            <a:pPr algn="ctr"/>
            <a:r>
              <a:rPr lang="ru-RU" sz="2800" i="1" dirty="0" smtClean="0">
                <a:cs typeface="Arial" pitchFamily="34" charset="0"/>
              </a:rPr>
              <a:t> </a:t>
            </a:r>
          </a:p>
          <a:p>
            <a:pPr algn="ctr"/>
            <a:r>
              <a:rPr lang="ru-RU" sz="3600" dirty="0" smtClean="0">
                <a:cs typeface="Arial" pitchFamily="34" charset="0"/>
              </a:rPr>
              <a:t>  «Алюминий»</a:t>
            </a:r>
            <a:endParaRPr lang="ru-RU" sz="3600" dirty="0">
              <a:cs typeface="Arial" pitchFamily="34" charset="0"/>
            </a:endParaRPr>
          </a:p>
        </p:txBody>
      </p:sp>
      <p:sp>
        <p:nvSpPr>
          <p:cNvPr id="3" name="Скругленный прямоугольник 2">
            <a:hlinkClick r:id="rId2" action="ppaction://hlinksldjump"/>
          </p:cNvPr>
          <p:cNvSpPr/>
          <p:nvPr/>
        </p:nvSpPr>
        <p:spPr>
          <a:xfrm>
            <a:off x="3643306" y="4286256"/>
            <a:ext cx="1714512" cy="71438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i="1" dirty="0" smtClean="0">
                <a:solidFill>
                  <a:srgbClr val="FF0000"/>
                </a:solidFill>
                <a:latin typeface="Arial" pitchFamily="34" charset="0"/>
                <a:cs typeface="Arial" pitchFamily="34" charset="0"/>
                <a:hlinkClick r:id="rId2" action="ppaction://hlinksldjump"/>
              </a:rPr>
              <a:t>старт</a:t>
            </a:r>
            <a:endParaRPr lang="ru-RU" sz="2800" b="1" i="1"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071538" y="428604"/>
            <a:ext cx="7072362" cy="11430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solidFill>
                  <a:srgbClr val="00B050"/>
                </a:solidFill>
              </a:rPr>
              <a:t>Повторите раздел</a:t>
            </a:r>
          </a:p>
          <a:p>
            <a:pPr algn="ctr"/>
            <a:r>
              <a:rPr lang="ru-RU" sz="2400" b="1" i="1" dirty="0" smtClean="0">
                <a:solidFill>
                  <a:srgbClr val="00B050"/>
                </a:solidFill>
              </a:rPr>
              <a:t> «</a:t>
            </a:r>
            <a:r>
              <a:rPr lang="ru-RU" sz="2400" b="1" i="1" u="sng" dirty="0" smtClean="0">
                <a:solidFill>
                  <a:srgbClr val="00B050"/>
                </a:solidFill>
              </a:rPr>
              <a:t>Получение  алюминия</a:t>
            </a:r>
            <a:r>
              <a:rPr lang="ru-RU" sz="2400" b="1" i="1" dirty="0" smtClean="0">
                <a:solidFill>
                  <a:srgbClr val="00B050"/>
                </a:solidFill>
              </a:rPr>
              <a:t>»</a:t>
            </a:r>
          </a:p>
        </p:txBody>
      </p:sp>
      <p:sp>
        <p:nvSpPr>
          <p:cNvPr id="3" name="Скругленный прямоугольник 2"/>
          <p:cNvSpPr/>
          <p:nvPr/>
        </p:nvSpPr>
        <p:spPr>
          <a:xfrm>
            <a:off x="714348" y="2000240"/>
            <a:ext cx="8072494" cy="45005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a:p>
            <a:pPr algn="ctr"/>
            <a:endParaRPr lang="ru-RU" sz="1200" dirty="0" smtClean="0">
              <a:solidFill>
                <a:schemeClr val="tx1"/>
              </a:solidFill>
            </a:endParaRPr>
          </a:p>
          <a:p>
            <a:pPr algn="ctr"/>
            <a:r>
              <a:rPr lang="ru-RU" sz="1400" dirty="0" smtClean="0">
                <a:solidFill>
                  <a:schemeClr val="tx1"/>
                </a:solidFill>
              </a:rPr>
              <a:t>«Сейчас ежегодно получают более 15 млн. т. алюминия. В специальных ваннах при температуре 960–970° С подвергают электролизу раствор глинозема (технический Al</a:t>
            </a:r>
            <a:r>
              <a:rPr lang="ru-RU" sz="1400" baseline="-25000" dirty="0" smtClean="0">
                <a:solidFill>
                  <a:schemeClr val="tx1"/>
                </a:solidFill>
              </a:rPr>
              <a:t>2</a:t>
            </a:r>
            <a:r>
              <a:rPr lang="ru-RU" sz="1400" dirty="0" smtClean="0">
                <a:solidFill>
                  <a:schemeClr val="tx1"/>
                </a:solidFill>
              </a:rPr>
              <a:t>O</a:t>
            </a:r>
            <a:r>
              <a:rPr lang="ru-RU" sz="1400" baseline="-25000" dirty="0" smtClean="0">
                <a:solidFill>
                  <a:schemeClr val="tx1"/>
                </a:solidFill>
              </a:rPr>
              <a:t>3</a:t>
            </a:r>
            <a:r>
              <a:rPr lang="ru-RU" sz="1400" dirty="0" smtClean="0">
                <a:solidFill>
                  <a:schemeClr val="tx1"/>
                </a:solidFill>
              </a:rPr>
              <a:t>) в расплавленном криолите Na</a:t>
            </a:r>
            <a:r>
              <a:rPr lang="ru-RU" sz="1400" baseline="-25000" dirty="0" smtClean="0">
                <a:solidFill>
                  <a:schemeClr val="tx1"/>
                </a:solidFill>
              </a:rPr>
              <a:t>3</a:t>
            </a:r>
            <a:r>
              <a:rPr lang="ru-RU" sz="1400" dirty="0" smtClean="0">
                <a:solidFill>
                  <a:schemeClr val="tx1"/>
                </a:solidFill>
              </a:rPr>
              <a:t>AlF</a:t>
            </a:r>
            <a:r>
              <a:rPr lang="ru-RU" sz="1400" baseline="-25000" dirty="0" smtClean="0">
                <a:solidFill>
                  <a:schemeClr val="tx1"/>
                </a:solidFill>
              </a:rPr>
              <a:t>6</a:t>
            </a:r>
            <a:r>
              <a:rPr lang="ru-RU" sz="1400" dirty="0" smtClean="0">
                <a:solidFill>
                  <a:schemeClr val="tx1"/>
                </a:solidFill>
              </a:rPr>
              <a:t>, который частично добывают в виде минерала, а частично специально синтезируют. Жидкий алюминий накапливается на дне ванны (катод), кислород выделяется на угольных анодах, которые постепенно обгорают... За сутки один электролизер дает около тонны алюминия. Производство требует больших затрат электроэнергии: на получение 1 тонны металла затрачивается 15000 киловатт-часов электроэнергии.»</a:t>
            </a:r>
          </a:p>
          <a:p>
            <a:pPr algn="ctr"/>
            <a:endParaRPr lang="ru-RU" sz="1400" dirty="0" smtClean="0">
              <a:solidFill>
                <a:schemeClr val="tx1"/>
              </a:solidFill>
            </a:endParaRPr>
          </a:p>
          <a:p>
            <a:pPr algn="ctr"/>
            <a:r>
              <a:rPr lang="ru-RU" sz="1200" dirty="0" smtClean="0">
                <a:solidFill>
                  <a:schemeClr val="tx1"/>
                </a:solidFill>
              </a:rPr>
              <a:t>(Энциклопедия </a:t>
            </a:r>
            <a:r>
              <a:rPr lang="ru-RU" sz="1200" dirty="0" err="1" smtClean="0">
                <a:solidFill>
                  <a:schemeClr val="tx1"/>
                </a:solidFill>
              </a:rPr>
              <a:t>Кругосвет</a:t>
            </a:r>
            <a:endParaRPr lang="ru-RU" sz="1200" dirty="0" smtClean="0">
              <a:solidFill>
                <a:schemeClr val="tx1"/>
              </a:solidFill>
            </a:endParaRPr>
          </a:p>
          <a:p>
            <a:pPr algn="ctr"/>
            <a:r>
              <a:rPr lang="en-US" sz="1200" dirty="0" smtClean="0">
                <a:solidFill>
                  <a:schemeClr val="tx1"/>
                </a:solidFill>
              </a:rPr>
              <a:t> </a:t>
            </a:r>
            <a:r>
              <a:rPr lang="en-US" sz="1200" dirty="0" smtClean="0">
                <a:solidFill>
                  <a:schemeClr val="tx1"/>
                </a:solidFill>
                <a:hlinkClick r:id="rId2"/>
              </a:rPr>
              <a:t>http://www.krugosvet.ru/enc/nauka_i_tehnika/fizika/ALYUMINI.html?page=0,3</a:t>
            </a:r>
            <a:r>
              <a:rPr lang="ru-RU" sz="1200" dirty="0" smtClean="0">
                <a:solidFill>
                  <a:schemeClr val="tx1"/>
                </a:solidFill>
              </a:rPr>
              <a:t>)</a:t>
            </a:r>
          </a:p>
          <a:p>
            <a:pPr algn="ctr"/>
            <a:endParaRPr lang="ru-RU" sz="1200" dirty="0" smtClean="0">
              <a:solidFill>
                <a:schemeClr val="tx1"/>
              </a:solidFill>
            </a:endParaRPr>
          </a:p>
          <a:p>
            <a:pPr algn="ctr"/>
            <a:endParaRPr lang="ru-RU" sz="1200" dirty="0" smtClean="0">
              <a:solidFill>
                <a:schemeClr val="tx1"/>
              </a:solidFill>
            </a:endParaRPr>
          </a:p>
          <a:p>
            <a:pPr algn="ctr"/>
            <a:endParaRPr lang="ru-RU" sz="1200" dirty="0" smtClean="0">
              <a:solidFill>
                <a:schemeClr val="tx1"/>
              </a:solidFill>
            </a:endParaRPr>
          </a:p>
          <a:p>
            <a:pPr algn="ctr"/>
            <a:r>
              <a:rPr lang="ru-RU" sz="1200" dirty="0" smtClean="0">
                <a:solidFill>
                  <a:schemeClr val="tx1"/>
                </a:solidFill>
              </a:rPr>
              <a:t> </a:t>
            </a:r>
            <a:endParaRPr lang="ru-RU" sz="1200" b="1" i="1" dirty="0" smtClean="0">
              <a:solidFill>
                <a:schemeClr val="tx1"/>
              </a:solidFill>
            </a:endParaRPr>
          </a:p>
        </p:txBody>
      </p:sp>
      <p:sp>
        <p:nvSpPr>
          <p:cNvPr id="4" name="Прямоугольник 3">
            <a:hlinkClick r:id="rId3" action="ppaction://hlinksldjump"/>
          </p:cNvPr>
          <p:cNvSpPr/>
          <p:nvPr/>
        </p:nvSpPr>
        <p:spPr>
          <a:xfrm>
            <a:off x="3500430" y="5786454"/>
            <a:ext cx="2286016" cy="35719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i="1" dirty="0" smtClean="0">
                <a:solidFill>
                  <a:schemeClr val="tx1"/>
                </a:solidFill>
              </a:rPr>
              <a:t>Вернуться к тесту</a:t>
            </a:r>
          </a:p>
        </p:txBody>
      </p:sp>
      <p:sp>
        <p:nvSpPr>
          <p:cNvPr id="5" name="TextBox 4"/>
          <p:cNvSpPr txBox="1"/>
          <p:nvPr/>
        </p:nvSpPr>
        <p:spPr>
          <a:xfrm>
            <a:off x="1214414" y="2214554"/>
            <a:ext cx="7000924" cy="584775"/>
          </a:xfrm>
          <a:prstGeom prst="rect">
            <a:avLst/>
          </a:prstGeom>
          <a:noFill/>
        </p:spPr>
        <p:txBody>
          <a:bodyPr wrap="square" rtlCol="0">
            <a:spAutoFit/>
          </a:bodyPr>
          <a:lstStyle/>
          <a:p>
            <a:r>
              <a:rPr lang="ru-RU" sz="1600" b="1" i="1" u="sng" dirty="0" smtClean="0">
                <a:solidFill>
                  <a:srgbClr val="0070C0"/>
                </a:solidFill>
              </a:rPr>
              <a:t>Задание: </a:t>
            </a:r>
            <a:r>
              <a:rPr lang="ru-RU" sz="1600" b="1" i="1" dirty="0" smtClean="0">
                <a:solidFill>
                  <a:srgbClr val="0070C0"/>
                </a:solidFill>
              </a:rPr>
              <a:t> прочитайте следующий текст, после чего попробуйте еще раз</a:t>
            </a:r>
          </a:p>
          <a:p>
            <a:r>
              <a:rPr lang="ru-RU" sz="1600" b="1" i="1" dirty="0" smtClean="0">
                <a:solidFill>
                  <a:srgbClr val="0070C0"/>
                </a:solidFill>
              </a:rPr>
              <a:t>                   ответить на вопрос теста.</a:t>
            </a:r>
            <a:endParaRPr lang="ru-RU" sz="1600" b="1" i="1" u="sng"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071538" y="428604"/>
            <a:ext cx="7072362" cy="11430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solidFill>
                  <a:srgbClr val="00B050"/>
                </a:solidFill>
              </a:rPr>
              <a:t>Повторите раздел</a:t>
            </a:r>
          </a:p>
          <a:p>
            <a:pPr algn="ctr"/>
            <a:r>
              <a:rPr lang="ru-RU" sz="2400" b="1" i="1" dirty="0" smtClean="0">
                <a:solidFill>
                  <a:srgbClr val="00B050"/>
                </a:solidFill>
              </a:rPr>
              <a:t> «</a:t>
            </a:r>
            <a:r>
              <a:rPr lang="ru-RU" sz="2400" b="1" i="1" u="sng" dirty="0" smtClean="0">
                <a:solidFill>
                  <a:srgbClr val="00B050"/>
                </a:solidFill>
              </a:rPr>
              <a:t>Применение  алюминия</a:t>
            </a:r>
            <a:r>
              <a:rPr lang="ru-RU" sz="2400" b="1" i="1" dirty="0" smtClean="0">
                <a:solidFill>
                  <a:srgbClr val="00B050"/>
                </a:solidFill>
              </a:rPr>
              <a:t>»</a:t>
            </a:r>
          </a:p>
        </p:txBody>
      </p:sp>
      <p:sp>
        <p:nvSpPr>
          <p:cNvPr id="3" name="Скругленный прямоугольник 2"/>
          <p:cNvSpPr/>
          <p:nvPr/>
        </p:nvSpPr>
        <p:spPr>
          <a:xfrm>
            <a:off x="785786" y="1928802"/>
            <a:ext cx="7786742" cy="45720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b="1" i="1" dirty="0" smtClean="0">
              <a:solidFill>
                <a:schemeClr val="tx1"/>
              </a:solidFill>
            </a:endParaRPr>
          </a:p>
        </p:txBody>
      </p:sp>
      <p:sp>
        <p:nvSpPr>
          <p:cNvPr id="4" name="Прямоугольник 3">
            <a:hlinkClick r:id="rId2" action="ppaction://hlinksldjump"/>
          </p:cNvPr>
          <p:cNvSpPr/>
          <p:nvPr/>
        </p:nvSpPr>
        <p:spPr>
          <a:xfrm>
            <a:off x="3428992" y="5857892"/>
            <a:ext cx="2286016" cy="35719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i="1" dirty="0" smtClean="0">
                <a:solidFill>
                  <a:schemeClr val="tx1"/>
                </a:solidFill>
              </a:rPr>
              <a:t>Вернуться к тесту</a:t>
            </a:r>
          </a:p>
        </p:txBody>
      </p:sp>
      <p:sp>
        <p:nvSpPr>
          <p:cNvPr id="2051" name="Rectangle 3">
            <a:hlinkClick r:id="rId3"/>
          </p:cNvPr>
          <p:cNvSpPr>
            <a:spLocks noChangeArrowheads="1"/>
          </p:cNvSpPr>
          <p:nvPr/>
        </p:nvSpPr>
        <p:spPr bwMode="auto">
          <a:xfrm>
            <a:off x="1000100" y="2786058"/>
            <a:ext cx="7500989" cy="28777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ru-RU" sz="1300" b="1" dirty="0" smtClean="0">
                <a:latin typeface="+mj-lt"/>
                <a:cs typeface="Times New Roman" pitchFamily="18" charset="0"/>
              </a:rPr>
              <a:t>«Алюминий сегодня и завтра </a:t>
            </a:r>
          </a:p>
          <a:p>
            <a:pPr lvl="0" algn="ctr" eaLnBrk="0" fontAlgn="base" hangingPunct="0">
              <a:spcBef>
                <a:spcPct val="0"/>
              </a:spcBef>
              <a:spcAft>
                <a:spcPct val="0"/>
              </a:spcAft>
            </a:pPr>
            <a:r>
              <a:rPr lang="ru-RU" sz="1200" dirty="0" smtClean="0">
                <a:latin typeface="+mj-lt"/>
                <a:ea typeface="Times New Roman" pitchFamily="18" charset="0"/>
                <a:cs typeface="Arial" pitchFamily="34" charset="0"/>
              </a:rPr>
              <a:t>Первые самолеты строили из фанеры. Они были легкие, но тихоходные... И сильный мотор нельзя было ставить - он слишком тяжел для фанерного самолета.</a:t>
            </a:r>
          </a:p>
          <a:p>
            <a:pPr lvl="0" algn="ctr" eaLnBrk="0" fontAlgn="base" hangingPunct="0">
              <a:spcBef>
                <a:spcPct val="0"/>
              </a:spcBef>
              <a:spcAft>
                <a:spcPct val="0"/>
              </a:spcAft>
            </a:pPr>
            <a:r>
              <a:rPr lang="ru-RU" sz="1200" dirty="0" smtClean="0">
                <a:latin typeface="+mj-lt"/>
                <a:ea typeface="Times New Roman" pitchFamily="18" charset="0"/>
                <a:cs typeface="Arial" pitchFamily="34" charset="0"/>
              </a:rPr>
              <a:t>Все понимали, что металлический самолет надежнее. И скорость у него была бы гораздо больше, если найти металл легкий и прочный…  Тут и выручил алюминий. Он стал главным материалом для постройки самолетов …</a:t>
            </a:r>
          </a:p>
          <a:p>
            <a:pPr lvl="0" algn="ctr" eaLnBrk="0" fontAlgn="base" hangingPunct="0">
              <a:spcBef>
                <a:spcPct val="0"/>
              </a:spcBef>
              <a:spcAft>
                <a:spcPct val="0"/>
              </a:spcAft>
            </a:pPr>
            <a:r>
              <a:rPr lang="ru-RU" sz="1200" dirty="0" smtClean="0">
                <a:latin typeface="+mj-lt"/>
                <a:ea typeface="Times New Roman" pitchFamily="18" charset="0"/>
                <a:cs typeface="Arial" pitchFamily="34" charset="0"/>
              </a:rPr>
              <a:t>Но не только над землей летает алюминий. Он забирается и в космос: многие детали и оболочки корпусов космических кораблей и ракет сделаны из алюминия, его сплавов.</a:t>
            </a:r>
          </a:p>
          <a:p>
            <a:pPr lvl="0" algn="ctr" eaLnBrk="0" fontAlgn="base" hangingPunct="0">
              <a:spcBef>
                <a:spcPct val="0"/>
              </a:spcBef>
              <a:spcAft>
                <a:spcPct val="0"/>
              </a:spcAft>
            </a:pPr>
            <a:r>
              <a:rPr lang="ru-RU" sz="1200" dirty="0" smtClean="0">
                <a:latin typeface="+mj-lt"/>
                <a:ea typeface="Times New Roman" pitchFamily="18" charset="0"/>
                <a:cs typeface="Arial" pitchFamily="34" charset="0"/>
              </a:rPr>
              <a:t>И, конечно, ал</a:t>
            </a:r>
            <a:r>
              <a:rPr kumimoji="0" lang="ru-RU" sz="1200" b="0" i="0" u="none" strike="noStrike" cap="none" normalizeH="0" baseline="0" dirty="0" smtClean="0">
                <a:ln>
                  <a:noFill/>
                </a:ln>
                <a:solidFill>
                  <a:schemeClr val="tx1"/>
                </a:solidFill>
                <a:effectLst/>
                <a:latin typeface="+mj-lt"/>
                <a:ea typeface="Times New Roman" pitchFamily="18" charset="0"/>
                <a:cs typeface="Arial" pitchFamily="34" charset="0"/>
              </a:rPr>
              <a:t>юминий не только в небе да на воде - он и на земле работает… Начали строить железнодорожные вагоны из алюминия - и скорость поездов возросла. Попробовали из него делать части для самых разных машин - и машины стали легче, чем из стали, а качество их ничуть не пострадало...</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mj-lt"/>
                <a:ea typeface="Times New Roman" pitchFamily="18" charset="0"/>
                <a:cs typeface="Arial" pitchFamily="34" charset="0"/>
              </a:rPr>
              <a:t>Из алюминия делают кухонную и столовую посуду. Зеркало прожектора, который бросает яркий луч в ночное небо, сделано из алюминия…</a:t>
            </a:r>
          </a:p>
          <a:p>
            <a:pPr algn="ctr" eaLnBrk="0" fontAlgn="base" hangingPunct="0">
              <a:spcBef>
                <a:spcPct val="0"/>
              </a:spcBef>
              <a:spcAft>
                <a:spcPct val="0"/>
              </a:spcAft>
            </a:pPr>
            <a:r>
              <a:rPr kumimoji="0" lang="ru-RU" sz="1200" b="0" i="0" u="none" strike="noStrike" cap="none" normalizeH="0" baseline="0" dirty="0" smtClean="0">
                <a:ln>
                  <a:noFill/>
                </a:ln>
                <a:solidFill>
                  <a:schemeClr val="tx1"/>
                </a:solidFill>
                <a:effectLst/>
                <a:latin typeface="+mj-lt"/>
                <a:ea typeface="Times New Roman" pitchFamily="18" charset="0"/>
                <a:cs typeface="Arial" pitchFamily="34" charset="0"/>
              </a:rPr>
              <a:t>С каждым годом находят для алюминия новые дела...» </a:t>
            </a:r>
          </a:p>
          <a:p>
            <a:pPr algn="ctr" eaLnBrk="0" fontAlgn="base" hangingPunct="0">
              <a:spcBef>
                <a:spcPct val="0"/>
              </a:spcBef>
              <a:spcAft>
                <a:spcPct val="0"/>
              </a:spcAft>
            </a:pPr>
            <a:endParaRPr kumimoji="0" lang="ru-RU" sz="1200" b="0" i="0" u="none" strike="noStrike" cap="none" normalizeH="0" baseline="0" dirty="0" smtClean="0">
              <a:ln>
                <a:noFill/>
              </a:ln>
              <a:solidFill>
                <a:schemeClr val="tx1"/>
              </a:solidFill>
              <a:effectLst/>
              <a:latin typeface="+mj-lt"/>
              <a:ea typeface="Times New Roman" pitchFamily="18" charset="0"/>
              <a:cs typeface="Arial" pitchFamily="34" charset="0"/>
            </a:endParaRPr>
          </a:p>
          <a:p>
            <a:pPr eaLnBrk="0" fontAlgn="base" hangingPunct="0">
              <a:spcBef>
                <a:spcPct val="0"/>
              </a:spcBef>
              <a:spcAft>
                <a:spcPct val="0"/>
              </a:spcAft>
            </a:pPr>
            <a:r>
              <a:rPr kumimoji="0" lang="ru-RU" sz="1200" b="0" i="0" u="none" strike="noStrike" cap="none" normalizeH="0" baseline="0" dirty="0" smtClean="0">
                <a:ln>
                  <a:noFill/>
                </a:ln>
                <a:solidFill>
                  <a:schemeClr val="tx1"/>
                </a:solidFill>
                <a:effectLst/>
                <a:latin typeface="+mj-lt"/>
                <a:ea typeface="Times New Roman" pitchFamily="18" charset="0"/>
                <a:cs typeface="Arial" pitchFamily="34" charset="0"/>
              </a:rPr>
              <a:t> (</a:t>
            </a:r>
            <a:r>
              <a:rPr lang="ru-RU" sz="1200" i="1" dirty="0" smtClean="0">
                <a:latin typeface="+mj-lt"/>
                <a:cs typeface="Arial" pitchFamily="34" charset="0"/>
              </a:rPr>
              <a:t>Александр </a:t>
            </a:r>
            <a:r>
              <a:rPr lang="ru-RU" sz="1200" i="1" dirty="0" err="1" smtClean="0">
                <a:latin typeface="+mj-lt"/>
                <a:cs typeface="Arial" pitchFamily="34" charset="0"/>
              </a:rPr>
              <a:t>Ивич</a:t>
            </a:r>
            <a:r>
              <a:rPr lang="ru-RU" sz="1200" i="1" dirty="0" smtClean="0">
                <a:latin typeface="+mj-lt"/>
                <a:cs typeface="Arial" pitchFamily="34" charset="0"/>
              </a:rPr>
              <a:t>. 70 богатырей, </a:t>
            </a:r>
            <a:r>
              <a:rPr lang="ru-RU" sz="1200" dirty="0" smtClean="0">
                <a:latin typeface="+mj-lt"/>
              </a:rPr>
              <a:t>Москва, издательство «Детская литература», 1986 г)</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1142976" y="2071678"/>
            <a:ext cx="7000924" cy="584775"/>
          </a:xfrm>
          <a:prstGeom prst="rect">
            <a:avLst/>
          </a:prstGeom>
          <a:noFill/>
        </p:spPr>
        <p:txBody>
          <a:bodyPr wrap="square" rtlCol="0">
            <a:spAutoFit/>
          </a:bodyPr>
          <a:lstStyle/>
          <a:p>
            <a:r>
              <a:rPr lang="ru-RU" sz="1600" b="1" i="1" u="sng" dirty="0" smtClean="0">
                <a:solidFill>
                  <a:srgbClr val="0070C0"/>
                </a:solidFill>
              </a:rPr>
              <a:t>Задание: </a:t>
            </a:r>
            <a:r>
              <a:rPr lang="ru-RU" sz="1600" b="1" i="1" dirty="0" smtClean="0">
                <a:solidFill>
                  <a:srgbClr val="0070C0"/>
                </a:solidFill>
              </a:rPr>
              <a:t> прочитайте следующий текст, после чего попробуйте еще раз</a:t>
            </a:r>
          </a:p>
          <a:p>
            <a:r>
              <a:rPr lang="ru-RU" sz="1600" b="1" i="1" dirty="0" smtClean="0">
                <a:solidFill>
                  <a:srgbClr val="0070C0"/>
                </a:solidFill>
              </a:rPr>
              <a:t>                   ответить на вопрос теста.</a:t>
            </a:r>
            <a:endParaRPr lang="ru-RU" sz="1600" b="1" i="1" u="sng"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ANNA\картинки\волшебник.jpg"/>
          <p:cNvPicPr>
            <a:picLocks noChangeAspect="1" noChangeArrowheads="1"/>
          </p:cNvPicPr>
          <p:nvPr/>
        </p:nvPicPr>
        <p:blipFill>
          <a:blip r:embed="rId2"/>
          <a:srcRect/>
          <a:stretch>
            <a:fillRect/>
          </a:stretch>
        </p:blipFill>
        <p:spPr bwMode="auto">
          <a:xfrm>
            <a:off x="857224" y="2428868"/>
            <a:ext cx="2596057" cy="3286148"/>
          </a:xfrm>
          <a:prstGeom prst="rect">
            <a:avLst/>
          </a:prstGeom>
          <a:noFill/>
        </p:spPr>
      </p:pic>
      <p:sp>
        <p:nvSpPr>
          <p:cNvPr id="4" name="Выноска-облако 3"/>
          <p:cNvSpPr/>
          <p:nvPr/>
        </p:nvSpPr>
        <p:spPr>
          <a:xfrm>
            <a:off x="3643306" y="2357430"/>
            <a:ext cx="3857652" cy="2286016"/>
          </a:xfrm>
          <a:prstGeom prst="cloudCallout">
            <a:avLst>
              <a:gd name="adj1" fmla="val -57969"/>
              <a:gd name="adj2" fmla="val 2183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i="1" dirty="0" smtClean="0">
                <a:solidFill>
                  <a:srgbClr val="FF0000"/>
                </a:solidFill>
              </a:rPr>
              <a:t>Молодец!</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928662" y="785794"/>
            <a:ext cx="7500990" cy="157163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Arial" pitchFamily="34" charset="0"/>
                <a:cs typeface="Arial" pitchFamily="34" charset="0"/>
              </a:rPr>
              <a:t>Вопрос 1</a:t>
            </a:r>
          </a:p>
          <a:p>
            <a:pPr algn="ctr"/>
            <a:endParaRPr lang="ru-RU" sz="2800" dirty="0" smtClean="0">
              <a:solidFill>
                <a:schemeClr val="tx1"/>
              </a:solidFill>
              <a:latin typeface="Arial" pitchFamily="34" charset="0"/>
              <a:cs typeface="Arial" pitchFamily="34" charset="0"/>
            </a:endParaRPr>
          </a:p>
          <a:p>
            <a:pPr algn="ctr"/>
            <a:r>
              <a:rPr lang="ru-RU" sz="2800" i="1" dirty="0" smtClean="0">
                <a:solidFill>
                  <a:schemeClr val="tx1"/>
                </a:solidFill>
                <a:latin typeface="Arial" pitchFamily="34" charset="0"/>
                <a:cs typeface="Arial" pitchFamily="34" charset="0"/>
              </a:rPr>
              <a:t>Схема строения атома алюминия</a:t>
            </a:r>
            <a:endParaRPr lang="ru-RU" sz="2800" i="1" dirty="0">
              <a:solidFill>
                <a:schemeClr val="tx1"/>
              </a:solidFill>
              <a:latin typeface="Arial" pitchFamily="34" charset="0"/>
              <a:cs typeface="Arial" pitchFamily="34" charset="0"/>
            </a:endParaRPr>
          </a:p>
        </p:txBody>
      </p:sp>
      <p:sp>
        <p:nvSpPr>
          <p:cNvPr id="12" name="Скругленный прямоугольник 11">
            <a:hlinkClick r:id="rId2" action="ppaction://hlinksldjump"/>
          </p:cNvPr>
          <p:cNvSpPr/>
          <p:nvPr/>
        </p:nvSpPr>
        <p:spPr>
          <a:xfrm>
            <a:off x="428596" y="3929066"/>
            <a:ext cx="1785950" cy="10001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rPr>
              <a:t>1,2</a:t>
            </a:r>
            <a:endParaRPr lang="ru-RU" sz="2800" dirty="0">
              <a:solidFill>
                <a:schemeClr val="tx1"/>
              </a:solidFill>
            </a:endParaRPr>
          </a:p>
        </p:txBody>
      </p:sp>
      <p:sp>
        <p:nvSpPr>
          <p:cNvPr id="13" name="Скругленный прямоугольник 12">
            <a:hlinkClick r:id="rId2" action="ppaction://hlinksldjump"/>
          </p:cNvPr>
          <p:cNvSpPr/>
          <p:nvPr/>
        </p:nvSpPr>
        <p:spPr>
          <a:xfrm>
            <a:off x="2643174" y="3929066"/>
            <a:ext cx="1785950" cy="10001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rPr>
              <a:t>2,1</a:t>
            </a:r>
            <a:endParaRPr lang="ru-RU" sz="2800" dirty="0">
              <a:solidFill>
                <a:schemeClr val="tx1"/>
              </a:solidFill>
            </a:endParaRPr>
          </a:p>
        </p:txBody>
      </p:sp>
      <p:sp>
        <p:nvSpPr>
          <p:cNvPr id="14" name="Скругленный прямоугольник 13">
            <a:hlinkClick r:id="rId3" action="ppaction://hlinksldjump"/>
          </p:cNvPr>
          <p:cNvSpPr/>
          <p:nvPr/>
        </p:nvSpPr>
        <p:spPr>
          <a:xfrm>
            <a:off x="4857752" y="3929066"/>
            <a:ext cx="1785950" cy="10001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rPr>
              <a:t>2,8,3</a:t>
            </a:r>
            <a:endParaRPr lang="ru-RU" sz="2800" dirty="0">
              <a:solidFill>
                <a:schemeClr val="tx1"/>
              </a:solidFill>
            </a:endParaRPr>
          </a:p>
        </p:txBody>
      </p:sp>
      <p:sp>
        <p:nvSpPr>
          <p:cNvPr id="15" name="Скругленный прямоугольник 14">
            <a:hlinkClick r:id="rId2" action="ppaction://hlinksldjump"/>
          </p:cNvPr>
          <p:cNvSpPr/>
          <p:nvPr/>
        </p:nvSpPr>
        <p:spPr>
          <a:xfrm>
            <a:off x="7000892" y="3929066"/>
            <a:ext cx="1714512" cy="10001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rPr>
              <a:t>3,8,2</a:t>
            </a:r>
            <a:endParaRPr lang="ru-RU" sz="2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500166" y="500042"/>
            <a:ext cx="6572296" cy="192882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smtClean="0">
              <a:solidFill>
                <a:schemeClr val="tx1"/>
              </a:solidFill>
            </a:endParaRPr>
          </a:p>
          <a:p>
            <a:pPr algn="ctr"/>
            <a:r>
              <a:rPr lang="ru-RU" sz="2800" dirty="0" smtClean="0">
                <a:solidFill>
                  <a:schemeClr val="tx1"/>
                </a:solidFill>
                <a:latin typeface="Arial" pitchFamily="34" charset="0"/>
                <a:cs typeface="Arial" pitchFamily="34" charset="0"/>
              </a:rPr>
              <a:t>Вопрос 2</a:t>
            </a:r>
          </a:p>
          <a:p>
            <a:pPr algn="ctr"/>
            <a:endParaRPr lang="ru-RU" sz="2800" dirty="0" smtClean="0">
              <a:solidFill>
                <a:schemeClr val="tx1"/>
              </a:solidFill>
              <a:latin typeface="Arial" pitchFamily="34" charset="0"/>
              <a:cs typeface="Arial" pitchFamily="34" charset="0"/>
            </a:endParaRPr>
          </a:p>
          <a:p>
            <a:pPr algn="ctr"/>
            <a:r>
              <a:rPr lang="ru-RU" sz="2800" i="1" dirty="0" smtClean="0">
                <a:solidFill>
                  <a:schemeClr val="tx1"/>
                </a:solidFill>
                <a:latin typeface="Arial" pitchFamily="34" charset="0"/>
                <a:cs typeface="Arial" pitchFamily="34" charset="0"/>
              </a:rPr>
              <a:t>Алюминий в природе</a:t>
            </a:r>
          </a:p>
          <a:p>
            <a:pPr algn="ctr"/>
            <a:endParaRPr lang="ru-RU" sz="2000" dirty="0">
              <a:solidFill>
                <a:schemeClr val="tx1"/>
              </a:solidFill>
            </a:endParaRPr>
          </a:p>
        </p:txBody>
      </p:sp>
      <p:sp>
        <p:nvSpPr>
          <p:cNvPr id="7" name="Скругленный прямоугольник 6">
            <a:hlinkClick r:id="rId2" action="ppaction://hlinksldjump"/>
          </p:cNvPr>
          <p:cNvSpPr/>
          <p:nvPr/>
        </p:nvSpPr>
        <p:spPr>
          <a:xfrm>
            <a:off x="214282" y="3857628"/>
            <a:ext cx="2214578" cy="192882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itchFamily="34" charset="0"/>
                <a:cs typeface="Arial" pitchFamily="34" charset="0"/>
              </a:rPr>
              <a:t>Мало</a:t>
            </a:r>
          </a:p>
          <a:p>
            <a:pPr algn="ctr"/>
            <a:r>
              <a:rPr lang="ru-RU" sz="2400" dirty="0" err="1" smtClean="0">
                <a:solidFill>
                  <a:schemeClr val="tx1"/>
                </a:solidFill>
                <a:latin typeface="Arial" pitchFamily="34" charset="0"/>
                <a:cs typeface="Arial" pitchFamily="34" charset="0"/>
              </a:rPr>
              <a:t>распростра</a:t>
            </a:r>
            <a:r>
              <a:rPr lang="ru-RU" sz="2400" dirty="0" smtClean="0">
                <a:solidFill>
                  <a:schemeClr val="tx1"/>
                </a:solidFill>
                <a:latin typeface="Arial" pitchFamily="34" charset="0"/>
                <a:cs typeface="Arial" pitchFamily="34" charset="0"/>
              </a:rPr>
              <a:t>- </a:t>
            </a:r>
            <a:r>
              <a:rPr lang="ru-RU" sz="2400" dirty="0" err="1" smtClean="0">
                <a:solidFill>
                  <a:schemeClr val="tx1"/>
                </a:solidFill>
                <a:latin typeface="Arial" pitchFamily="34" charset="0"/>
                <a:cs typeface="Arial" pitchFamily="34" charset="0"/>
              </a:rPr>
              <a:t>нен</a:t>
            </a:r>
            <a:r>
              <a:rPr lang="ru-RU" sz="2400" dirty="0" smtClean="0">
                <a:solidFill>
                  <a:schemeClr val="tx1"/>
                </a:solidFill>
                <a:latin typeface="Arial" pitchFamily="34" charset="0"/>
                <a:cs typeface="Arial" pitchFamily="34" charset="0"/>
              </a:rPr>
              <a:t> в земной коре</a:t>
            </a:r>
          </a:p>
        </p:txBody>
      </p:sp>
      <p:sp>
        <p:nvSpPr>
          <p:cNvPr id="12" name="Скругленный прямоугольник 11">
            <a:hlinkClick r:id="rId3" action="ppaction://hlinksldjump"/>
          </p:cNvPr>
          <p:cNvSpPr/>
          <p:nvPr/>
        </p:nvSpPr>
        <p:spPr>
          <a:xfrm>
            <a:off x="2643174" y="3857628"/>
            <a:ext cx="1857388" cy="192882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itchFamily="34" charset="0"/>
                <a:cs typeface="Arial" pitchFamily="34" charset="0"/>
              </a:rPr>
              <a:t>Входит в состав корунда и нефелина</a:t>
            </a:r>
          </a:p>
        </p:txBody>
      </p:sp>
      <p:sp>
        <p:nvSpPr>
          <p:cNvPr id="13" name="Скругленный прямоугольник 12">
            <a:hlinkClick r:id="rId2" action="ppaction://hlinksldjump"/>
          </p:cNvPr>
          <p:cNvSpPr/>
          <p:nvPr/>
        </p:nvSpPr>
        <p:spPr>
          <a:xfrm>
            <a:off x="4714876" y="3857628"/>
            <a:ext cx="2214578" cy="192882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itchFamily="34" charset="0"/>
                <a:cs typeface="Arial" pitchFamily="34" charset="0"/>
              </a:rPr>
              <a:t>Встречается в свободном виде</a:t>
            </a:r>
          </a:p>
        </p:txBody>
      </p:sp>
      <p:sp>
        <p:nvSpPr>
          <p:cNvPr id="14" name="Скругленный прямоугольник 13">
            <a:hlinkClick r:id="rId2" action="ppaction://hlinksldjump"/>
          </p:cNvPr>
          <p:cNvSpPr/>
          <p:nvPr/>
        </p:nvSpPr>
        <p:spPr>
          <a:xfrm>
            <a:off x="7143768" y="3857628"/>
            <a:ext cx="1785950" cy="192882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itchFamily="34" charset="0"/>
                <a:cs typeface="Arial" pitchFamily="34" charset="0"/>
              </a:rPr>
              <a:t>Входит в состав мрамора  и гипса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785794"/>
            <a:ext cx="7643866" cy="235745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smtClean="0">
              <a:solidFill>
                <a:schemeClr val="tx1"/>
              </a:solidFill>
            </a:endParaRPr>
          </a:p>
          <a:p>
            <a:pPr algn="ctr"/>
            <a:r>
              <a:rPr lang="ru-RU" sz="2800" dirty="0" smtClean="0">
                <a:solidFill>
                  <a:schemeClr val="tx1"/>
                </a:solidFill>
                <a:latin typeface="Arial" pitchFamily="34" charset="0"/>
                <a:cs typeface="Arial" pitchFamily="34" charset="0"/>
              </a:rPr>
              <a:t>Вопрос 3</a:t>
            </a:r>
          </a:p>
          <a:p>
            <a:pPr algn="ctr"/>
            <a:endParaRPr lang="ru-RU" sz="2800" i="1" dirty="0" smtClean="0">
              <a:solidFill>
                <a:schemeClr val="tx1"/>
              </a:solidFill>
              <a:latin typeface="Arial" pitchFamily="34" charset="0"/>
              <a:cs typeface="Arial" pitchFamily="34" charset="0"/>
            </a:endParaRPr>
          </a:p>
          <a:p>
            <a:pPr algn="ctr"/>
            <a:r>
              <a:rPr lang="ru-RU" sz="2800" i="1" dirty="0" smtClean="0">
                <a:solidFill>
                  <a:schemeClr val="tx1"/>
                </a:solidFill>
                <a:latin typeface="Arial" pitchFamily="34" charset="0"/>
                <a:cs typeface="Arial" pitchFamily="34" charset="0"/>
              </a:rPr>
              <a:t>При определенных условиях алюминий реагирует со всеми веществами группы</a:t>
            </a:r>
          </a:p>
          <a:p>
            <a:pPr algn="ctr"/>
            <a:endParaRPr lang="ru-RU" sz="2800" dirty="0">
              <a:solidFill>
                <a:schemeClr val="tx1"/>
              </a:solidFill>
            </a:endParaRPr>
          </a:p>
        </p:txBody>
      </p:sp>
      <p:sp>
        <p:nvSpPr>
          <p:cNvPr id="7" name="Скругленный прямоугольник 6">
            <a:hlinkClick r:id="rId2" action="ppaction://hlinksldjump"/>
          </p:cNvPr>
          <p:cNvSpPr/>
          <p:nvPr/>
        </p:nvSpPr>
        <p:spPr>
          <a:xfrm>
            <a:off x="428596" y="4071942"/>
            <a:ext cx="1571636" cy="214314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Arial" pitchFamily="34" charset="0"/>
                <a:cs typeface="Arial" pitchFamily="34" charset="0"/>
              </a:rPr>
              <a:t>NaOH</a:t>
            </a:r>
            <a:r>
              <a:rPr lang="en-US" sz="2400" dirty="0" smtClean="0">
                <a:solidFill>
                  <a:schemeClr val="tx1"/>
                </a:solidFill>
                <a:latin typeface="Arial" pitchFamily="34" charset="0"/>
                <a:cs typeface="Arial" pitchFamily="34" charset="0"/>
              </a:rPr>
              <a:t>,</a:t>
            </a:r>
          </a:p>
          <a:p>
            <a:pPr algn="ctr"/>
            <a:r>
              <a:rPr lang="en-US" sz="2400" dirty="0" smtClean="0">
                <a:solidFill>
                  <a:schemeClr val="tx1"/>
                </a:solidFill>
                <a:latin typeface="Arial" pitchFamily="34" charset="0"/>
                <a:cs typeface="Arial" pitchFamily="34" charset="0"/>
              </a:rPr>
              <a:t>CuSO</a:t>
            </a:r>
            <a:r>
              <a:rPr lang="en-US" sz="2400" baseline="-25000" dirty="0" smtClean="0">
                <a:solidFill>
                  <a:schemeClr val="tx1"/>
                </a:solidFill>
                <a:latin typeface="Arial" pitchFamily="34" charset="0"/>
                <a:cs typeface="Arial" pitchFamily="34" charset="0"/>
              </a:rPr>
              <a:t>4</a:t>
            </a:r>
            <a:r>
              <a:rPr lang="en-US" sz="2400" dirty="0" smtClean="0">
                <a:solidFill>
                  <a:schemeClr val="tx1"/>
                </a:solidFill>
                <a:latin typeface="Arial" pitchFamily="34" charset="0"/>
                <a:cs typeface="Arial" pitchFamily="34" charset="0"/>
              </a:rPr>
              <a:t>,</a:t>
            </a:r>
          </a:p>
          <a:p>
            <a:pPr algn="ctr"/>
            <a:r>
              <a:rPr lang="en-US" sz="2400" dirty="0" err="1" smtClean="0">
                <a:solidFill>
                  <a:schemeClr val="tx1"/>
                </a:solidFill>
                <a:latin typeface="Arial" pitchFamily="34" charset="0"/>
                <a:cs typeface="Arial" pitchFamily="34" charset="0"/>
              </a:rPr>
              <a:t>HCl</a:t>
            </a:r>
            <a:r>
              <a:rPr lang="en-US" sz="2400" dirty="0" smtClean="0">
                <a:solidFill>
                  <a:schemeClr val="tx1"/>
                </a:solidFill>
                <a:latin typeface="Arial" pitchFamily="34" charset="0"/>
                <a:cs typeface="Arial" pitchFamily="34" charset="0"/>
              </a:rPr>
              <a:t>,</a:t>
            </a:r>
          </a:p>
          <a:p>
            <a:pPr algn="ctr"/>
            <a:r>
              <a:rPr lang="en-US" sz="2400" dirty="0" smtClean="0">
                <a:solidFill>
                  <a:schemeClr val="tx1"/>
                </a:solidFill>
                <a:latin typeface="Arial" pitchFamily="34" charset="0"/>
                <a:cs typeface="Arial" pitchFamily="34" charset="0"/>
              </a:rPr>
              <a:t>Br</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  </a:t>
            </a:r>
          </a:p>
          <a:p>
            <a:pPr algn="ctr"/>
            <a:r>
              <a:rPr lang="en-US" sz="2400" dirty="0" smtClean="0">
                <a:solidFill>
                  <a:schemeClr val="tx1"/>
                </a:solidFill>
                <a:latin typeface="Arial" pitchFamily="34" charset="0"/>
                <a:cs typeface="Arial" pitchFamily="34" charset="0"/>
              </a:rPr>
              <a:t>Fe</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O</a:t>
            </a:r>
            <a:r>
              <a:rPr lang="en-US" sz="2400" baseline="-25000" dirty="0" smtClean="0">
                <a:solidFill>
                  <a:schemeClr val="tx1"/>
                </a:solidFill>
                <a:latin typeface="Arial" pitchFamily="34" charset="0"/>
                <a:cs typeface="Arial" pitchFamily="34" charset="0"/>
              </a:rPr>
              <a:t>3</a:t>
            </a:r>
            <a:endParaRPr lang="ru-RU" sz="2400" dirty="0" smtClean="0">
              <a:solidFill>
                <a:schemeClr val="tx1"/>
              </a:solidFill>
              <a:latin typeface="Arial" pitchFamily="34" charset="0"/>
              <a:cs typeface="Arial" pitchFamily="34" charset="0"/>
            </a:endParaRPr>
          </a:p>
        </p:txBody>
      </p:sp>
      <p:sp>
        <p:nvSpPr>
          <p:cNvPr id="12" name="Скругленный прямоугольник 11">
            <a:hlinkClick r:id="rId3" action="ppaction://hlinksldjump"/>
          </p:cNvPr>
          <p:cNvSpPr/>
          <p:nvPr/>
        </p:nvSpPr>
        <p:spPr>
          <a:xfrm>
            <a:off x="2500298" y="4071942"/>
            <a:ext cx="1857388" cy="214314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pitchFamily="34" charset="0"/>
                <a:cs typeface="Arial" pitchFamily="34" charset="0"/>
              </a:rPr>
              <a:t>Cl</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a:t>
            </a:r>
          </a:p>
          <a:p>
            <a:pPr algn="ctr"/>
            <a:r>
              <a:rPr lang="en-US" sz="2400" dirty="0" smtClean="0">
                <a:solidFill>
                  <a:schemeClr val="tx1"/>
                </a:solidFill>
                <a:latin typeface="Arial" pitchFamily="34" charset="0"/>
                <a:cs typeface="Arial" pitchFamily="34" charset="0"/>
              </a:rPr>
              <a:t>Cr</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O</a:t>
            </a:r>
            <a:r>
              <a:rPr lang="en-US" sz="2400" baseline="-25000" dirty="0" smtClean="0">
                <a:solidFill>
                  <a:schemeClr val="tx1"/>
                </a:solidFill>
                <a:latin typeface="Arial" pitchFamily="34" charset="0"/>
                <a:cs typeface="Arial" pitchFamily="34" charset="0"/>
              </a:rPr>
              <a:t>3</a:t>
            </a:r>
            <a:r>
              <a:rPr lang="en-US" sz="2400" dirty="0" smtClean="0">
                <a:solidFill>
                  <a:schemeClr val="tx1"/>
                </a:solidFill>
                <a:latin typeface="Arial" pitchFamily="34" charset="0"/>
                <a:cs typeface="Arial" pitchFamily="34" charset="0"/>
              </a:rPr>
              <a:t>,</a:t>
            </a:r>
          </a:p>
          <a:p>
            <a:pPr algn="ctr"/>
            <a:r>
              <a:rPr lang="en-US" sz="2400" dirty="0" smtClean="0">
                <a:solidFill>
                  <a:schemeClr val="tx1"/>
                </a:solidFill>
                <a:latin typeface="Arial" pitchFamily="34" charset="0"/>
                <a:cs typeface="Arial" pitchFamily="34" charset="0"/>
              </a:rPr>
              <a:t>NaNO</a:t>
            </a:r>
            <a:r>
              <a:rPr lang="en-US" sz="2400" baseline="-25000" dirty="0" smtClean="0">
                <a:solidFill>
                  <a:schemeClr val="tx1"/>
                </a:solidFill>
                <a:latin typeface="Arial" pitchFamily="34" charset="0"/>
                <a:cs typeface="Arial" pitchFamily="34" charset="0"/>
              </a:rPr>
              <a:t>3</a:t>
            </a:r>
            <a:r>
              <a:rPr lang="en-US" sz="2400" dirty="0" smtClean="0">
                <a:solidFill>
                  <a:schemeClr val="tx1"/>
                </a:solidFill>
                <a:latin typeface="Arial" pitchFamily="34" charset="0"/>
                <a:cs typeface="Arial" pitchFamily="34" charset="0"/>
              </a:rPr>
              <a:t>,</a:t>
            </a:r>
          </a:p>
          <a:p>
            <a:pPr algn="ctr"/>
            <a:r>
              <a:rPr lang="en-US" sz="2400" dirty="0" smtClean="0">
                <a:solidFill>
                  <a:schemeClr val="tx1"/>
                </a:solidFill>
                <a:latin typeface="Arial" pitchFamily="34" charset="0"/>
                <a:cs typeface="Arial" pitchFamily="34" charset="0"/>
              </a:rPr>
              <a:t>Fe(OH)</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a:t>
            </a:r>
          </a:p>
          <a:p>
            <a:pPr algn="ctr"/>
            <a:r>
              <a:rPr lang="en-US" sz="2400" dirty="0" smtClean="0">
                <a:solidFill>
                  <a:schemeClr val="tx1"/>
                </a:solidFill>
                <a:latin typeface="Arial" pitchFamily="34" charset="0"/>
                <a:cs typeface="Arial" pitchFamily="34" charset="0"/>
              </a:rPr>
              <a:t>H</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SO</a:t>
            </a:r>
            <a:r>
              <a:rPr lang="en-US" sz="2400" baseline="-25000" dirty="0" smtClean="0">
                <a:solidFill>
                  <a:schemeClr val="tx1"/>
                </a:solidFill>
                <a:latin typeface="Arial" pitchFamily="34" charset="0"/>
                <a:cs typeface="Arial" pitchFamily="34" charset="0"/>
              </a:rPr>
              <a:t>4</a:t>
            </a:r>
            <a:r>
              <a:rPr lang="ru-RU" sz="2400" baseline="-25000" dirty="0" smtClean="0">
                <a:solidFill>
                  <a:schemeClr val="tx1"/>
                </a:solidFill>
                <a:latin typeface="Arial" pitchFamily="34" charset="0"/>
                <a:cs typeface="Arial" pitchFamily="34" charset="0"/>
              </a:rPr>
              <a:t> </a:t>
            </a:r>
            <a:r>
              <a:rPr lang="en-US" sz="1400" dirty="0" smtClean="0">
                <a:solidFill>
                  <a:schemeClr val="tx1"/>
                </a:solidFill>
                <a:latin typeface="Arial" pitchFamily="34" charset="0"/>
                <a:cs typeface="Arial" pitchFamily="34" charset="0"/>
              </a:rPr>
              <a:t>(</a:t>
            </a:r>
            <a:r>
              <a:rPr lang="ru-RU" sz="1400" dirty="0" err="1" smtClean="0">
                <a:solidFill>
                  <a:schemeClr val="tx1"/>
                </a:solidFill>
                <a:latin typeface="Arial" pitchFamily="34" charset="0"/>
                <a:cs typeface="Arial" pitchFamily="34" charset="0"/>
              </a:rPr>
              <a:t>разб</a:t>
            </a:r>
            <a:r>
              <a:rPr lang="ru-RU" sz="1400" dirty="0" smtClean="0">
                <a:solidFill>
                  <a:schemeClr val="tx1"/>
                </a:solidFill>
                <a:latin typeface="Arial" pitchFamily="34" charset="0"/>
                <a:cs typeface="Arial" pitchFamily="34" charset="0"/>
              </a:rPr>
              <a:t>)</a:t>
            </a:r>
          </a:p>
        </p:txBody>
      </p:sp>
      <p:sp>
        <p:nvSpPr>
          <p:cNvPr id="13" name="Скругленный прямоугольник 12">
            <a:hlinkClick r:id="rId3" action="ppaction://hlinksldjump"/>
          </p:cNvPr>
          <p:cNvSpPr/>
          <p:nvPr/>
        </p:nvSpPr>
        <p:spPr>
          <a:xfrm>
            <a:off x="4786314" y="4071942"/>
            <a:ext cx="1643074" cy="214314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Arial" pitchFamily="34" charset="0"/>
                <a:cs typeface="Arial" pitchFamily="34" charset="0"/>
              </a:rPr>
              <a:t> </a:t>
            </a:r>
          </a:p>
          <a:p>
            <a:pPr algn="ctr"/>
            <a:r>
              <a:rPr lang="en-US" sz="2400" dirty="0" smtClean="0">
                <a:solidFill>
                  <a:schemeClr val="tx1"/>
                </a:solidFill>
                <a:latin typeface="Arial" pitchFamily="34" charset="0"/>
                <a:cs typeface="Arial" pitchFamily="34" charset="0"/>
              </a:rPr>
              <a:t>H</a:t>
            </a:r>
            <a:r>
              <a:rPr lang="en-US" sz="2400" baseline="-25000" dirty="0" smtClean="0">
                <a:solidFill>
                  <a:schemeClr val="tx1"/>
                </a:solidFill>
                <a:latin typeface="Arial" pitchFamily="34" charset="0"/>
                <a:cs typeface="Arial" pitchFamily="34" charset="0"/>
              </a:rPr>
              <a:t>3</a:t>
            </a:r>
            <a:r>
              <a:rPr lang="en-US" sz="2400" dirty="0" smtClean="0">
                <a:solidFill>
                  <a:schemeClr val="tx1"/>
                </a:solidFill>
                <a:latin typeface="Arial" pitchFamily="34" charset="0"/>
                <a:cs typeface="Arial" pitchFamily="34" charset="0"/>
              </a:rPr>
              <a:t>PO</a:t>
            </a:r>
            <a:r>
              <a:rPr lang="en-US" sz="2400" baseline="-25000" dirty="0" smtClean="0">
                <a:solidFill>
                  <a:schemeClr val="tx1"/>
                </a:solidFill>
                <a:latin typeface="Arial" pitchFamily="34" charset="0"/>
                <a:cs typeface="Arial" pitchFamily="34" charset="0"/>
              </a:rPr>
              <a:t>4</a:t>
            </a:r>
            <a:r>
              <a:rPr lang="en-US" sz="2400" dirty="0" smtClean="0">
                <a:solidFill>
                  <a:schemeClr val="tx1"/>
                </a:solidFill>
                <a:latin typeface="Arial" pitchFamily="34" charset="0"/>
                <a:cs typeface="Arial" pitchFamily="34" charset="0"/>
              </a:rPr>
              <a:t>,</a:t>
            </a:r>
          </a:p>
          <a:p>
            <a:pPr algn="ctr"/>
            <a:r>
              <a:rPr lang="en-US" sz="2400" dirty="0" smtClean="0">
                <a:solidFill>
                  <a:schemeClr val="tx1"/>
                </a:solidFill>
                <a:latin typeface="Arial" pitchFamily="34" charset="0"/>
                <a:cs typeface="Arial" pitchFamily="34" charset="0"/>
              </a:rPr>
              <a:t>Na</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O,</a:t>
            </a:r>
          </a:p>
          <a:p>
            <a:pPr algn="ctr"/>
            <a:r>
              <a:rPr lang="en-US" sz="2400" dirty="0" smtClean="0">
                <a:solidFill>
                  <a:schemeClr val="tx1"/>
                </a:solidFill>
                <a:latin typeface="Arial" pitchFamily="34" charset="0"/>
                <a:cs typeface="Arial" pitchFamily="34" charset="0"/>
              </a:rPr>
              <a:t>K</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SO</a:t>
            </a:r>
            <a:r>
              <a:rPr lang="en-US" sz="2400" baseline="-25000" dirty="0" smtClean="0">
                <a:solidFill>
                  <a:schemeClr val="tx1"/>
                </a:solidFill>
                <a:latin typeface="Arial" pitchFamily="34" charset="0"/>
                <a:cs typeface="Arial" pitchFamily="34" charset="0"/>
              </a:rPr>
              <a:t>4</a:t>
            </a:r>
            <a:r>
              <a:rPr lang="en-US" sz="2400" dirty="0" smtClean="0">
                <a:solidFill>
                  <a:schemeClr val="tx1"/>
                </a:solidFill>
                <a:latin typeface="Arial" pitchFamily="34" charset="0"/>
                <a:cs typeface="Arial" pitchFamily="34" charset="0"/>
              </a:rPr>
              <a:t>,</a:t>
            </a:r>
          </a:p>
          <a:p>
            <a:pPr algn="ctr"/>
            <a:r>
              <a:rPr lang="en-US" sz="2400" dirty="0" smtClean="0">
                <a:solidFill>
                  <a:schemeClr val="tx1"/>
                </a:solidFill>
                <a:latin typeface="Arial" pitchFamily="34" charset="0"/>
                <a:cs typeface="Arial" pitchFamily="34" charset="0"/>
              </a:rPr>
              <a:t>KOH,</a:t>
            </a:r>
            <a:endParaRPr lang="en-US" sz="2400" dirty="0" smtClean="0">
              <a:solidFill>
                <a:srgbClr val="FF0000"/>
              </a:solidFill>
              <a:latin typeface="Arial" pitchFamily="34" charset="0"/>
              <a:cs typeface="Arial" pitchFamily="34" charset="0"/>
            </a:endParaRPr>
          </a:p>
          <a:p>
            <a:pPr algn="ctr"/>
            <a:r>
              <a:rPr lang="en-US" sz="2400" dirty="0" smtClean="0">
                <a:solidFill>
                  <a:srgbClr val="FF0000"/>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O</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a:t>
            </a:r>
          </a:p>
          <a:p>
            <a:pPr algn="ctr"/>
            <a:endParaRPr lang="ru-RU" sz="2400" dirty="0" smtClean="0">
              <a:solidFill>
                <a:srgbClr val="FF0000"/>
              </a:solidFill>
              <a:latin typeface="Arial" pitchFamily="34" charset="0"/>
              <a:cs typeface="Arial" pitchFamily="34" charset="0"/>
            </a:endParaRPr>
          </a:p>
        </p:txBody>
      </p:sp>
      <p:sp>
        <p:nvSpPr>
          <p:cNvPr id="14" name="Скругленный прямоугольник 13">
            <a:hlinkClick r:id="rId3" action="ppaction://hlinksldjump"/>
          </p:cNvPr>
          <p:cNvSpPr/>
          <p:nvPr/>
        </p:nvSpPr>
        <p:spPr>
          <a:xfrm>
            <a:off x="6858016" y="4071942"/>
            <a:ext cx="1785950" cy="214314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latin typeface="Arial" pitchFamily="34" charset="0"/>
              <a:cs typeface="Arial" pitchFamily="34" charset="0"/>
            </a:endParaRPr>
          </a:p>
          <a:p>
            <a:pPr algn="ctr"/>
            <a:r>
              <a:rPr lang="en-US" sz="2400" dirty="0" smtClean="0">
                <a:solidFill>
                  <a:schemeClr val="tx1"/>
                </a:solidFill>
                <a:latin typeface="Arial" pitchFamily="34" charset="0"/>
                <a:cs typeface="Arial" pitchFamily="34" charset="0"/>
              </a:rPr>
              <a:t>Hg(NO</a:t>
            </a:r>
            <a:r>
              <a:rPr lang="en-US" sz="2400" baseline="-25000" dirty="0" smtClean="0">
                <a:solidFill>
                  <a:schemeClr val="tx1"/>
                </a:solidFill>
                <a:latin typeface="Arial" pitchFamily="34" charset="0"/>
                <a:cs typeface="Arial" pitchFamily="34" charset="0"/>
              </a:rPr>
              <a:t>3</a:t>
            </a:r>
            <a:r>
              <a:rPr lang="en-US" sz="2400" dirty="0" smtClean="0">
                <a:solidFill>
                  <a:schemeClr val="tx1"/>
                </a:solidFill>
                <a:latin typeface="Arial" pitchFamily="34" charset="0"/>
                <a:cs typeface="Arial" pitchFamily="34" charset="0"/>
              </a:rPr>
              <a:t>)</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a:t>
            </a:r>
          </a:p>
          <a:p>
            <a:pPr algn="ctr"/>
            <a:r>
              <a:rPr lang="en-US" sz="2400" dirty="0" smtClean="0">
                <a:solidFill>
                  <a:schemeClr val="tx1"/>
                </a:solidFill>
                <a:latin typeface="Arial" pitchFamily="34" charset="0"/>
                <a:cs typeface="Arial" pitchFamily="34" charset="0"/>
              </a:rPr>
              <a:t>HNO</a:t>
            </a:r>
            <a:r>
              <a:rPr lang="en-US" sz="2400" baseline="-25000" dirty="0" smtClean="0">
                <a:solidFill>
                  <a:schemeClr val="tx1"/>
                </a:solidFill>
                <a:latin typeface="Arial" pitchFamily="34" charset="0"/>
                <a:cs typeface="Arial" pitchFamily="34" charset="0"/>
              </a:rPr>
              <a:t>3 </a:t>
            </a:r>
            <a:r>
              <a:rPr lang="ru-RU" sz="1400" dirty="0" smtClean="0">
                <a:solidFill>
                  <a:schemeClr val="tx1"/>
                </a:solidFill>
                <a:latin typeface="Arial" pitchFamily="34" charset="0"/>
                <a:cs typeface="Arial" pitchFamily="34" charset="0"/>
              </a:rPr>
              <a:t>(</a:t>
            </a:r>
            <a:r>
              <a:rPr lang="ru-RU" sz="1400" dirty="0" err="1" smtClean="0">
                <a:solidFill>
                  <a:schemeClr val="tx1"/>
                </a:solidFill>
                <a:latin typeface="Arial" pitchFamily="34" charset="0"/>
                <a:cs typeface="Arial" pitchFamily="34" charset="0"/>
              </a:rPr>
              <a:t>конц</a:t>
            </a:r>
            <a:r>
              <a:rPr lang="ru-RU" sz="1400" dirty="0" smtClean="0">
                <a:solidFill>
                  <a:schemeClr val="tx1"/>
                </a:solidFill>
                <a:latin typeface="Arial" pitchFamily="34" charset="0"/>
                <a:cs typeface="Arial" pitchFamily="34" charset="0"/>
              </a:rPr>
              <a:t>),</a:t>
            </a:r>
            <a:endParaRPr lang="en-US" sz="1400" dirty="0" smtClean="0">
              <a:solidFill>
                <a:schemeClr val="tx1"/>
              </a:solidFill>
              <a:latin typeface="Arial" pitchFamily="34" charset="0"/>
              <a:cs typeface="Arial" pitchFamily="34" charset="0"/>
            </a:endParaRPr>
          </a:p>
          <a:p>
            <a:pPr algn="ctr"/>
            <a:r>
              <a:rPr lang="en-US" sz="2400" dirty="0" smtClean="0">
                <a:solidFill>
                  <a:schemeClr val="tx1"/>
                </a:solidFill>
                <a:latin typeface="Arial" pitchFamily="34" charset="0"/>
                <a:cs typeface="Arial" pitchFamily="34" charset="0"/>
              </a:rPr>
              <a:t>He</a:t>
            </a:r>
            <a:endParaRPr lang="ru-RU" sz="2400" dirty="0" smtClean="0">
              <a:solidFill>
                <a:srgbClr val="FF0000"/>
              </a:solidFill>
              <a:latin typeface="Arial" pitchFamily="34" charset="0"/>
              <a:cs typeface="Arial" pitchFamily="34" charset="0"/>
            </a:endParaRPr>
          </a:p>
          <a:p>
            <a:pPr algn="ctr"/>
            <a:r>
              <a:rPr lang="en-US" sz="2400" dirty="0" smtClean="0">
                <a:solidFill>
                  <a:schemeClr val="tx1"/>
                </a:solidFill>
                <a:latin typeface="Arial" pitchFamily="34" charset="0"/>
                <a:cs typeface="Arial" pitchFamily="34" charset="0"/>
              </a:rPr>
              <a:t>H</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O,</a:t>
            </a:r>
          </a:p>
          <a:p>
            <a:pPr algn="ctr"/>
            <a:r>
              <a:rPr lang="en-US" sz="2400" dirty="0" smtClean="0">
                <a:solidFill>
                  <a:schemeClr val="tx1"/>
                </a:solidFill>
                <a:latin typeface="Arial" pitchFamily="34" charset="0"/>
                <a:cs typeface="Arial" pitchFamily="34" charset="0"/>
              </a:rPr>
              <a:t>Cr(OH)</a:t>
            </a:r>
            <a:r>
              <a:rPr lang="en-US" sz="2400" baseline="-25000" dirty="0" smtClean="0">
                <a:solidFill>
                  <a:schemeClr val="tx1"/>
                </a:solidFill>
                <a:latin typeface="Arial" pitchFamily="34" charset="0"/>
                <a:cs typeface="Arial" pitchFamily="34" charset="0"/>
              </a:rPr>
              <a:t>3</a:t>
            </a:r>
            <a:r>
              <a:rPr lang="en-US" sz="2400" dirty="0" smtClean="0">
                <a:solidFill>
                  <a:schemeClr val="tx1"/>
                </a:solidFill>
                <a:latin typeface="Arial" pitchFamily="34" charset="0"/>
                <a:cs typeface="Arial" pitchFamily="34" charset="0"/>
              </a:rPr>
              <a:t>,</a:t>
            </a:r>
          </a:p>
          <a:p>
            <a:pPr algn="ctr"/>
            <a:endParaRPr lang="en-US" sz="24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85786" y="785794"/>
            <a:ext cx="7572428" cy="200026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Arial" pitchFamily="34" charset="0"/>
                <a:cs typeface="Arial" pitchFamily="34" charset="0"/>
              </a:rPr>
              <a:t>Вопрос 4</a:t>
            </a:r>
          </a:p>
          <a:p>
            <a:pPr algn="ctr"/>
            <a:endParaRPr lang="en-US" sz="2800" dirty="0" smtClean="0">
              <a:solidFill>
                <a:schemeClr val="tx1"/>
              </a:solidFill>
              <a:latin typeface="Arial" pitchFamily="34" charset="0"/>
              <a:cs typeface="Arial" pitchFamily="34" charset="0"/>
            </a:endParaRPr>
          </a:p>
          <a:p>
            <a:pPr algn="ctr"/>
            <a:r>
              <a:rPr lang="ru-RU" sz="2800" i="1" dirty="0" smtClean="0">
                <a:solidFill>
                  <a:schemeClr val="tx1"/>
                </a:solidFill>
                <a:latin typeface="Arial" pitchFamily="34" charset="0"/>
                <a:cs typeface="Arial" pitchFamily="34" charset="0"/>
              </a:rPr>
              <a:t>В промышленности алюминий получают</a:t>
            </a:r>
            <a:endParaRPr lang="ru-RU" sz="2800" i="1" dirty="0">
              <a:solidFill>
                <a:schemeClr val="tx1"/>
              </a:solidFill>
              <a:latin typeface="Arial" pitchFamily="34" charset="0"/>
              <a:cs typeface="Arial" pitchFamily="34" charset="0"/>
            </a:endParaRPr>
          </a:p>
        </p:txBody>
      </p:sp>
      <p:sp>
        <p:nvSpPr>
          <p:cNvPr id="7" name="Скругленный прямоугольник 6">
            <a:hlinkClick r:id="rId2" action="ppaction://hlinksldjump"/>
          </p:cNvPr>
          <p:cNvSpPr/>
          <p:nvPr/>
        </p:nvSpPr>
        <p:spPr>
          <a:xfrm>
            <a:off x="2643174" y="3571876"/>
            <a:ext cx="1785950" cy="257176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err="1" smtClean="0">
                <a:solidFill>
                  <a:schemeClr val="tx1"/>
                </a:solidFill>
                <a:latin typeface="Arial" pitchFamily="34" charset="0"/>
                <a:cs typeface="Arial" pitchFamily="34" charset="0"/>
              </a:rPr>
              <a:t>Электро</a:t>
            </a:r>
            <a:r>
              <a:rPr lang="en-US" sz="2400" dirty="0" smtClean="0">
                <a:solidFill>
                  <a:schemeClr val="tx1"/>
                </a:solidFill>
                <a:latin typeface="Arial" pitchFamily="34" charset="0"/>
                <a:cs typeface="Arial" pitchFamily="34" charset="0"/>
              </a:rPr>
              <a:t>-</a:t>
            </a:r>
            <a:r>
              <a:rPr lang="ru-RU" sz="2400" dirty="0" err="1" smtClean="0">
                <a:solidFill>
                  <a:schemeClr val="tx1"/>
                </a:solidFill>
                <a:latin typeface="Arial" pitchFamily="34" charset="0"/>
                <a:cs typeface="Arial" pitchFamily="34" charset="0"/>
              </a:rPr>
              <a:t>лизом</a:t>
            </a:r>
            <a:r>
              <a:rPr lang="ru-RU" sz="2400" dirty="0" smtClean="0">
                <a:solidFill>
                  <a:schemeClr val="tx1"/>
                </a:solidFill>
                <a:latin typeface="Arial" pitchFamily="34" charset="0"/>
                <a:cs typeface="Arial" pitchFamily="34" charset="0"/>
              </a:rPr>
              <a:t> расплава </a:t>
            </a:r>
            <a:r>
              <a:rPr lang="en-US" sz="2400" dirty="0" smtClean="0">
                <a:solidFill>
                  <a:schemeClr val="tx1"/>
                </a:solidFill>
                <a:latin typeface="Arial" pitchFamily="34" charset="0"/>
                <a:cs typeface="Arial" pitchFamily="34" charset="0"/>
              </a:rPr>
              <a:t>Al</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O</a:t>
            </a:r>
            <a:r>
              <a:rPr lang="ru-RU" sz="2400" baseline="-25000" dirty="0" smtClean="0">
                <a:solidFill>
                  <a:schemeClr val="tx1"/>
                </a:solidFill>
                <a:latin typeface="Arial" pitchFamily="34" charset="0"/>
                <a:cs typeface="Arial" pitchFamily="34" charset="0"/>
              </a:rPr>
              <a:t>3</a:t>
            </a:r>
            <a:r>
              <a:rPr lang="en-US" sz="2400" dirty="0" smtClean="0">
                <a:solidFill>
                  <a:schemeClr val="tx1"/>
                </a:solidFill>
                <a:latin typeface="Arial" pitchFamily="34" charset="0"/>
                <a:cs typeface="Arial" pitchFamily="34" charset="0"/>
              </a:rPr>
              <a:t> </a:t>
            </a:r>
            <a:r>
              <a:rPr lang="ru-RU" sz="2400" dirty="0" smtClean="0">
                <a:solidFill>
                  <a:schemeClr val="tx1"/>
                </a:solidFill>
                <a:latin typeface="Arial" pitchFamily="34" charset="0"/>
                <a:cs typeface="Arial" pitchFamily="34" charset="0"/>
              </a:rPr>
              <a:t>в криолите</a:t>
            </a:r>
          </a:p>
        </p:txBody>
      </p:sp>
      <p:sp>
        <p:nvSpPr>
          <p:cNvPr id="12" name="Скругленный прямоугольник 11">
            <a:hlinkClick r:id="rId3" action="ppaction://hlinksldjump"/>
          </p:cNvPr>
          <p:cNvSpPr/>
          <p:nvPr/>
        </p:nvSpPr>
        <p:spPr>
          <a:xfrm>
            <a:off x="285720" y="3571876"/>
            <a:ext cx="2000264" cy="257176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dirty="0" smtClean="0">
              <a:solidFill>
                <a:schemeClr val="tx1"/>
              </a:solidFill>
              <a:latin typeface="Arial" pitchFamily="34" charset="0"/>
              <a:cs typeface="Arial" pitchFamily="34" charset="0"/>
            </a:endParaRPr>
          </a:p>
          <a:p>
            <a:pPr algn="ctr"/>
            <a:r>
              <a:rPr lang="ru-RU" sz="2400" dirty="0" err="1" smtClean="0">
                <a:solidFill>
                  <a:schemeClr val="tx1"/>
                </a:solidFill>
                <a:latin typeface="Arial" pitchFamily="34" charset="0"/>
                <a:cs typeface="Arial" pitchFamily="34" charset="0"/>
              </a:rPr>
              <a:t>Восста-новлением</a:t>
            </a:r>
            <a:endParaRPr lang="ru-RU" sz="2400" dirty="0" smtClean="0">
              <a:solidFill>
                <a:schemeClr val="tx1"/>
              </a:solidFill>
              <a:latin typeface="Arial" pitchFamily="34" charset="0"/>
              <a:cs typeface="Arial" pitchFamily="34" charset="0"/>
            </a:endParaRPr>
          </a:p>
          <a:p>
            <a:pPr algn="ctr"/>
            <a:r>
              <a:rPr lang="ru-RU" sz="2400" dirty="0" smtClean="0">
                <a:solidFill>
                  <a:srgbClr val="FF0000"/>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 Al</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O</a:t>
            </a:r>
            <a:r>
              <a:rPr lang="ru-RU" sz="2400" baseline="-25000" dirty="0" smtClean="0">
                <a:solidFill>
                  <a:schemeClr val="tx1"/>
                </a:solidFill>
                <a:latin typeface="Arial" pitchFamily="34" charset="0"/>
                <a:cs typeface="Arial" pitchFamily="34" charset="0"/>
              </a:rPr>
              <a:t>3</a:t>
            </a:r>
          </a:p>
          <a:p>
            <a:pPr algn="ctr"/>
            <a:r>
              <a:rPr lang="ru-RU" sz="2400" dirty="0" smtClean="0">
                <a:solidFill>
                  <a:schemeClr val="tx1"/>
                </a:solidFill>
                <a:latin typeface="Arial" pitchFamily="34" charset="0"/>
                <a:cs typeface="Arial" pitchFamily="34" charset="0"/>
              </a:rPr>
              <a:t>кальцием </a:t>
            </a:r>
            <a:endParaRPr lang="ru-RU" sz="2400" dirty="0" smtClean="0">
              <a:solidFill>
                <a:srgbClr val="FF0000"/>
              </a:solidFill>
              <a:latin typeface="Arial" pitchFamily="34" charset="0"/>
              <a:cs typeface="Arial" pitchFamily="34" charset="0"/>
            </a:endParaRPr>
          </a:p>
          <a:p>
            <a:pPr algn="ctr"/>
            <a:r>
              <a:rPr lang="ru-RU" sz="2400" dirty="0" smtClean="0">
                <a:solidFill>
                  <a:srgbClr val="FF0000"/>
                </a:solidFill>
                <a:latin typeface="Arial" pitchFamily="34" charset="0"/>
                <a:cs typeface="Arial" pitchFamily="34" charset="0"/>
              </a:rPr>
              <a:t> </a:t>
            </a:r>
          </a:p>
          <a:p>
            <a:pPr algn="ctr"/>
            <a:r>
              <a:rPr lang="ru-RU" sz="2400" dirty="0" smtClean="0">
                <a:solidFill>
                  <a:srgbClr val="FF0000"/>
                </a:solidFill>
                <a:latin typeface="Arial" pitchFamily="34" charset="0"/>
                <a:cs typeface="Arial" pitchFamily="34" charset="0"/>
              </a:rPr>
              <a:t> </a:t>
            </a:r>
          </a:p>
        </p:txBody>
      </p:sp>
      <p:sp>
        <p:nvSpPr>
          <p:cNvPr id="13" name="Скругленный прямоугольник 12">
            <a:hlinkClick r:id="rId3" action="ppaction://hlinksldjump"/>
          </p:cNvPr>
          <p:cNvSpPr/>
          <p:nvPr/>
        </p:nvSpPr>
        <p:spPr>
          <a:xfrm>
            <a:off x="4714876" y="3571876"/>
            <a:ext cx="1785950" cy="257176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err="1" smtClean="0">
                <a:solidFill>
                  <a:schemeClr val="tx1"/>
                </a:solidFill>
                <a:latin typeface="Arial" pitchFamily="34" charset="0"/>
                <a:cs typeface="Arial" pitchFamily="34" charset="0"/>
              </a:rPr>
              <a:t>Электро</a:t>
            </a:r>
            <a:r>
              <a:rPr lang="en-US" sz="2400" dirty="0" smtClean="0">
                <a:solidFill>
                  <a:schemeClr val="tx1"/>
                </a:solidFill>
                <a:latin typeface="Arial" pitchFamily="34" charset="0"/>
                <a:cs typeface="Arial" pitchFamily="34" charset="0"/>
              </a:rPr>
              <a:t>-</a:t>
            </a:r>
            <a:r>
              <a:rPr lang="ru-RU" sz="2400" dirty="0" err="1" smtClean="0">
                <a:solidFill>
                  <a:schemeClr val="tx1"/>
                </a:solidFill>
                <a:latin typeface="Arial" pitchFamily="34" charset="0"/>
                <a:cs typeface="Arial" pitchFamily="34" charset="0"/>
              </a:rPr>
              <a:t>лизом</a:t>
            </a:r>
            <a:r>
              <a:rPr lang="ru-RU" sz="2400" dirty="0" smtClean="0">
                <a:solidFill>
                  <a:schemeClr val="tx1"/>
                </a:solidFill>
                <a:latin typeface="Arial" pitchFamily="34" charset="0"/>
                <a:cs typeface="Arial" pitchFamily="34" charset="0"/>
              </a:rPr>
              <a:t> водного раствора </a:t>
            </a:r>
            <a:r>
              <a:rPr lang="en-US" sz="2400" dirty="0" smtClean="0">
                <a:solidFill>
                  <a:schemeClr val="tx1"/>
                </a:solidFill>
                <a:latin typeface="Arial" pitchFamily="34" charset="0"/>
                <a:cs typeface="Arial" pitchFamily="34" charset="0"/>
              </a:rPr>
              <a:t>AlCl</a:t>
            </a:r>
            <a:r>
              <a:rPr lang="en-US" sz="2400" baseline="-25000" dirty="0" smtClean="0">
                <a:solidFill>
                  <a:schemeClr val="tx1"/>
                </a:solidFill>
                <a:latin typeface="Arial" pitchFamily="34" charset="0"/>
                <a:cs typeface="Arial" pitchFamily="34" charset="0"/>
              </a:rPr>
              <a:t>3</a:t>
            </a:r>
            <a:endParaRPr lang="ru-RU" sz="2400" dirty="0" smtClean="0">
              <a:solidFill>
                <a:schemeClr val="tx1"/>
              </a:solidFill>
              <a:latin typeface="Arial" pitchFamily="34" charset="0"/>
              <a:cs typeface="Arial" pitchFamily="34" charset="0"/>
            </a:endParaRPr>
          </a:p>
        </p:txBody>
      </p:sp>
      <p:sp>
        <p:nvSpPr>
          <p:cNvPr id="16" name="Скругленный прямоугольник 15">
            <a:hlinkClick r:id="rId3" action="ppaction://hlinksldjump"/>
          </p:cNvPr>
          <p:cNvSpPr/>
          <p:nvPr/>
        </p:nvSpPr>
        <p:spPr>
          <a:xfrm>
            <a:off x="6858016" y="3571876"/>
            <a:ext cx="2000264" cy="257176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dirty="0" smtClean="0">
              <a:solidFill>
                <a:schemeClr val="tx1"/>
              </a:solidFill>
              <a:latin typeface="Arial" pitchFamily="34" charset="0"/>
              <a:cs typeface="Arial" pitchFamily="34" charset="0"/>
            </a:endParaRPr>
          </a:p>
          <a:p>
            <a:pPr algn="ctr"/>
            <a:r>
              <a:rPr lang="ru-RU" sz="2400" dirty="0" err="1" smtClean="0">
                <a:solidFill>
                  <a:schemeClr val="tx1"/>
                </a:solidFill>
                <a:latin typeface="Arial" pitchFamily="34" charset="0"/>
                <a:cs typeface="Arial" pitchFamily="34" charset="0"/>
              </a:rPr>
              <a:t>Восста-новлением</a:t>
            </a:r>
            <a:endParaRPr lang="ru-RU" sz="2400" dirty="0" smtClean="0">
              <a:solidFill>
                <a:schemeClr val="tx1"/>
              </a:solidFill>
              <a:latin typeface="Arial" pitchFamily="34" charset="0"/>
              <a:cs typeface="Arial" pitchFamily="34" charset="0"/>
            </a:endParaRPr>
          </a:p>
          <a:p>
            <a:pPr algn="ctr"/>
            <a:r>
              <a:rPr lang="ru-RU" sz="2400" dirty="0" smtClean="0">
                <a:solidFill>
                  <a:srgbClr val="FF0000"/>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 Al</a:t>
            </a:r>
            <a:r>
              <a:rPr lang="en-US" sz="2400" baseline="-250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O</a:t>
            </a:r>
            <a:r>
              <a:rPr lang="ru-RU" sz="2400" baseline="-25000" dirty="0" smtClean="0">
                <a:solidFill>
                  <a:schemeClr val="tx1"/>
                </a:solidFill>
                <a:latin typeface="Arial" pitchFamily="34" charset="0"/>
                <a:cs typeface="Arial" pitchFamily="34" charset="0"/>
              </a:rPr>
              <a:t>3</a:t>
            </a:r>
          </a:p>
          <a:p>
            <a:pPr algn="ctr"/>
            <a:r>
              <a:rPr lang="ru-RU" sz="2400" dirty="0" smtClean="0">
                <a:solidFill>
                  <a:schemeClr val="tx1"/>
                </a:solidFill>
                <a:latin typeface="Arial" pitchFamily="34" charset="0"/>
                <a:cs typeface="Arial" pitchFamily="34" charset="0"/>
              </a:rPr>
              <a:t>водородом </a:t>
            </a:r>
            <a:endParaRPr lang="ru-RU" sz="2400" dirty="0" smtClean="0">
              <a:solidFill>
                <a:srgbClr val="FF0000"/>
              </a:solidFill>
              <a:latin typeface="Arial" pitchFamily="34" charset="0"/>
              <a:cs typeface="Arial" pitchFamily="34" charset="0"/>
            </a:endParaRPr>
          </a:p>
          <a:p>
            <a:pPr algn="ctr"/>
            <a:r>
              <a:rPr lang="ru-RU" sz="2400" dirty="0" smtClean="0">
                <a:solidFill>
                  <a:srgbClr val="FF0000"/>
                </a:solidFill>
                <a:latin typeface="Arial" pitchFamily="34" charset="0"/>
                <a:cs typeface="Arial" pitchFamily="34" charset="0"/>
              </a:rPr>
              <a:t> </a:t>
            </a:r>
          </a:p>
          <a:p>
            <a:pPr algn="ctr"/>
            <a:r>
              <a:rPr lang="ru-RU" sz="2400" dirty="0" smtClean="0">
                <a:solidFill>
                  <a:srgbClr val="FF0000"/>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214414" y="785794"/>
            <a:ext cx="6858048" cy="171451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Arial" pitchFamily="34" charset="0"/>
                <a:cs typeface="Arial" pitchFamily="34" charset="0"/>
              </a:rPr>
              <a:t>Вопрос 5</a:t>
            </a:r>
          </a:p>
          <a:p>
            <a:pPr algn="ctr"/>
            <a:endParaRPr lang="en-US" sz="2800" dirty="0" smtClean="0">
              <a:solidFill>
                <a:schemeClr val="tx1"/>
              </a:solidFill>
              <a:latin typeface="Arial" pitchFamily="34" charset="0"/>
              <a:cs typeface="Arial" pitchFamily="34" charset="0"/>
            </a:endParaRPr>
          </a:p>
          <a:p>
            <a:pPr algn="ctr"/>
            <a:r>
              <a:rPr lang="ru-RU" sz="2800" i="1" dirty="0" smtClean="0">
                <a:solidFill>
                  <a:schemeClr val="tx1"/>
                </a:solidFill>
                <a:latin typeface="Arial" pitchFamily="34" charset="0"/>
                <a:cs typeface="Arial" pitchFamily="34" charset="0"/>
              </a:rPr>
              <a:t>Алюминий применяют</a:t>
            </a:r>
            <a:endParaRPr lang="ru-RU" sz="2800" i="1" dirty="0">
              <a:solidFill>
                <a:schemeClr val="tx1"/>
              </a:solidFill>
              <a:latin typeface="Arial" pitchFamily="34" charset="0"/>
              <a:cs typeface="Arial" pitchFamily="34" charset="0"/>
            </a:endParaRPr>
          </a:p>
        </p:txBody>
      </p:sp>
      <p:sp>
        <p:nvSpPr>
          <p:cNvPr id="7" name="Скругленный прямоугольник 6">
            <a:hlinkClick r:id="rId2" action="ppaction://hlinksldjump"/>
          </p:cNvPr>
          <p:cNvSpPr/>
          <p:nvPr/>
        </p:nvSpPr>
        <p:spPr>
          <a:xfrm>
            <a:off x="357158" y="3643314"/>
            <a:ext cx="2000264" cy="264320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itchFamily="34" charset="0"/>
                <a:cs typeface="Arial" pitchFamily="34" charset="0"/>
              </a:rPr>
              <a:t>В </a:t>
            </a:r>
            <a:r>
              <a:rPr lang="ru-RU" sz="2400" dirty="0" err="1" smtClean="0">
                <a:solidFill>
                  <a:schemeClr val="tx1"/>
                </a:solidFill>
                <a:latin typeface="Arial" pitchFamily="34" charset="0"/>
                <a:cs typeface="Arial" pitchFamily="34" charset="0"/>
              </a:rPr>
              <a:t>производ-стве</a:t>
            </a:r>
            <a:r>
              <a:rPr lang="ru-RU" sz="2400" dirty="0" smtClean="0">
                <a:solidFill>
                  <a:schemeClr val="tx1"/>
                </a:solidFill>
                <a:latin typeface="Arial" pitchFamily="34" charset="0"/>
                <a:cs typeface="Arial" pitchFamily="34" charset="0"/>
              </a:rPr>
              <a:t> </a:t>
            </a:r>
            <a:r>
              <a:rPr lang="ru-RU" sz="2400" dirty="0" err="1" smtClean="0">
                <a:solidFill>
                  <a:schemeClr val="tx1"/>
                </a:solidFill>
                <a:latin typeface="Arial" pitchFamily="34" charset="0"/>
                <a:cs typeface="Arial" pitchFamily="34" charset="0"/>
              </a:rPr>
              <a:t>хими-ческих</a:t>
            </a:r>
            <a:r>
              <a:rPr lang="ru-RU" sz="2400" dirty="0" smtClean="0">
                <a:solidFill>
                  <a:schemeClr val="tx1"/>
                </a:solidFill>
                <a:latin typeface="Arial" pitchFamily="34" charset="0"/>
                <a:cs typeface="Arial" pitchFamily="34" charset="0"/>
              </a:rPr>
              <a:t> источников тока</a:t>
            </a:r>
          </a:p>
        </p:txBody>
      </p:sp>
      <p:sp>
        <p:nvSpPr>
          <p:cNvPr id="12" name="Скругленный прямоугольник 11">
            <a:hlinkClick r:id="rId2" action="ppaction://hlinksldjump"/>
          </p:cNvPr>
          <p:cNvSpPr/>
          <p:nvPr/>
        </p:nvSpPr>
        <p:spPr>
          <a:xfrm>
            <a:off x="2643174" y="3643314"/>
            <a:ext cx="2000264" cy="264320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itchFamily="34" charset="0"/>
                <a:cs typeface="Arial" pitchFamily="34" charset="0"/>
              </a:rPr>
              <a:t>В качестве </a:t>
            </a:r>
            <a:r>
              <a:rPr lang="ru-RU" sz="2400" dirty="0" err="1" smtClean="0">
                <a:solidFill>
                  <a:schemeClr val="tx1"/>
                </a:solidFill>
                <a:latin typeface="Arial" pitchFamily="34" charset="0"/>
                <a:cs typeface="Arial" pitchFamily="34" charset="0"/>
              </a:rPr>
              <a:t>теплоноси-теля</a:t>
            </a:r>
            <a:r>
              <a:rPr lang="ru-RU" sz="2400" dirty="0" smtClean="0">
                <a:solidFill>
                  <a:schemeClr val="tx1"/>
                </a:solidFill>
                <a:latin typeface="Arial" pitchFamily="34" charset="0"/>
                <a:cs typeface="Arial" pitchFamily="34" charset="0"/>
              </a:rPr>
              <a:t> в атомной энергетике</a:t>
            </a:r>
          </a:p>
        </p:txBody>
      </p:sp>
      <p:sp>
        <p:nvSpPr>
          <p:cNvPr id="13" name="Скругленный прямоугольник 12">
            <a:hlinkClick r:id="rId2" action="ppaction://hlinksldjump"/>
          </p:cNvPr>
          <p:cNvSpPr/>
          <p:nvPr/>
        </p:nvSpPr>
        <p:spPr>
          <a:xfrm>
            <a:off x="4857752" y="3643314"/>
            <a:ext cx="1857388" cy="264320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itchFamily="34" charset="0"/>
                <a:cs typeface="Arial" pitchFamily="34" charset="0"/>
              </a:rPr>
              <a:t>Для получения чугуна</a:t>
            </a:r>
          </a:p>
        </p:txBody>
      </p:sp>
      <p:sp>
        <p:nvSpPr>
          <p:cNvPr id="14" name="Скругленный прямоугольник 13">
            <a:hlinkClick r:id="rId3" action="ppaction://hlinksldjump"/>
          </p:cNvPr>
          <p:cNvSpPr/>
          <p:nvPr/>
        </p:nvSpPr>
        <p:spPr>
          <a:xfrm>
            <a:off x="7000892" y="3643314"/>
            <a:ext cx="1857388" cy="264320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itchFamily="34" charset="0"/>
                <a:cs typeface="Arial" pitchFamily="34" charset="0"/>
              </a:rPr>
              <a:t>В </a:t>
            </a:r>
            <a:r>
              <a:rPr lang="ru-RU" sz="2400" dirty="0" err="1" smtClean="0">
                <a:solidFill>
                  <a:schemeClr val="tx1"/>
                </a:solidFill>
                <a:latin typeface="Arial" pitchFamily="34" charset="0"/>
                <a:cs typeface="Arial" pitchFamily="34" charset="0"/>
              </a:rPr>
              <a:t>производ-стве</a:t>
            </a:r>
            <a:r>
              <a:rPr lang="ru-RU" sz="2400" dirty="0" smtClean="0">
                <a:solidFill>
                  <a:schemeClr val="tx1"/>
                </a:solidFill>
                <a:latin typeface="Arial" pitchFamily="34" charset="0"/>
                <a:cs typeface="Arial" pitchFamily="34" charset="0"/>
              </a:rPr>
              <a:t> зеркал и  легких сплавов</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357422" y="928670"/>
            <a:ext cx="4857784" cy="1000132"/>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b="1" i="1" dirty="0">
              <a:solidFill>
                <a:srgbClr val="0070C0"/>
              </a:solidFill>
            </a:endParaRPr>
          </a:p>
        </p:txBody>
      </p:sp>
      <p:sp>
        <p:nvSpPr>
          <p:cNvPr id="9" name="Скругленный прямоугольник 8"/>
          <p:cNvSpPr/>
          <p:nvPr/>
        </p:nvSpPr>
        <p:spPr>
          <a:xfrm>
            <a:off x="1071538" y="357166"/>
            <a:ext cx="7072362" cy="11430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solidFill>
                  <a:srgbClr val="00B050"/>
                </a:solidFill>
              </a:rPr>
              <a:t>Повторите раздел</a:t>
            </a:r>
          </a:p>
          <a:p>
            <a:pPr algn="ctr"/>
            <a:r>
              <a:rPr lang="ru-RU" sz="2400" b="1" i="1" dirty="0" smtClean="0">
                <a:solidFill>
                  <a:srgbClr val="00B050"/>
                </a:solidFill>
              </a:rPr>
              <a:t> «</a:t>
            </a:r>
            <a:r>
              <a:rPr lang="ru-RU" sz="2400" b="1" i="1" u="sng" dirty="0" smtClean="0">
                <a:solidFill>
                  <a:srgbClr val="00B050"/>
                </a:solidFill>
              </a:rPr>
              <a:t>Характеристика  элемента алюминия</a:t>
            </a:r>
            <a:r>
              <a:rPr lang="ru-RU" sz="2400" b="1" i="1" dirty="0" smtClean="0">
                <a:solidFill>
                  <a:srgbClr val="00B050"/>
                </a:solidFill>
              </a:rPr>
              <a:t>»</a:t>
            </a:r>
          </a:p>
        </p:txBody>
      </p:sp>
      <p:grpSp>
        <p:nvGrpSpPr>
          <p:cNvPr id="13" name="Группа 12"/>
          <p:cNvGrpSpPr/>
          <p:nvPr/>
        </p:nvGrpSpPr>
        <p:grpSpPr>
          <a:xfrm>
            <a:off x="428596" y="1928802"/>
            <a:ext cx="8286808" cy="4714908"/>
            <a:chOff x="428596" y="1857364"/>
            <a:chExt cx="8286808" cy="4714908"/>
          </a:xfrm>
        </p:grpSpPr>
        <p:sp>
          <p:nvSpPr>
            <p:cNvPr id="10" name="Скругленный прямоугольник 9"/>
            <p:cNvSpPr/>
            <p:nvPr/>
          </p:nvSpPr>
          <p:spPr>
            <a:xfrm>
              <a:off x="428596" y="1857364"/>
              <a:ext cx="8286808" cy="47149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dirty="0">
                <a:solidFill>
                  <a:schemeClr val="tx1"/>
                </a:solidFill>
              </a:endParaRPr>
            </a:p>
          </p:txBody>
        </p:sp>
        <p:sp>
          <p:nvSpPr>
            <p:cNvPr id="11" name="TextBox 10"/>
            <p:cNvSpPr txBox="1"/>
            <p:nvPr/>
          </p:nvSpPr>
          <p:spPr>
            <a:xfrm>
              <a:off x="857224" y="2500306"/>
              <a:ext cx="7215238" cy="1631216"/>
            </a:xfrm>
            <a:prstGeom prst="rect">
              <a:avLst/>
            </a:prstGeom>
            <a:noFill/>
          </p:spPr>
          <p:txBody>
            <a:bodyPr wrap="square" rtlCol="0">
              <a:spAutoFit/>
            </a:bodyPr>
            <a:lstStyle/>
            <a:p>
              <a:r>
                <a:rPr lang="ru-RU" sz="1600" b="1" i="1" u="sng" dirty="0" smtClean="0">
                  <a:solidFill>
                    <a:srgbClr val="0070C0"/>
                  </a:solidFill>
                </a:rPr>
                <a:t>Задание: </a:t>
              </a:r>
              <a:r>
                <a:rPr lang="ru-RU" sz="1600" b="1" i="1" dirty="0" smtClean="0">
                  <a:solidFill>
                    <a:srgbClr val="0070C0"/>
                  </a:solidFill>
                </a:rPr>
                <a:t>устно ответьте на следующие вопросы</a:t>
              </a:r>
            </a:p>
            <a:p>
              <a:endParaRPr lang="ru-RU" sz="1400" dirty="0" smtClean="0"/>
            </a:p>
            <a:p>
              <a:pPr>
                <a:buFontTx/>
                <a:buChar char="-"/>
              </a:pPr>
              <a:r>
                <a:rPr lang="ru-RU" sz="1400" dirty="0" smtClean="0"/>
                <a:t>  Каков  физический смысл порядкового номера элемента?</a:t>
              </a:r>
            </a:p>
            <a:p>
              <a:pPr>
                <a:buFontTx/>
                <a:buChar char="-"/>
              </a:pPr>
              <a:r>
                <a:rPr lang="ru-RU" sz="1400" dirty="0" smtClean="0"/>
                <a:t>  Сколько всего электронов в атоме алюминия?</a:t>
              </a:r>
            </a:p>
            <a:p>
              <a:pPr>
                <a:buFontTx/>
                <a:buChar char="-"/>
              </a:pPr>
              <a:r>
                <a:rPr lang="ru-RU" sz="1400" dirty="0" smtClean="0"/>
                <a:t>  Каков  физический смысл номера периода?</a:t>
              </a:r>
            </a:p>
            <a:p>
              <a:pPr>
                <a:buFontTx/>
                <a:buChar char="-"/>
              </a:pPr>
              <a:r>
                <a:rPr lang="ru-RU" sz="1400" dirty="0" smtClean="0"/>
                <a:t>  На скольких энергетических уровнях распределены электроны в атоме алюминия?</a:t>
              </a:r>
            </a:p>
            <a:p>
              <a:pPr>
                <a:buFontTx/>
                <a:buChar char="-"/>
              </a:pPr>
              <a:r>
                <a:rPr lang="ru-RU" sz="1400" dirty="0" smtClean="0"/>
                <a:t>  Сколько валентных электронов на внешнем энергетическом уровне в атоме алюминия? </a:t>
              </a:r>
              <a:endParaRPr lang="ru-RU" sz="1400" dirty="0"/>
            </a:p>
          </p:txBody>
        </p:sp>
      </p:grpSp>
      <p:sp>
        <p:nvSpPr>
          <p:cNvPr id="12" name="Прямоугольник 11">
            <a:hlinkClick r:id="rId3" action="ppaction://hlinksldjump"/>
          </p:cNvPr>
          <p:cNvSpPr/>
          <p:nvPr/>
        </p:nvSpPr>
        <p:spPr>
          <a:xfrm>
            <a:off x="3357554" y="5643578"/>
            <a:ext cx="2286016" cy="35719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i="1" dirty="0" smtClean="0">
                <a:solidFill>
                  <a:schemeClr val="tx1"/>
                </a:solidFill>
              </a:rPr>
              <a:t>Вернуться к тесту</a:t>
            </a:r>
          </a:p>
        </p:txBody>
      </p:sp>
      <p:sp>
        <p:nvSpPr>
          <p:cNvPr id="14" name="TextBox 13"/>
          <p:cNvSpPr txBox="1"/>
          <p:nvPr/>
        </p:nvSpPr>
        <p:spPr>
          <a:xfrm>
            <a:off x="1071538" y="4572008"/>
            <a:ext cx="7143800" cy="307777"/>
          </a:xfrm>
          <a:prstGeom prst="rect">
            <a:avLst/>
          </a:prstGeom>
          <a:noFill/>
        </p:spPr>
        <p:txBody>
          <a:bodyPr wrap="square" rtlCol="0">
            <a:spAutoFit/>
          </a:bodyPr>
          <a:lstStyle/>
          <a:p>
            <a:pPr algn="ctr"/>
            <a:r>
              <a:rPr lang="ru-RU" sz="1400" b="1" i="1" dirty="0" smtClean="0">
                <a:solidFill>
                  <a:srgbClr val="0070C0"/>
                </a:solidFill>
              </a:rPr>
              <a:t>После того, как Вы ответили на вопросы, можете продолжить выполнение теста</a:t>
            </a:r>
            <a:endParaRPr lang="ru-RU" sz="1400" b="1" i="1" u="sng"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357422" y="928670"/>
            <a:ext cx="4857784" cy="1000132"/>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b="1" i="1" dirty="0">
              <a:solidFill>
                <a:srgbClr val="0070C0"/>
              </a:solidFill>
            </a:endParaRPr>
          </a:p>
        </p:txBody>
      </p:sp>
      <p:sp>
        <p:nvSpPr>
          <p:cNvPr id="9" name="Скругленный прямоугольник 8"/>
          <p:cNvSpPr/>
          <p:nvPr/>
        </p:nvSpPr>
        <p:spPr>
          <a:xfrm>
            <a:off x="1071538" y="357166"/>
            <a:ext cx="7072362" cy="11430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solidFill>
                  <a:srgbClr val="00B050"/>
                </a:solidFill>
              </a:rPr>
              <a:t>Повторите раздел</a:t>
            </a:r>
          </a:p>
          <a:p>
            <a:pPr algn="ctr"/>
            <a:r>
              <a:rPr lang="ru-RU" sz="2400" b="1" i="1" dirty="0" smtClean="0">
                <a:solidFill>
                  <a:srgbClr val="00B050"/>
                </a:solidFill>
              </a:rPr>
              <a:t> «</a:t>
            </a:r>
            <a:r>
              <a:rPr lang="ru-RU" sz="2400" b="1" i="1" u="sng" dirty="0" smtClean="0">
                <a:solidFill>
                  <a:srgbClr val="00B050"/>
                </a:solidFill>
              </a:rPr>
              <a:t>Нахождение алюминия в природе</a:t>
            </a:r>
            <a:r>
              <a:rPr lang="ru-RU" sz="2400" b="1" i="1" dirty="0" smtClean="0">
                <a:solidFill>
                  <a:srgbClr val="00B050"/>
                </a:solidFill>
              </a:rPr>
              <a:t>»</a:t>
            </a:r>
          </a:p>
        </p:txBody>
      </p:sp>
      <p:grpSp>
        <p:nvGrpSpPr>
          <p:cNvPr id="3" name="Группа 12"/>
          <p:cNvGrpSpPr/>
          <p:nvPr/>
        </p:nvGrpSpPr>
        <p:grpSpPr>
          <a:xfrm>
            <a:off x="428596" y="1857364"/>
            <a:ext cx="8286808" cy="4714908"/>
            <a:chOff x="428596" y="1857364"/>
            <a:chExt cx="8286808" cy="4714908"/>
          </a:xfrm>
        </p:grpSpPr>
        <p:sp>
          <p:nvSpPr>
            <p:cNvPr id="10" name="Скругленный прямоугольник 9"/>
            <p:cNvSpPr/>
            <p:nvPr/>
          </p:nvSpPr>
          <p:spPr>
            <a:xfrm>
              <a:off x="428596" y="1857364"/>
              <a:ext cx="8286808" cy="47149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              «По распространенности в земной коре алюминий занимает первое место среди металлов и третье место среди всех элементов (после кислорода и кремния), на его долю приходится около 8,8% массы земной коры. Алюминия вдвое больше, чем железа, и в 350 раз больше, чем меди, цинка, хрома, олова и свинца вместе взятых!...  Важнейший минерал алюминия – боксит, смесь основного оксида </a:t>
              </a:r>
              <a:r>
                <a:rPr lang="ru-RU" sz="1400" dirty="0" err="1" smtClean="0">
                  <a:solidFill>
                    <a:schemeClr val="tx1"/>
                  </a:solidFill>
                </a:rPr>
                <a:t>AlO</a:t>
              </a:r>
              <a:r>
                <a:rPr lang="ru-RU" sz="1400" dirty="0" smtClean="0">
                  <a:solidFill>
                    <a:schemeClr val="tx1"/>
                  </a:solidFill>
                </a:rPr>
                <a:t>(OH) и </a:t>
              </a:r>
              <a:r>
                <a:rPr lang="ru-RU" sz="1400" dirty="0" err="1" smtClean="0">
                  <a:solidFill>
                    <a:schemeClr val="tx1"/>
                  </a:solidFill>
                </a:rPr>
                <a:t>гидроксида</a:t>
              </a:r>
              <a:r>
                <a:rPr lang="ru-RU" sz="1400" dirty="0" smtClean="0">
                  <a:solidFill>
                    <a:schemeClr val="tx1"/>
                  </a:solidFill>
                </a:rPr>
                <a:t> </a:t>
              </a:r>
              <a:r>
                <a:rPr lang="ru-RU" sz="1400" dirty="0" err="1" smtClean="0">
                  <a:solidFill>
                    <a:schemeClr val="tx1"/>
                  </a:solidFill>
                </a:rPr>
                <a:t>Al</a:t>
              </a:r>
              <a:r>
                <a:rPr lang="ru-RU" sz="1400" dirty="0" smtClean="0">
                  <a:solidFill>
                    <a:schemeClr val="tx1"/>
                  </a:solidFill>
                </a:rPr>
                <a:t>(OH)</a:t>
              </a:r>
              <a:r>
                <a:rPr lang="ru-RU" sz="1400" baseline="-25000" dirty="0" smtClean="0">
                  <a:solidFill>
                    <a:schemeClr val="tx1"/>
                  </a:solidFill>
                </a:rPr>
                <a:t>3</a:t>
              </a:r>
              <a:r>
                <a:rPr lang="ru-RU" sz="1400" dirty="0" smtClean="0">
                  <a:solidFill>
                    <a:schemeClr val="tx1"/>
                  </a:solidFill>
                </a:rPr>
                <a:t>…  Богаты алюминием также алунит (квасцовый камень) (</a:t>
              </a:r>
              <a:r>
                <a:rPr lang="ru-RU" sz="1400" dirty="0" err="1" smtClean="0">
                  <a:solidFill>
                    <a:schemeClr val="tx1"/>
                  </a:solidFill>
                </a:rPr>
                <a:t>Na,K</a:t>
              </a:r>
              <a:r>
                <a:rPr lang="ru-RU" sz="1400" dirty="0" smtClean="0">
                  <a:solidFill>
                    <a:schemeClr val="tx1"/>
                  </a:solidFill>
                </a:rPr>
                <a:t>)</a:t>
              </a:r>
              <a:r>
                <a:rPr lang="ru-RU" sz="1400" baseline="-25000" dirty="0" smtClean="0">
                  <a:solidFill>
                    <a:schemeClr val="tx1"/>
                  </a:solidFill>
                </a:rPr>
                <a:t>2</a:t>
              </a:r>
              <a:r>
                <a:rPr lang="ru-RU" sz="1400" dirty="0" smtClean="0">
                  <a:solidFill>
                    <a:schemeClr val="tx1"/>
                  </a:solidFill>
                </a:rPr>
                <a:t>SO</a:t>
              </a:r>
              <a:r>
                <a:rPr lang="ru-RU" sz="1400" baseline="-25000" dirty="0" smtClean="0">
                  <a:solidFill>
                    <a:schemeClr val="tx1"/>
                  </a:solidFill>
                </a:rPr>
                <a:t>4</a:t>
              </a:r>
              <a:r>
                <a:rPr lang="ru-RU" sz="1400" dirty="0" smtClean="0">
                  <a:solidFill>
                    <a:schemeClr val="tx1"/>
                  </a:solidFill>
                </a:rPr>
                <a:t>·Al</a:t>
              </a:r>
              <a:r>
                <a:rPr lang="ru-RU" sz="1400" baseline="-25000" dirty="0" smtClean="0">
                  <a:solidFill>
                    <a:schemeClr val="tx1"/>
                  </a:solidFill>
                </a:rPr>
                <a:t>2</a:t>
              </a:r>
              <a:r>
                <a:rPr lang="ru-RU" sz="1400" dirty="0" smtClean="0">
                  <a:solidFill>
                    <a:schemeClr val="tx1"/>
                  </a:solidFill>
                </a:rPr>
                <a:t>(SO</a:t>
              </a:r>
              <a:r>
                <a:rPr lang="ru-RU" sz="1400" baseline="-25000" dirty="0" smtClean="0">
                  <a:solidFill>
                    <a:schemeClr val="tx1"/>
                  </a:solidFill>
                </a:rPr>
                <a:t>4</a:t>
              </a:r>
              <a:r>
                <a:rPr lang="ru-RU" sz="1400" dirty="0" smtClean="0">
                  <a:solidFill>
                    <a:schemeClr val="tx1"/>
                  </a:solidFill>
                </a:rPr>
                <a:t>)</a:t>
              </a:r>
              <a:r>
                <a:rPr lang="ru-RU" sz="1400" baseline="-25000" dirty="0" smtClean="0">
                  <a:solidFill>
                    <a:schemeClr val="tx1"/>
                  </a:solidFill>
                </a:rPr>
                <a:t>3</a:t>
              </a:r>
              <a:r>
                <a:rPr lang="ru-RU" sz="1400" dirty="0" smtClean="0">
                  <a:solidFill>
                    <a:schemeClr val="tx1"/>
                  </a:solidFill>
                </a:rPr>
                <a:t>·4Al(OH)</a:t>
              </a:r>
              <a:r>
                <a:rPr lang="ru-RU" sz="1400" baseline="-25000" dirty="0" smtClean="0">
                  <a:solidFill>
                    <a:schemeClr val="tx1"/>
                  </a:solidFill>
                </a:rPr>
                <a:t>3</a:t>
              </a:r>
              <a:r>
                <a:rPr lang="ru-RU" sz="1400" dirty="0" smtClean="0">
                  <a:solidFill>
                    <a:schemeClr val="tx1"/>
                  </a:solidFill>
                </a:rPr>
                <a:t>,  нефелин (</a:t>
              </a:r>
              <a:r>
                <a:rPr lang="ru-RU" sz="1400" dirty="0" err="1" smtClean="0">
                  <a:solidFill>
                    <a:schemeClr val="tx1"/>
                  </a:solidFill>
                </a:rPr>
                <a:t>Na,K</a:t>
              </a:r>
              <a:r>
                <a:rPr lang="ru-RU" sz="1400" dirty="0" smtClean="0">
                  <a:solidFill>
                    <a:schemeClr val="tx1"/>
                  </a:solidFill>
                </a:rPr>
                <a:t>)</a:t>
              </a:r>
              <a:r>
                <a:rPr lang="ru-RU" sz="1400" baseline="-25000" dirty="0" smtClean="0">
                  <a:solidFill>
                    <a:schemeClr val="tx1"/>
                  </a:solidFill>
                </a:rPr>
                <a:t>2</a:t>
              </a:r>
              <a:r>
                <a:rPr lang="ru-RU" sz="1400" dirty="0" smtClean="0">
                  <a:solidFill>
                    <a:schemeClr val="tx1"/>
                  </a:solidFill>
                </a:rPr>
                <a:t>O·Al</a:t>
              </a:r>
              <a:r>
                <a:rPr lang="ru-RU" sz="1400" baseline="-25000" dirty="0" smtClean="0">
                  <a:solidFill>
                    <a:schemeClr val="tx1"/>
                  </a:solidFill>
                </a:rPr>
                <a:t>2</a:t>
              </a:r>
              <a:r>
                <a:rPr lang="ru-RU" sz="1400" dirty="0" smtClean="0">
                  <a:solidFill>
                    <a:schemeClr val="tx1"/>
                  </a:solidFill>
                </a:rPr>
                <a:t>O</a:t>
              </a:r>
              <a:r>
                <a:rPr lang="ru-RU" sz="1400" baseline="-25000" dirty="0" smtClean="0">
                  <a:solidFill>
                    <a:schemeClr val="tx1"/>
                  </a:solidFill>
                </a:rPr>
                <a:t>3</a:t>
              </a:r>
              <a:r>
                <a:rPr lang="ru-RU" sz="1400" dirty="0" smtClean="0">
                  <a:solidFill>
                    <a:schemeClr val="tx1"/>
                  </a:solidFill>
                </a:rPr>
                <a:t>·2SiO</a:t>
              </a:r>
              <a:r>
                <a:rPr lang="ru-RU" sz="1400" baseline="-25000" dirty="0" smtClean="0">
                  <a:solidFill>
                    <a:schemeClr val="tx1"/>
                  </a:solidFill>
                </a:rPr>
                <a:t>2</a:t>
              </a:r>
              <a:r>
                <a:rPr lang="ru-RU" sz="1400" dirty="0" smtClean="0">
                  <a:solidFill>
                    <a:schemeClr val="tx1"/>
                  </a:solidFill>
                </a:rPr>
                <a:t>. Всего же известно более 250 минералов, в состав которых входит алюминий; большинство из них – алюмосиликаты, из которых и образована в основном земная кора. При их выветривании образуется глина, основу которой составляет минерал каолинит Al</a:t>
              </a:r>
              <a:r>
                <a:rPr lang="ru-RU" sz="1400" baseline="-25000" dirty="0" smtClean="0">
                  <a:solidFill>
                    <a:schemeClr val="tx1"/>
                  </a:solidFill>
                </a:rPr>
                <a:t>2</a:t>
              </a:r>
              <a:r>
                <a:rPr lang="ru-RU" sz="1400" dirty="0" smtClean="0">
                  <a:solidFill>
                    <a:schemeClr val="tx1"/>
                  </a:solidFill>
                </a:rPr>
                <a:t>O</a:t>
              </a:r>
              <a:r>
                <a:rPr lang="ru-RU" sz="1400" baseline="-25000" dirty="0" smtClean="0">
                  <a:solidFill>
                    <a:schemeClr val="tx1"/>
                  </a:solidFill>
                </a:rPr>
                <a:t>3</a:t>
              </a:r>
              <a:r>
                <a:rPr lang="ru-RU" sz="1400" dirty="0" smtClean="0">
                  <a:solidFill>
                    <a:schemeClr val="tx1"/>
                  </a:solidFill>
                </a:rPr>
                <a:t>·2SiO</a:t>
              </a:r>
              <a:r>
                <a:rPr lang="ru-RU" sz="1400" baseline="-25000" dirty="0" smtClean="0">
                  <a:solidFill>
                    <a:schemeClr val="tx1"/>
                  </a:solidFill>
                </a:rPr>
                <a:t>2</a:t>
              </a:r>
              <a:r>
                <a:rPr lang="ru-RU" sz="1400" dirty="0" smtClean="0">
                  <a:solidFill>
                    <a:schemeClr val="tx1"/>
                  </a:solidFill>
                </a:rPr>
                <a:t>·2H</a:t>
              </a:r>
              <a:r>
                <a:rPr lang="ru-RU" sz="1400" baseline="-25000" dirty="0" smtClean="0">
                  <a:solidFill>
                    <a:schemeClr val="tx1"/>
                  </a:solidFill>
                </a:rPr>
                <a:t>2</a:t>
              </a:r>
              <a:r>
                <a:rPr lang="ru-RU" sz="1400" dirty="0" smtClean="0">
                  <a:solidFill>
                    <a:schemeClr val="tx1"/>
                  </a:solidFill>
                </a:rPr>
                <a:t>O…Изредка встречается исключительно твердый (уступает лишь алмазу) минерал корунд – кристаллический оксид Al</a:t>
              </a:r>
              <a:r>
                <a:rPr lang="ru-RU" sz="1400" baseline="-25000" dirty="0" smtClean="0">
                  <a:solidFill>
                    <a:schemeClr val="tx1"/>
                  </a:solidFill>
                </a:rPr>
                <a:t>2</a:t>
              </a:r>
              <a:r>
                <a:rPr lang="ru-RU" sz="1400" dirty="0" smtClean="0">
                  <a:solidFill>
                    <a:schemeClr val="tx1"/>
                  </a:solidFill>
                </a:rPr>
                <a:t>O</a:t>
              </a:r>
              <a:r>
                <a:rPr lang="ru-RU" sz="1400" baseline="-25000" dirty="0" smtClean="0">
                  <a:solidFill>
                    <a:schemeClr val="tx1"/>
                  </a:solidFill>
                </a:rPr>
                <a:t>3</a:t>
              </a:r>
              <a:r>
                <a:rPr lang="ru-RU" sz="1400" dirty="0" smtClean="0">
                  <a:solidFill>
                    <a:schemeClr val="tx1"/>
                  </a:solidFill>
                </a:rPr>
                <a:t>, часто окрашенный примесями в разные цвета. Его синяя разновидность (примесь титана и железа) называется сапфиром, красная (примесь хрома) – рубином...» </a:t>
              </a:r>
            </a:p>
            <a:p>
              <a:pPr algn="ctr"/>
              <a:endParaRPr lang="ru-RU" sz="1100" dirty="0" smtClean="0">
                <a:solidFill>
                  <a:schemeClr val="tx1"/>
                </a:solidFill>
              </a:endParaRPr>
            </a:p>
            <a:p>
              <a:pPr algn="ctr"/>
              <a:r>
                <a:rPr lang="ru-RU" sz="1100" dirty="0" smtClean="0">
                  <a:solidFill>
                    <a:schemeClr val="tx1"/>
                  </a:solidFill>
                </a:rPr>
                <a:t>(материал с сайта  </a:t>
              </a:r>
              <a:r>
                <a:rPr lang="en-US" sz="1100" dirty="0" smtClean="0">
                  <a:solidFill>
                    <a:schemeClr val="tx1"/>
                  </a:solidFill>
                  <a:hlinkClick r:id="rId2"/>
                </a:rPr>
                <a:t>http://www.allmetals.ru/metals/aluminium/index.php?p=occurance</a:t>
              </a:r>
              <a:r>
                <a:rPr lang="ru-RU" sz="1100" dirty="0" smtClean="0">
                  <a:solidFill>
                    <a:schemeClr val="tx1"/>
                  </a:solidFill>
                </a:rPr>
                <a:t>) </a:t>
              </a:r>
            </a:p>
            <a:p>
              <a:pPr algn="ctr"/>
              <a:r>
                <a:rPr lang="ru-RU" sz="1100" dirty="0" smtClean="0">
                  <a:solidFill>
                    <a:schemeClr val="tx1"/>
                  </a:solidFill>
                </a:rPr>
                <a:t>                 </a:t>
              </a:r>
              <a:endParaRPr lang="ru-RU" sz="1100" dirty="0">
                <a:solidFill>
                  <a:schemeClr val="tx1"/>
                </a:solidFill>
              </a:endParaRPr>
            </a:p>
          </p:txBody>
        </p:sp>
        <p:sp>
          <p:nvSpPr>
            <p:cNvPr id="11" name="TextBox 10"/>
            <p:cNvSpPr txBox="1"/>
            <p:nvPr/>
          </p:nvSpPr>
          <p:spPr>
            <a:xfrm>
              <a:off x="1142976" y="1928802"/>
              <a:ext cx="7000924" cy="584775"/>
            </a:xfrm>
            <a:prstGeom prst="rect">
              <a:avLst/>
            </a:prstGeom>
            <a:noFill/>
          </p:spPr>
          <p:txBody>
            <a:bodyPr wrap="square" rtlCol="0">
              <a:spAutoFit/>
            </a:bodyPr>
            <a:lstStyle/>
            <a:p>
              <a:r>
                <a:rPr lang="ru-RU" sz="1600" b="1" i="1" u="sng" dirty="0" smtClean="0">
                  <a:solidFill>
                    <a:srgbClr val="0070C0"/>
                  </a:solidFill>
                </a:rPr>
                <a:t>Задание: </a:t>
              </a:r>
              <a:r>
                <a:rPr lang="ru-RU" sz="1600" b="1" i="1" dirty="0" smtClean="0">
                  <a:solidFill>
                    <a:srgbClr val="0070C0"/>
                  </a:solidFill>
                </a:rPr>
                <a:t> прочитайте следующий текст, после чего попробуйте еще раз</a:t>
              </a:r>
            </a:p>
            <a:p>
              <a:r>
                <a:rPr lang="ru-RU" sz="1600" b="1" i="1" dirty="0" smtClean="0">
                  <a:solidFill>
                    <a:srgbClr val="0070C0"/>
                  </a:solidFill>
                </a:rPr>
                <a:t>                   ответить на вопрос теста.</a:t>
              </a:r>
              <a:endParaRPr lang="ru-RU" sz="1600" b="1" i="1" u="sng" dirty="0">
                <a:solidFill>
                  <a:srgbClr val="0070C0"/>
                </a:solidFill>
              </a:endParaRPr>
            </a:p>
          </p:txBody>
        </p:sp>
      </p:grpSp>
      <p:sp>
        <p:nvSpPr>
          <p:cNvPr id="12" name="Прямоугольник 11">
            <a:hlinkClick r:id="rId3" action="ppaction://hlinksldjump"/>
          </p:cNvPr>
          <p:cNvSpPr/>
          <p:nvPr/>
        </p:nvSpPr>
        <p:spPr>
          <a:xfrm>
            <a:off x="3214678" y="5857892"/>
            <a:ext cx="2286016" cy="35719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i="1" dirty="0" smtClean="0">
                <a:solidFill>
                  <a:schemeClr val="tx1"/>
                </a:solidFill>
              </a:rPr>
              <a:t>Вернуться к тесту</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071538" y="428604"/>
            <a:ext cx="7072362" cy="11430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solidFill>
                  <a:srgbClr val="00B050"/>
                </a:solidFill>
              </a:rPr>
              <a:t>Повторите раздел</a:t>
            </a:r>
          </a:p>
          <a:p>
            <a:pPr algn="ctr"/>
            <a:r>
              <a:rPr lang="ru-RU" sz="2400" b="1" i="1" dirty="0" smtClean="0">
                <a:solidFill>
                  <a:srgbClr val="00B050"/>
                </a:solidFill>
              </a:rPr>
              <a:t> «</a:t>
            </a:r>
            <a:r>
              <a:rPr lang="ru-RU" sz="2400" b="1" i="1" u="sng" dirty="0" smtClean="0">
                <a:solidFill>
                  <a:srgbClr val="00B050"/>
                </a:solidFill>
              </a:rPr>
              <a:t>Химические  свойства  алюминия</a:t>
            </a:r>
            <a:r>
              <a:rPr lang="ru-RU" sz="2400" b="1" i="1" dirty="0" smtClean="0">
                <a:solidFill>
                  <a:srgbClr val="00B050"/>
                </a:solidFill>
              </a:rPr>
              <a:t>»</a:t>
            </a:r>
          </a:p>
        </p:txBody>
      </p:sp>
      <p:sp>
        <p:nvSpPr>
          <p:cNvPr id="5" name="Скругленный прямоугольник 4"/>
          <p:cNvSpPr/>
          <p:nvPr/>
        </p:nvSpPr>
        <p:spPr>
          <a:xfrm>
            <a:off x="571472" y="1857364"/>
            <a:ext cx="7929618" cy="47149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i="1" dirty="0" smtClean="0">
              <a:solidFill>
                <a:srgbClr val="FF0000"/>
              </a:solidFill>
            </a:endParaRPr>
          </a:p>
        </p:txBody>
      </p:sp>
      <p:pic>
        <p:nvPicPr>
          <p:cNvPr id="1026" name="Picture 2"/>
          <p:cNvPicPr>
            <a:picLocks noChangeAspect="1" noChangeArrowheads="1"/>
          </p:cNvPicPr>
          <p:nvPr/>
        </p:nvPicPr>
        <p:blipFill>
          <a:blip r:embed="rId2"/>
          <a:srcRect/>
          <a:stretch>
            <a:fillRect/>
          </a:stretch>
        </p:blipFill>
        <p:spPr bwMode="auto">
          <a:xfrm>
            <a:off x="928662" y="2786058"/>
            <a:ext cx="7271206" cy="2100272"/>
          </a:xfrm>
          <a:prstGeom prst="rect">
            <a:avLst/>
          </a:prstGeom>
          <a:noFill/>
          <a:ln w="9525">
            <a:noFill/>
            <a:miter lim="800000"/>
            <a:headEnd/>
            <a:tailEnd/>
          </a:ln>
          <a:effectLst/>
        </p:spPr>
      </p:pic>
      <p:sp>
        <p:nvSpPr>
          <p:cNvPr id="7" name="TextBox 6"/>
          <p:cNvSpPr txBox="1"/>
          <p:nvPr/>
        </p:nvSpPr>
        <p:spPr>
          <a:xfrm>
            <a:off x="1000100" y="2000240"/>
            <a:ext cx="7143800" cy="738664"/>
          </a:xfrm>
          <a:prstGeom prst="rect">
            <a:avLst/>
          </a:prstGeom>
          <a:noFill/>
        </p:spPr>
        <p:txBody>
          <a:bodyPr wrap="square" rtlCol="0">
            <a:spAutoFit/>
          </a:bodyPr>
          <a:lstStyle/>
          <a:p>
            <a:r>
              <a:rPr lang="ru-RU" sz="1400" b="1" i="1" u="sng" dirty="0" smtClean="0">
                <a:solidFill>
                  <a:srgbClr val="0070C0"/>
                </a:solidFill>
              </a:rPr>
              <a:t>Задание: </a:t>
            </a:r>
            <a:r>
              <a:rPr lang="ru-RU" sz="1400" b="1" i="1" dirty="0" smtClean="0">
                <a:solidFill>
                  <a:srgbClr val="0070C0"/>
                </a:solidFill>
              </a:rPr>
              <a:t> внимательно изучите приведенную ниже таблицу, постарайтесь </a:t>
            </a:r>
          </a:p>
          <a:p>
            <a:r>
              <a:rPr lang="ru-RU" sz="1400" b="1" i="1" dirty="0" smtClean="0">
                <a:solidFill>
                  <a:srgbClr val="0070C0"/>
                </a:solidFill>
              </a:rPr>
              <a:t>                    запомнить, с какими веществами может  реагировать алюминий;</a:t>
            </a:r>
          </a:p>
          <a:p>
            <a:r>
              <a:rPr lang="ru-RU" sz="1400" b="1" i="1" dirty="0" smtClean="0">
                <a:solidFill>
                  <a:srgbClr val="0070C0"/>
                </a:solidFill>
              </a:rPr>
              <a:t>                    обратите внимание на продукты реакций. </a:t>
            </a:r>
            <a:r>
              <a:rPr lang="ru-RU" sz="1400" b="1" i="1" u="sng" dirty="0" smtClean="0">
                <a:solidFill>
                  <a:srgbClr val="0070C0"/>
                </a:solidFill>
              </a:rPr>
              <a:t> </a:t>
            </a:r>
            <a:endParaRPr lang="ru-RU" sz="1400" b="1" i="1" u="sng" dirty="0">
              <a:solidFill>
                <a:srgbClr val="0070C0"/>
              </a:solidFill>
            </a:endParaRPr>
          </a:p>
        </p:txBody>
      </p:sp>
      <p:sp>
        <p:nvSpPr>
          <p:cNvPr id="9" name="TextBox 8"/>
          <p:cNvSpPr txBox="1"/>
          <p:nvPr/>
        </p:nvSpPr>
        <p:spPr>
          <a:xfrm>
            <a:off x="1000100" y="4786322"/>
            <a:ext cx="7072362" cy="461665"/>
          </a:xfrm>
          <a:prstGeom prst="rect">
            <a:avLst/>
          </a:prstGeom>
          <a:noFill/>
        </p:spPr>
        <p:txBody>
          <a:bodyPr wrap="square" rtlCol="0">
            <a:spAutoFit/>
          </a:bodyPr>
          <a:lstStyle/>
          <a:p>
            <a:r>
              <a:rPr lang="ru-RU" sz="1200" u="sng" dirty="0" smtClean="0"/>
              <a:t>(Примечание</a:t>
            </a:r>
            <a:r>
              <a:rPr lang="ru-RU" sz="1200" dirty="0" smtClean="0"/>
              <a:t>: таблица взята из учебника </a:t>
            </a:r>
            <a:r>
              <a:rPr lang="ru-RU" sz="1200" dirty="0" err="1" smtClean="0"/>
              <a:t>Г.И.Шелинского</a:t>
            </a:r>
            <a:r>
              <a:rPr lang="ru-RU" sz="1200" dirty="0" smtClean="0"/>
              <a:t> и Н.М.Юровой «Химия» (Учебник для 9 класса средней общеобразовательной школы) Санкт-Петербург, Специальная Литература, 1999 г, </a:t>
            </a:r>
            <a:r>
              <a:rPr lang="ru-RU" sz="1200" dirty="0" err="1" smtClean="0"/>
              <a:t>стр</a:t>
            </a:r>
            <a:r>
              <a:rPr lang="ru-RU" sz="1200" dirty="0" smtClean="0"/>
              <a:t> 227) </a:t>
            </a:r>
            <a:endParaRPr lang="ru-RU" sz="1200" dirty="0"/>
          </a:p>
        </p:txBody>
      </p:sp>
      <p:sp>
        <p:nvSpPr>
          <p:cNvPr id="12" name="TextBox 11"/>
          <p:cNvSpPr txBox="1"/>
          <p:nvPr/>
        </p:nvSpPr>
        <p:spPr>
          <a:xfrm>
            <a:off x="857224" y="5286388"/>
            <a:ext cx="7143800" cy="523220"/>
          </a:xfrm>
          <a:prstGeom prst="rect">
            <a:avLst/>
          </a:prstGeom>
          <a:noFill/>
        </p:spPr>
        <p:txBody>
          <a:bodyPr wrap="square" rtlCol="0">
            <a:spAutoFit/>
          </a:bodyPr>
          <a:lstStyle/>
          <a:p>
            <a:pPr algn="ctr"/>
            <a:r>
              <a:rPr lang="ru-RU" sz="1400" b="1" i="1" dirty="0" smtClean="0">
                <a:solidFill>
                  <a:srgbClr val="0070C0"/>
                </a:solidFill>
              </a:rPr>
              <a:t>После того, как Вы внимательно изучите этот материал, можете продолжить выполнение теста</a:t>
            </a:r>
            <a:endParaRPr lang="ru-RU" sz="1400" b="1" i="1" u="sng" dirty="0">
              <a:solidFill>
                <a:srgbClr val="0070C0"/>
              </a:solidFill>
            </a:endParaRPr>
          </a:p>
        </p:txBody>
      </p:sp>
      <p:sp>
        <p:nvSpPr>
          <p:cNvPr id="13" name="Прямоугольник 12">
            <a:hlinkClick r:id="rId3" action="ppaction://hlinksldjump"/>
          </p:cNvPr>
          <p:cNvSpPr/>
          <p:nvPr/>
        </p:nvSpPr>
        <p:spPr>
          <a:xfrm>
            <a:off x="3357554" y="5929330"/>
            <a:ext cx="2286016" cy="35719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i="1" dirty="0" smtClean="0">
                <a:solidFill>
                  <a:schemeClr val="tx1"/>
                </a:solidFill>
              </a:rPr>
              <a:t>Вернуться к тесту</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20000"/>
            <a:lumOff val="80000"/>
          </a:schemeClr>
        </a:solidFill>
      </a:spPr>
      <a:bodyPr rtlCol="0" anchor="ctr"/>
      <a:lstStyle>
        <a:defPPr algn="ctr">
          <a:defRPr sz="2800" b="1" i="1" dirty="0" smtClean="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896</Words>
  <Application>Microsoft Office PowerPoint</Application>
  <PresentationFormat>Экран (4:3)</PresentationFormat>
  <Paragraphs>130</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OFFICE</dc:creator>
  <cp:lastModifiedBy>Rei</cp:lastModifiedBy>
  <cp:revision>85</cp:revision>
  <dcterms:created xsi:type="dcterms:W3CDTF">2010-03-11T17:29:24Z</dcterms:created>
  <dcterms:modified xsi:type="dcterms:W3CDTF">2013-02-18T20:32:08Z</dcterms:modified>
</cp:coreProperties>
</file>