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Default Extension="gif" ContentType="image/gif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5" r:id="rId4"/>
    <p:sldId id="261" r:id="rId5"/>
    <p:sldId id="270" r:id="rId6"/>
    <p:sldId id="262" r:id="rId7"/>
    <p:sldId id="269" r:id="rId8"/>
    <p:sldId id="287" r:id="rId9"/>
    <p:sldId id="290" r:id="rId10"/>
    <p:sldId id="293" r:id="rId11"/>
    <p:sldId id="294" r:id="rId12"/>
    <p:sldId id="292" r:id="rId13"/>
    <p:sldId id="295" r:id="rId14"/>
    <p:sldId id="260" r:id="rId15"/>
    <p:sldId id="299" r:id="rId16"/>
    <p:sldId id="300" r:id="rId17"/>
    <p:sldId id="286" r:id="rId18"/>
    <p:sldId id="291" r:id="rId19"/>
    <p:sldId id="301" r:id="rId20"/>
    <p:sldId id="302" r:id="rId21"/>
    <p:sldId id="303" r:id="rId22"/>
    <p:sldId id="304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6299AA"/>
    <a:srgbClr val="DDA78F"/>
    <a:srgbClr val="D7977B"/>
    <a:srgbClr val="006600"/>
    <a:srgbClr val="00642D"/>
    <a:srgbClr val="660066"/>
    <a:srgbClr val="66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187" autoAdjust="0"/>
  </p:normalViewPr>
  <p:slideViewPr>
    <p:cSldViewPr>
      <p:cViewPr varScale="1">
        <p:scale>
          <a:sx n="79" d="100"/>
          <a:sy n="79" d="100"/>
        </p:scale>
        <p:origin x="-4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B20AB-BE5F-4EB2-8093-6E25B010DA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6F5AD9-64C9-4971-93F6-903FDB7D164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solidFill>
                <a:schemeClr val="tx1"/>
              </a:solidFill>
            </a:rPr>
            <a:t>1825 год</a:t>
          </a:r>
          <a:r>
            <a:rPr lang="ru-RU" sz="2000" dirty="0" smtClean="0">
              <a:solidFill>
                <a:schemeClr val="tx1"/>
              </a:solidFill>
            </a:rPr>
            <a:t>.  </a:t>
          </a:r>
          <a:r>
            <a:rPr lang="ru-RU" sz="2000" dirty="0" err="1" smtClean="0">
              <a:solidFill>
                <a:schemeClr val="tx1"/>
              </a:solidFill>
            </a:rPr>
            <a:t>Ханс-Кристиан</a:t>
          </a:r>
          <a:r>
            <a:rPr lang="ru-RU" sz="2000" dirty="0" smtClean="0">
              <a:solidFill>
                <a:schemeClr val="tx1"/>
              </a:solidFill>
            </a:rPr>
            <a:t> Эрстед, нагревая хлорид алюминия с амальгамой калия, выделил металлический алюминий </a:t>
          </a:r>
          <a:endParaRPr lang="ru-RU" sz="2000" dirty="0">
            <a:solidFill>
              <a:schemeClr val="tx1"/>
            </a:solidFill>
          </a:endParaRPr>
        </a:p>
      </dgm:t>
    </dgm:pt>
    <dgm:pt modelId="{2276C5D1-B370-404B-84E3-3CA78EDA58AD}" type="parTrans" cxnId="{35734FC3-7755-4CCF-8BFE-EC5C33D12C21}">
      <dgm:prSet/>
      <dgm:spPr/>
      <dgm:t>
        <a:bodyPr/>
        <a:lstStyle/>
        <a:p>
          <a:endParaRPr lang="ru-RU"/>
        </a:p>
      </dgm:t>
    </dgm:pt>
    <dgm:pt modelId="{776C9193-7591-46F8-8803-45936F21869F}" type="sibTrans" cxnId="{35734FC3-7755-4CCF-8BFE-EC5C33D12C21}">
      <dgm:prSet/>
      <dgm:spPr/>
      <dgm:t>
        <a:bodyPr/>
        <a:lstStyle/>
        <a:p>
          <a:endParaRPr lang="ru-RU"/>
        </a:p>
      </dgm:t>
    </dgm:pt>
    <dgm:pt modelId="{6ACB0856-8082-48B9-A0C2-F2A66AD0D490}" type="pres">
      <dgm:prSet presAssocID="{D2EB20AB-BE5F-4EB2-8093-6E25B010DA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40855-693D-4061-A351-94D45A3E695C}" type="pres">
      <dgm:prSet presAssocID="{E96F5AD9-64C9-4971-93F6-903FDB7D1642}" presName="parentText" presStyleLbl="node1" presStyleIdx="0" presStyleCnt="1" custScaleY="620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625F5-C1AA-47D6-A68C-06C00E7A787E}" type="presOf" srcId="{E96F5AD9-64C9-4971-93F6-903FDB7D1642}" destId="{6A440855-693D-4061-A351-94D45A3E695C}" srcOrd="0" destOrd="0" presId="urn:microsoft.com/office/officeart/2005/8/layout/vList2"/>
    <dgm:cxn modelId="{35734FC3-7755-4CCF-8BFE-EC5C33D12C21}" srcId="{D2EB20AB-BE5F-4EB2-8093-6E25B010DA27}" destId="{E96F5AD9-64C9-4971-93F6-903FDB7D1642}" srcOrd="0" destOrd="0" parTransId="{2276C5D1-B370-404B-84E3-3CA78EDA58AD}" sibTransId="{776C9193-7591-46F8-8803-45936F21869F}"/>
    <dgm:cxn modelId="{2EEB3295-02CD-4EBE-9944-8C6EEFF10E66}" type="presOf" srcId="{D2EB20AB-BE5F-4EB2-8093-6E25B010DA27}" destId="{6ACB0856-8082-48B9-A0C2-F2A66AD0D490}" srcOrd="0" destOrd="0" presId="urn:microsoft.com/office/officeart/2005/8/layout/vList2"/>
    <dgm:cxn modelId="{23723149-D6FC-48F2-B2D8-D428AF121247}" type="presParOf" srcId="{6ACB0856-8082-48B9-A0C2-F2A66AD0D490}" destId="{6A440855-693D-4061-A351-94D45A3E695C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7A38A-99B5-47B8-912C-FA2AB6A41CE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1DE25-0CFA-4951-BF75-6F29AC1DAE35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транспорт</a:t>
          </a:r>
          <a:endParaRPr lang="ru-RU" sz="2800" dirty="0">
            <a:solidFill>
              <a:schemeClr val="tx1"/>
            </a:solidFill>
          </a:endParaRPr>
        </a:p>
      </dgm:t>
    </dgm:pt>
    <dgm:pt modelId="{C0ABBCAE-A557-4D1F-B58C-0D1373E8B672}" type="parTrans" cxnId="{2EEC1B1A-89C1-4FBB-AC01-6B54ED266064}">
      <dgm:prSet/>
      <dgm:spPr>
        <a:ln w="19050"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B9543EBF-7C22-4403-ABF7-8289DD2E6933}" type="sibTrans" cxnId="{2EEC1B1A-89C1-4FBB-AC01-6B54ED266064}">
      <dgm:prSet/>
      <dgm:spPr/>
      <dgm:t>
        <a:bodyPr/>
        <a:lstStyle/>
        <a:p>
          <a:endParaRPr lang="ru-RU"/>
        </a:p>
      </dgm:t>
    </dgm:pt>
    <dgm:pt modelId="{221D135F-B48E-46F6-904B-E1C7A7DEFAAF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в быту</a:t>
          </a:r>
          <a:endParaRPr lang="ru-RU" sz="2800" dirty="0">
            <a:solidFill>
              <a:schemeClr val="tx1"/>
            </a:solidFill>
          </a:endParaRPr>
        </a:p>
      </dgm:t>
    </dgm:pt>
    <dgm:pt modelId="{56F84F16-42B8-43D9-94E3-8E3386269766}" type="parTrans" cxnId="{18E0782B-3FA8-48AC-916B-64F57CE8808E}">
      <dgm:prSet/>
      <dgm:spPr>
        <a:ln w="19050"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845ED66F-517C-4EA0-8CB4-08B7C42D0BF2}" type="sibTrans" cxnId="{18E0782B-3FA8-48AC-916B-64F57CE8808E}">
      <dgm:prSet/>
      <dgm:spPr/>
      <dgm:t>
        <a:bodyPr/>
        <a:lstStyle/>
        <a:p>
          <a:endParaRPr lang="ru-RU"/>
        </a:p>
      </dgm:t>
    </dgm:pt>
    <dgm:pt modelId="{E12D9DED-C943-45BA-96C8-3ED09EF65574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Нефтехимическая промышленность</a:t>
          </a:r>
          <a:endParaRPr lang="ru-RU" sz="2800" dirty="0">
            <a:solidFill>
              <a:schemeClr val="tx1"/>
            </a:solidFill>
          </a:endParaRPr>
        </a:p>
      </dgm:t>
    </dgm:pt>
    <dgm:pt modelId="{BF057A56-795F-44D7-947C-868AE774C4CF}" type="parTrans" cxnId="{15F38DE4-EBD6-45AE-9EFE-7C721C544783}">
      <dgm:prSet/>
      <dgm:spPr>
        <a:ln w="19050"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CB6014D3-B98D-4AA2-9D99-E08CA31DA3BB}" type="sibTrans" cxnId="{15F38DE4-EBD6-45AE-9EFE-7C721C544783}">
      <dgm:prSet/>
      <dgm:spPr/>
      <dgm:t>
        <a:bodyPr/>
        <a:lstStyle/>
        <a:p>
          <a:endParaRPr lang="ru-RU"/>
        </a:p>
      </dgm:t>
    </dgm:pt>
    <dgm:pt modelId="{25292E19-D65D-4813-AAA3-8A940088450A}">
      <dgm:prSet phldrT="[Текст]" custT="1"/>
      <dgm:spPr>
        <a:solidFill>
          <a:srgbClr val="DDA78F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строительство</a:t>
          </a:r>
          <a:endParaRPr lang="ru-RU" sz="2800" dirty="0">
            <a:solidFill>
              <a:schemeClr val="tx1"/>
            </a:solidFill>
          </a:endParaRPr>
        </a:p>
      </dgm:t>
    </dgm:pt>
    <dgm:pt modelId="{523B1D3D-8829-466D-B9C6-9E0BD1374026}" type="parTrans" cxnId="{8C8B8FD1-6D45-4944-9236-C467BC5BBF3B}">
      <dgm:prSet/>
      <dgm:spPr>
        <a:ln w="19050">
          <a:solidFill>
            <a:schemeClr val="tx1"/>
          </a:solidFill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2CB88FCC-239A-486B-8F97-59D86F73DB0F}" type="sibTrans" cxnId="{8C8B8FD1-6D45-4944-9236-C467BC5BBF3B}">
      <dgm:prSet/>
      <dgm:spPr/>
      <dgm:t>
        <a:bodyPr/>
        <a:lstStyle/>
        <a:p>
          <a:endParaRPr lang="ru-RU"/>
        </a:p>
      </dgm:t>
    </dgm:pt>
    <dgm:pt modelId="{B7ABA19C-5FC6-422D-BD01-E9A666DA9E37}">
      <dgm:prSet phldrT="[Текст]" custT="1"/>
      <dgm:spPr>
        <a:solidFill>
          <a:srgbClr val="6299AA"/>
        </a:solidFill>
      </dgm:spPr>
      <dgm:t>
        <a:bodyPr/>
        <a:lstStyle/>
        <a:p>
          <a:r>
            <a:rPr lang="ru-RU" sz="2400" dirty="0" smtClean="0"/>
            <a:t>Легкие, прочные и </a:t>
          </a:r>
          <a:r>
            <a:rPr lang="ru-RU" sz="2400" dirty="0" err="1" smtClean="0"/>
            <a:t>коррозионностойкие</a:t>
          </a:r>
          <a:r>
            <a:rPr lang="ru-RU" sz="2400" dirty="0" smtClean="0"/>
            <a:t> </a:t>
          </a:r>
          <a:r>
            <a:rPr lang="ru-RU" sz="2400" b="1" i="1" dirty="0" smtClean="0"/>
            <a:t>сплавы алюминия </a:t>
          </a:r>
          <a:r>
            <a:rPr lang="ru-RU" sz="2400" dirty="0" smtClean="0"/>
            <a:t>находят разнообразное применение</a:t>
          </a:r>
          <a:endParaRPr lang="ru-RU" sz="2400" dirty="0"/>
        </a:p>
      </dgm:t>
    </dgm:pt>
    <dgm:pt modelId="{D72C4DAE-A55D-4D46-A4A3-A49B2BF59239}" type="sibTrans" cxnId="{BF943123-6144-4827-B938-74B08ED7EAC6}">
      <dgm:prSet/>
      <dgm:spPr/>
      <dgm:t>
        <a:bodyPr/>
        <a:lstStyle/>
        <a:p>
          <a:endParaRPr lang="ru-RU"/>
        </a:p>
      </dgm:t>
    </dgm:pt>
    <dgm:pt modelId="{91674480-8235-4940-B70B-51A658AAECD0}" type="parTrans" cxnId="{BF943123-6144-4827-B938-74B08ED7EAC6}">
      <dgm:prSet/>
      <dgm:spPr/>
      <dgm:t>
        <a:bodyPr/>
        <a:lstStyle/>
        <a:p>
          <a:endParaRPr lang="ru-RU"/>
        </a:p>
      </dgm:t>
    </dgm:pt>
    <dgm:pt modelId="{0F1946A6-2FF9-49F7-8B94-0009FD9FB763}" type="pres">
      <dgm:prSet presAssocID="{1097A38A-99B5-47B8-912C-FA2AB6A41C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2B42E5-E421-41E3-A719-9E1AFF87B2D9}" type="pres">
      <dgm:prSet presAssocID="{B7ABA19C-5FC6-422D-BD01-E9A666DA9E37}" presName="centerShape" presStyleLbl="node0" presStyleIdx="0" presStyleCnt="1" custScaleX="279176" custScaleY="150964" custLinFactNeighborX="-77501" custLinFactNeighborY="-44957"/>
      <dgm:spPr/>
      <dgm:t>
        <a:bodyPr/>
        <a:lstStyle/>
        <a:p>
          <a:endParaRPr lang="ru-RU"/>
        </a:p>
      </dgm:t>
    </dgm:pt>
    <dgm:pt modelId="{7D886562-FDF8-4D8C-AEBE-4C7649130D5F}" type="pres">
      <dgm:prSet presAssocID="{C0ABBCAE-A557-4D1F-B58C-0D1373E8B672}" presName="Name9" presStyleLbl="parChTrans1D2" presStyleIdx="0" presStyleCnt="4"/>
      <dgm:spPr/>
      <dgm:t>
        <a:bodyPr/>
        <a:lstStyle/>
        <a:p>
          <a:endParaRPr lang="ru-RU"/>
        </a:p>
      </dgm:t>
    </dgm:pt>
    <dgm:pt modelId="{79AB4BDB-7741-45D8-BF11-521C74F4C861}" type="pres">
      <dgm:prSet presAssocID="{C0ABBCAE-A557-4D1F-B58C-0D1373E8B67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6D5342D-2B2F-4BEB-886E-27B2BB5776B0}" type="pres">
      <dgm:prSet presAssocID="{9971DE25-0CFA-4951-BF75-6F29AC1DAE35}" presName="node" presStyleLbl="node1" presStyleIdx="0" presStyleCnt="4" custScaleX="159804" custScaleY="64645" custRadScaleRad="126580" custRadScaleInc="177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68397-4993-4181-AA9B-41B32D036E2F}" type="pres">
      <dgm:prSet presAssocID="{56F84F16-42B8-43D9-94E3-8E3386269766}" presName="Name9" presStyleLbl="parChTrans1D2" presStyleIdx="1" presStyleCnt="4"/>
      <dgm:spPr/>
      <dgm:t>
        <a:bodyPr/>
        <a:lstStyle/>
        <a:p>
          <a:endParaRPr lang="ru-RU"/>
        </a:p>
      </dgm:t>
    </dgm:pt>
    <dgm:pt modelId="{49D70D03-C410-4DD9-88DE-0EE0AE429D49}" type="pres">
      <dgm:prSet presAssocID="{56F84F16-42B8-43D9-94E3-8E338626976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726BB82-5963-4832-8669-2EC1B995F2F6}" type="pres">
      <dgm:prSet presAssocID="{221D135F-B48E-46F6-904B-E1C7A7DEFAAF}" presName="node" presStyleLbl="node1" presStyleIdx="1" presStyleCnt="4" custScaleX="151811" custScaleY="64646" custRadScaleRad="160424" custRadScaleInc="-8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8BDDE-D05C-4775-A4EE-D481CF940CBE}" type="pres">
      <dgm:prSet presAssocID="{BF057A56-795F-44D7-947C-868AE774C4CF}" presName="Name9" presStyleLbl="parChTrans1D2" presStyleIdx="2" presStyleCnt="4"/>
      <dgm:spPr/>
      <dgm:t>
        <a:bodyPr/>
        <a:lstStyle/>
        <a:p>
          <a:endParaRPr lang="ru-RU"/>
        </a:p>
      </dgm:t>
    </dgm:pt>
    <dgm:pt modelId="{62A0CE5A-A4FE-4918-86A3-985E9D56CE03}" type="pres">
      <dgm:prSet presAssocID="{BF057A56-795F-44D7-947C-868AE774C4C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5A7BBC8-6C08-48E9-A19E-0456C1CCE5DA}" type="pres">
      <dgm:prSet presAssocID="{E12D9DED-C943-45BA-96C8-3ED09EF65574}" presName="node" presStyleLbl="node1" presStyleIdx="2" presStyleCnt="4" custScaleX="300237" custScaleY="101692" custRadScaleRad="119529" custRadScaleInc="-80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85482-2104-465D-AC79-D492A70FFB35}" type="pres">
      <dgm:prSet presAssocID="{523B1D3D-8829-466D-B9C6-9E0BD1374026}" presName="Name9" presStyleLbl="parChTrans1D2" presStyleIdx="3" presStyleCnt="4"/>
      <dgm:spPr/>
      <dgm:t>
        <a:bodyPr/>
        <a:lstStyle/>
        <a:p>
          <a:endParaRPr lang="ru-RU"/>
        </a:p>
      </dgm:t>
    </dgm:pt>
    <dgm:pt modelId="{CF1DEC68-82BF-4EB0-A451-D5C79EC7482C}" type="pres">
      <dgm:prSet presAssocID="{523B1D3D-8829-466D-B9C6-9E0BD137402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1E18AAA-6DF1-47AA-93EB-FF368DA655E6}" type="pres">
      <dgm:prSet presAssocID="{25292E19-D65D-4813-AAA3-8A940088450A}" presName="node" presStyleLbl="node1" presStyleIdx="3" presStyleCnt="4" custScaleX="238977" custScaleY="61259" custRadScaleRad="163906" custRadScaleInc="-43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19739-0AE1-424E-8F97-B717FCF44BA3}" type="presOf" srcId="{25292E19-D65D-4813-AAA3-8A940088450A}" destId="{C1E18AAA-6DF1-47AA-93EB-FF368DA655E6}" srcOrd="0" destOrd="0" presId="urn:microsoft.com/office/officeart/2005/8/layout/radial1"/>
    <dgm:cxn modelId="{18E0782B-3FA8-48AC-916B-64F57CE8808E}" srcId="{B7ABA19C-5FC6-422D-BD01-E9A666DA9E37}" destId="{221D135F-B48E-46F6-904B-E1C7A7DEFAAF}" srcOrd="1" destOrd="0" parTransId="{56F84F16-42B8-43D9-94E3-8E3386269766}" sibTransId="{845ED66F-517C-4EA0-8CB4-08B7C42D0BF2}"/>
    <dgm:cxn modelId="{40EC5EB9-16AF-4448-9483-D7FFAFFD5C52}" type="presOf" srcId="{523B1D3D-8829-466D-B9C6-9E0BD1374026}" destId="{CC585482-2104-465D-AC79-D492A70FFB35}" srcOrd="0" destOrd="0" presId="urn:microsoft.com/office/officeart/2005/8/layout/radial1"/>
    <dgm:cxn modelId="{66CB67CD-9EF7-43E5-8A95-F9AAC811209F}" type="presOf" srcId="{221D135F-B48E-46F6-904B-E1C7A7DEFAAF}" destId="{3726BB82-5963-4832-8669-2EC1B995F2F6}" srcOrd="0" destOrd="0" presId="urn:microsoft.com/office/officeart/2005/8/layout/radial1"/>
    <dgm:cxn modelId="{2838C480-A062-4D2B-8B6F-613F262A32D6}" type="presOf" srcId="{C0ABBCAE-A557-4D1F-B58C-0D1373E8B672}" destId="{7D886562-FDF8-4D8C-AEBE-4C7649130D5F}" srcOrd="0" destOrd="0" presId="urn:microsoft.com/office/officeart/2005/8/layout/radial1"/>
    <dgm:cxn modelId="{917C4BF3-EF94-4729-874B-BCFB4B6D25AC}" type="presOf" srcId="{BF057A56-795F-44D7-947C-868AE774C4CF}" destId="{0868BDDE-D05C-4775-A4EE-D481CF940CBE}" srcOrd="0" destOrd="0" presId="urn:microsoft.com/office/officeart/2005/8/layout/radial1"/>
    <dgm:cxn modelId="{8BC25155-1D43-4EAC-AA45-9B218C2EB8A0}" type="presOf" srcId="{BF057A56-795F-44D7-947C-868AE774C4CF}" destId="{62A0CE5A-A4FE-4918-86A3-985E9D56CE03}" srcOrd="1" destOrd="0" presId="urn:microsoft.com/office/officeart/2005/8/layout/radial1"/>
    <dgm:cxn modelId="{89B25D27-B677-46F4-8C80-620E662B8A04}" type="presOf" srcId="{1097A38A-99B5-47B8-912C-FA2AB6A41CE6}" destId="{0F1946A6-2FF9-49F7-8B94-0009FD9FB763}" srcOrd="0" destOrd="0" presId="urn:microsoft.com/office/officeart/2005/8/layout/radial1"/>
    <dgm:cxn modelId="{BF943123-6144-4827-B938-74B08ED7EAC6}" srcId="{1097A38A-99B5-47B8-912C-FA2AB6A41CE6}" destId="{B7ABA19C-5FC6-422D-BD01-E9A666DA9E37}" srcOrd="0" destOrd="0" parTransId="{91674480-8235-4940-B70B-51A658AAECD0}" sibTransId="{D72C4DAE-A55D-4D46-A4A3-A49B2BF59239}"/>
    <dgm:cxn modelId="{0F3D4831-A613-484D-9F9C-37E81E5AAE04}" type="presOf" srcId="{56F84F16-42B8-43D9-94E3-8E3386269766}" destId="{49D70D03-C410-4DD9-88DE-0EE0AE429D49}" srcOrd="1" destOrd="0" presId="urn:microsoft.com/office/officeart/2005/8/layout/radial1"/>
    <dgm:cxn modelId="{4F37CFA4-088B-49F7-9BC7-888B9BDA0862}" type="presOf" srcId="{C0ABBCAE-A557-4D1F-B58C-0D1373E8B672}" destId="{79AB4BDB-7741-45D8-BF11-521C74F4C861}" srcOrd="1" destOrd="0" presId="urn:microsoft.com/office/officeart/2005/8/layout/radial1"/>
    <dgm:cxn modelId="{44D869BC-42DA-42DA-85E6-90A246B88611}" type="presOf" srcId="{E12D9DED-C943-45BA-96C8-3ED09EF65574}" destId="{95A7BBC8-6C08-48E9-A19E-0456C1CCE5DA}" srcOrd="0" destOrd="0" presId="urn:microsoft.com/office/officeart/2005/8/layout/radial1"/>
    <dgm:cxn modelId="{8C8B8FD1-6D45-4944-9236-C467BC5BBF3B}" srcId="{B7ABA19C-5FC6-422D-BD01-E9A666DA9E37}" destId="{25292E19-D65D-4813-AAA3-8A940088450A}" srcOrd="3" destOrd="0" parTransId="{523B1D3D-8829-466D-B9C6-9E0BD1374026}" sibTransId="{2CB88FCC-239A-486B-8F97-59D86F73DB0F}"/>
    <dgm:cxn modelId="{1613F80A-80ED-4852-A6D1-5CF83AEE8718}" type="presOf" srcId="{B7ABA19C-5FC6-422D-BD01-E9A666DA9E37}" destId="{A92B42E5-E421-41E3-A719-9E1AFF87B2D9}" srcOrd="0" destOrd="0" presId="urn:microsoft.com/office/officeart/2005/8/layout/radial1"/>
    <dgm:cxn modelId="{5C61F259-B172-4590-B586-03B7E01B52DC}" type="presOf" srcId="{9971DE25-0CFA-4951-BF75-6F29AC1DAE35}" destId="{D6D5342D-2B2F-4BEB-886E-27B2BB5776B0}" srcOrd="0" destOrd="0" presId="urn:microsoft.com/office/officeart/2005/8/layout/radial1"/>
    <dgm:cxn modelId="{2EEC1B1A-89C1-4FBB-AC01-6B54ED266064}" srcId="{B7ABA19C-5FC6-422D-BD01-E9A666DA9E37}" destId="{9971DE25-0CFA-4951-BF75-6F29AC1DAE35}" srcOrd="0" destOrd="0" parTransId="{C0ABBCAE-A557-4D1F-B58C-0D1373E8B672}" sibTransId="{B9543EBF-7C22-4403-ABF7-8289DD2E6933}"/>
    <dgm:cxn modelId="{DBE1F000-284C-435C-889D-6B44674C0C2E}" type="presOf" srcId="{523B1D3D-8829-466D-B9C6-9E0BD1374026}" destId="{CF1DEC68-82BF-4EB0-A451-D5C79EC7482C}" srcOrd="1" destOrd="0" presId="urn:microsoft.com/office/officeart/2005/8/layout/radial1"/>
    <dgm:cxn modelId="{15F38DE4-EBD6-45AE-9EFE-7C721C544783}" srcId="{B7ABA19C-5FC6-422D-BD01-E9A666DA9E37}" destId="{E12D9DED-C943-45BA-96C8-3ED09EF65574}" srcOrd="2" destOrd="0" parTransId="{BF057A56-795F-44D7-947C-868AE774C4CF}" sibTransId="{CB6014D3-B98D-4AA2-9D99-E08CA31DA3BB}"/>
    <dgm:cxn modelId="{E6BD61E3-0477-418C-B070-B91DB98643C0}" type="presOf" srcId="{56F84F16-42B8-43D9-94E3-8E3386269766}" destId="{9E368397-4993-4181-AA9B-41B32D036E2F}" srcOrd="0" destOrd="0" presId="urn:microsoft.com/office/officeart/2005/8/layout/radial1"/>
    <dgm:cxn modelId="{CD5BDF1D-D4BD-49FE-8E92-8770C64460AC}" type="presParOf" srcId="{0F1946A6-2FF9-49F7-8B94-0009FD9FB763}" destId="{A92B42E5-E421-41E3-A719-9E1AFF87B2D9}" srcOrd="0" destOrd="0" presId="urn:microsoft.com/office/officeart/2005/8/layout/radial1"/>
    <dgm:cxn modelId="{773994C7-7DA5-422D-A464-E2CF0E73766D}" type="presParOf" srcId="{0F1946A6-2FF9-49F7-8B94-0009FD9FB763}" destId="{7D886562-FDF8-4D8C-AEBE-4C7649130D5F}" srcOrd="1" destOrd="0" presId="urn:microsoft.com/office/officeart/2005/8/layout/radial1"/>
    <dgm:cxn modelId="{E70E4A1F-5921-4104-ACAA-DAC212005059}" type="presParOf" srcId="{7D886562-FDF8-4D8C-AEBE-4C7649130D5F}" destId="{79AB4BDB-7741-45D8-BF11-521C74F4C861}" srcOrd="0" destOrd="0" presId="urn:microsoft.com/office/officeart/2005/8/layout/radial1"/>
    <dgm:cxn modelId="{555093B1-D803-4F77-AA05-727C6484593A}" type="presParOf" srcId="{0F1946A6-2FF9-49F7-8B94-0009FD9FB763}" destId="{D6D5342D-2B2F-4BEB-886E-27B2BB5776B0}" srcOrd="2" destOrd="0" presId="urn:microsoft.com/office/officeart/2005/8/layout/radial1"/>
    <dgm:cxn modelId="{18F569DC-7559-4AF8-9631-BF591BCE69C0}" type="presParOf" srcId="{0F1946A6-2FF9-49F7-8B94-0009FD9FB763}" destId="{9E368397-4993-4181-AA9B-41B32D036E2F}" srcOrd="3" destOrd="0" presId="urn:microsoft.com/office/officeart/2005/8/layout/radial1"/>
    <dgm:cxn modelId="{343ECA4B-DCA2-4F69-B8FF-3BF228DBFFD8}" type="presParOf" srcId="{9E368397-4993-4181-AA9B-41B32D036E2F}" destId="{49D70D03-C410-4DD9-88DE-0EE0AE429D49}" srcOrd="0" destOrd="0" presId="urn:microsoft.com/office/officeart/2005/8/layout/radial1"/>
    <dgm:cxn modelId="{F4A558B8-0F3E-4D9D-8069-E34FB21141BD}" type="presParOf" srcId="{0F1946A6-2FF9-49F7-8B94-0009FD9FB763}" destId="{3726BB82-5963-4832-8669-2EC1B995F2F6}" srcOrd="4" destOrd="0" presId="urn:microsoft.com/office/officeart/2005/8/layout/radial1"/>
    <dgm:cxn modelId="{3F76B310-B63E-4AED-9F9B-2CDFF6026671}" type="presParOf" srcId="{0F1946A6-2FF9-49F7-8B94-0009FD9FB763}" destId="{0868BDDE-D05C-4775-A4EE-D481CF940CBE}" srcOrd="5" destOrd="0" presId="urn:microsoft.com/office/officeart/2005/8/layout/radial1"/>
    <dgm:cxn modelId="{724064FF-F3FA-413D-A8DB-2CB17B85CA6E}" type="presParOf" srcId="{0868BDDE-D05C-4775-A4EE-D481CF940CBE}" destId="{62A0CE5A-A4FE-4918-86A3-985E9D56CE03}" srcOrd="0" destOrd="0" presId="urn:microsoft.com/office/officeart/2005/8/layout/radial1"/>
    <dgm:cxn modelId="{9C51E429-9905-4CF4-B5ED-981177C5F58A}" type="presParOf" srcId="{0F1946A6-2FF9-49F7-8B94-0009FD9FB763}" destId="{95A7BBC8-6C08-48E9-A19E-0456C1CCE5DA}" srcOrd="6" destOrd="0" presId="urn:microsoft.com/office/officeart/2005/8/layout/radial1"/>
    <dgm:cxn modelId="{DC7F00D3-8E03-40DE-BE39-91293A97DD95}" type="presParOf" srcId="{0F1946A6-2FF9-49F7-8B94-0009FD9FB763}" destId="{CC585482-2104-465D-AC79-D492A70FFB35}" srcOrd="7" destOrd="0" presId="urn:microsoft.com/office/officeart/2005/8/layout/radial1"/>
    <dgm:cxn modelId="{68630D69-F8AF-47F8-B25A-64F3FB56950F}" type="presParOf" srcId="{CC585482-2104-465D-AC79-D492A70FFB35}" destId="{CF1DEC68-82BF-4EB0-A451-D5C79EC7482C}" srcOrd="0" destOrd="0" presId="urn:microsoft.com/office/officeart/2005/8/layout/radial1"/>
    <dgm:cxn modelId="{2B370C4F-98EE-4C93-976C-E42B2DB6E1C0}" type="presParOf" srcId="{0F1946A6-2FF9-49F7-8B94-0009FD9FB763}" destId="{C1E18AAA-6DF1-47AA-93EB-FF368DA655E6}" srcOrd="8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96483-825E-4122-B17C-17F16572C9E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740FBA-7FAF-4557-B3A0-F68ECA366A07}">
      <dgm:prSet phldrT="[Текст]"/>
      <dgm:spPr/>
      <dgm:t>
        <a:bodyPr/>
        <a:lstStyle/>
        <a:p>
          <a:r>
            <a:rPr lang="ru-RU" dirty="0" smtClean="0"/>
            <a:t>Автотранспорт</a:t>
          </a:r>
          <a:endParaRPr lang="ru-RU" dirty="0"/>
        </a:p>
      </dgm:t>
    </dgm:pt>
    <dgm:pt modelId="{F51A67F4-4025-46E8-BB56-E167B6E59BA7}" type="parTrans" cxnId="{FC411FA6-9E14-4D03-9EED-89A284D47DDF}">
      <dgm:prSet/>
      <dgm:spPr/>
      <dgm:t>
        <a:bodyPr/>
        <a:lstStyle/>
        <a:p>
          <a:endParaRPr lang="ru-RU"/>
        </a:p>
      </dgm:t>
    </dgm:pt>
    <dgm:pt modelId="{F996635D-D595-4F7D-AD76-22C44D7F1EF0}" type="sibTrans" cxnId="{FC411FA6-9E14-4D03-9EED-89A284D47DDF}">
      <dgm:prSet/>
      <dgm:spPr/>
      <dgm:t>
        <a:bodyPr/>
        <a:lstStyle/>
        <a:p>
          <a:endParaRPr lang="ru-RU"/>
        </a:p>
      </dgm:t>
    </dgm:pt>
    <dgm:pt modelId="{6BB13F6A-8F56-4EBB-8E5A-35BC4F1222D6}">
      <dgm:prSet phldrT="[Текст]"/>
      <dgm:spPr/>
      <dgm:t>
        <a:bodyPr/>
        <a:lstStyle/>
        <a:p>
          <a:r>
            <a:rPr lang="ru-RU" dirty="0" smtClean="0"/>
            <a:t>Железнодорожный</a:t>
          </a:r>
          <a:endParaRPr lang="ru-RU" dirty="0"/>
        </a:p>
      </dgm:t>
    </dgm:pt>
    <dgm:pt modelId="{68543ACE-7D58-49F2-86B1-FCFAA5ECCA4C}" type="parTrans" cxnId="{D0F58A3C-A543-4878-87C9-22AAB1B9F1E2}">
      <dgm:prSet/>
      <dgm:spPr/>
      <dgm:t>
        <a:bodyPr/>
        <a:lstStyle/>
        <a:p>
          <a:endParaRPr lang="ru-RU"/>
        </a:p>
      </dgm:t>
    </dgm:pt>
    <dgm:pt modelId="{A76060B6-EFC2-40D7-B652-974BAC8C12C9}" type="sibTrans" cxnId="{D0F58A3C-A543-4878-87C9-22AAB1B9F1E2}">
      <dgm:prSet/>
      <dgm:spPr/>
      <dgm:t>
        <a:bodyPr/>
        <a:lstStyle/>
        <a:p>
          <a:endParaRPr lang="ru-RU"/>
        </a:p>
      </dgm:t>
    </dgm:pt>
    <dgm:pt modelId="{545559C4-0CA7-4C76-A2D6-B53BF691864E}">
      <dgm:prSet phldrT="[Текст]"/>
      <dgm:spPr/>
      <dgm:t>
        <a:bodyPr/>
        <a:lstStyle/>
        <a:p>
          <a:r>
            <a:rPr lang="ru-RU" dirty="0" smtClean="0"/>
            <a:t>    Судостроение</a:t>
          </a:r>
          <a:endParaRPr lang="ru-RU" dirty="0"/>
        </a:p>
      </dgm:t>
    </dgm:pt>
    <dgm:pt modelId="{B5EB19F4-AD9E-49EC-A45C-BC410DE55185}" type="parTrans" cxnId="{81B0D509-BA2C-4F1C-A6D1-5F8053B258CD}">
      <dgm:prSet/>
      <dgm:spPr/>
      <dgm:t>
        <a:bodyPr/>
        <a:lstStyle/>
        <a:p>
          <a:endParaRPr lang="ru-RU"/>
        </a:p>
      </dgm:t>
    </dgm:pt>
    <dgm:pt modelId="{4372CD42-5DDE-44D4-949B-0288BBD40707}" type="sibTrans" cxnId="{81B0D509-BA2C-4F1C-A6D1-5F8053B258CD}">
      <dgm:prSet/>
      <dgm:spPr/>
      <dgm:t>
        <a:bodyPr/>
        <a:lstStyle/>
        <a:p>
          <a:endParaRPr lang="ru-RU"/>
        </a:p>
      </dgm:t>
    </dgm:pt>
    <dgm:pt modelId="{FD538DB1-736A-4221-86BE-F7E188A41837}">
      <dgm:prSet/>
      <dgm:spPr/>
      <dgm:t>
        <a:bodyPr/>
        <a:lstStyle/>
        <a:p>
          <a:r>
            <a:rPr lang="ru-RU" dirty="0" smtClean="0"/>
            <a:t>Авиация</a:t>
          </a:r>
          <a:endParaRPr lang="ru-RU" dirty="0"/>
        </a:p>
      </dgm:t>
    </dgm:pt>
    <dgm:pt modelId="{E1AE9ACB-D56A-4772-94A0-4DD333221533}" type="parTrans" cxnId="{BD71707F-C46D-4251-BFA4-07054F0117E0}">
      <dgm:prSet/>
      <dgm:spPr/>
      <dgm:t>
        <a:bodyPr/>
        <a:lstStyle/>
        <a:p>
          <a:endParaRPr lang="ru-RU"/>
        </a:p>
      </dgm:t>
    </dgm:pt>
    <dgm:pt modelId="{4876EA6F-09AA-4F97-8EEE-C4125DB99186}" type="sibTrans" cxnId="{BD71707F-C46D-4251-BFA4-07054F0117E0}">
      <dgm:prSet/>
      <dgm:spPr/>
      <dgm:t>
        <a:bodyPr/>
        <a:lstStyle/>
        <a:p>
          <a:endParaRPr lang="ru-RU"/>
        </a:p>
      </dgm:t>
    </dgm:pt>
    <dgm:pt modelId="{AAA290E7-BFE9-4CBF-BCC5-9CA438CE044D}" type="pres">
      <dgm:prSet presAssocID="{DCE96483-825E-4122-B17C-17F16572C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AE85C-29B1-4F63-B658-FEF6C5558B03}" type="pres">
      <dgm:prSet presAssocID="{07740FBA-7FAF-4557-B3A0-F68ECA366A07}" presName="compNode" presStyleCnt="0"/>
      <dgm:spPr/>
    </dgm:pt>
    <dgm:pt modelId="{C257D232-091D-445D-8578-9892DC1BCBC7}" type="pres">
      <dgm:prSet presAssocID="{07740FBA-7FAF-4557-B3A0-F68ECA366A07}" presName="pictRect" presStyleLbl="node1" presStyleIdx="0" presStyleCnt="4" custScaleX="100084" custScaleY="110454" custLinFactNeighborX="-26970" custLinFactNeighborY="-37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A5883C-86F0-44FA-A250-0B7BBA55A0F2}" type="pres">
      <dgm:prSet presAssocID="{07740FBA-7FAF-4557-B3A0-F68ECA366A07}" presName="textRect" presStyleLbl="revTx" presStyleIdx="0" presStyleCnt="4" custScaleY="52199" custLinFactNeighborX="-24891" custLinFactNeighborY="-17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7530F-B152-42F0-8B1A-DBB30888CCD4}" type="pres">
      <dgm:prSet presAssocID="{F996635D-D595-4F7D-AD76-22C44D7F1E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688FE-EDCD-490C-8088-301078F13716}" type="pres">
      <dgm:prSet presAssocID="{6BB13F6A-8F56-4EBB-8E5A-35BC4F1222D6}" presName="compNode" presStyleCnt="0"/>
      <dgm:spPr/>
    </dgm:pt>
    <dgm:pt modelId="{EF7AD4C0-8B3B-4E29-A643-55D0BC6CF704}" type="pres">
      <dgm:prSet presAssocID="{6BB13F6A-8F56-4EBB-8E5A-35BC4F1222D6}" presName="pictRect" presStyleLbl="node1" presStyleIdx="1" presStyleCnt="4" custScaleX="112063" custScaleY="119799" custLinFactNeighborX="17866" custLinFactNeighborY="-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EC374D-B915-4948-BB78-2FDEAA21ECEF}" type="pres">
      <dgm:prSet presAssocID="{6BB13F6A-8F56-4EBB-8E5A-35BC4F1222D6}" presName="textRect" presStyleLbl="revTx" presStyleIdx="1" presStyleCnt="4" custScaleY="46239" custLinFactNeighborX="19802" custLinFactNeighborY="-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98B8C-148C-44F9-8B7B-55F0397EA78C}" type="pres">
      <dgm:prSet presAssocID="{A76060B6-EFC2-40D7-B652-974BAC8C12C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E46A5D-7AF8-4888-B6CD-5F9B3EB629D5}" type="pres">
      <dgm:prSet presAssocID="{545559C4-0CA7-4C76-A2D6-B53BF691864E}" presName="compNode" presStyleCnt="0"/>
      <dgm:spPr/>
    </dgm:pt>
    <dgm:pt modelId="{0D9EC554-72DC-49C2-B6E8-8E213B33035B}" type="pres">
      <dgm:prSet presAssocID="{545559C4-0CA7-4C76-A2D6-B53BF691864E}" presName="pictRect" presStyleLbl="node1" presStyleIdx="2" presStyleCnt="4" custScaleX="120606" custScaleY="99537" custLinFactNeighborX="-19413" custLinFactNeighborY="-16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</dgm:pt>
    <dgm:pt modelId="{E9CA58D0-8779-46AE-BAA8-B3E6D8FF2B28}" type="pres">
      <dgm:prSet presAssocID="{545559C4-0CA7-4C76-A2D6-B53BF691864E}" presName="textRect" presStyleLbl="revTx" presStyleIdx="2" presStyleCnt="4" custScaleY="44346" custLinFactNeighborX="-21004" custLinFactNeighborY="-17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B66A6-D07E-4788-AA00-13B56052F4BA}" type="pres">
      <dgm:prSet presAssocID="{4372CD42-5DDE-44D4-949B-0288BBD407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F3C93A-A14E-4638-AAA3-AEAB7509B46F}" type="pres">
      <dgm:prSet presAssocID="{FD538DB1-736A-4221-86BE-F7E188A41837}" presName="compNode" presStyleCnt="0"/>
      <dgm:spPr/>
    </dgm:pt>
    <dgm:pt modelId="{B985B864-16CF-49EF-82B9-3C5939C685D4}" type="pres">
      <dgm:prSet presAssocID="{FD538DB1-736A-4221-86BE-F7E188A41837}" presName="pictRect" presStyleLbl="node1" presStyleIdx="3" presStyleCnt="4" custScaleX="117529" custScaleY="121496" custLinFactNeighborX="20772" custLinFactNeighborY="203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BBA80F9-AE5D-4F8F-A174-A9C132747B33}" type="pres">
      <dgm:prSet presAssocID="{FD538DB1-736A-4221-86BE-F7E188A41837}" presName="textRect" presStyleLbl="revTx" presStyleIdx="3" presStyleCnt="4" custScaleY="45542" custLinFactNeighborX="20772" custLinFactNeighborY="-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50D68-8E58-4EC2-9F63-0D9C9335764E}" type="presOf" srcId="{07740FBA-7FAF-4557-B3A0-F68ECA366A07}" destId="{9BA5883C-86F0-44FA-A250-0B7BBA55A0F2}" srcOrd="0" destOrd="0" presId="urn:microsoft.com/office/officeart/2005/8/layout/pList1"/>
    <dgm:cxn modelId="{6C374DF5-3F76-4D46-B753-09F80F4A0828}" type="presOf" srcId="{DCE96483-825E-4122-B17C-17F16572C9E8}" destId="{AAA290E7-BFE9-4CBF-BCC5-9CA438CE044D}" srcOrd="0" destOrd="0" presId="urn:microsoft.com/office/officeart/2005/8/layout/pList1"/>
    <dgm:cxn modelId="{7773B7BA-CA62-405D-8AB9-DD254A4BE6E4}" type="presOf" srcId="{4372CD42-5DDE-44D4-949B-0288BBD40707}" destId="{5ACB66A6-D07E-4788-AA00-13B56052F4BA}" srcOrd="0" destOrd="0" presId="urn:microsoft.com/office/officeart/2005/8/layout/pList1"/>
    <dgm:cxn modelId="{D97D8D81-23F4-40A2-862B-83620888EC5A}" type="presOf" srcId="{F996635D-D595-4F7D-AD76-22C44D7F1EF0}" destId="{7F67530F-B152-42F0-8B1A-DBB30888CCD4}" srcOrd="0" destOrd="0" presId="urn:microsoft.com/office/officeart/2005/8/layout/pList1"/>
    <dgm:cxn modelId="{5E639A94-40AF-4881-9FAD-0F1074E7BDF2}" type="presOf" srcId="{545559C4-0CA7-4C76-A2D6-B53BF691864E}" destId="{E9CA58D0-8779-46AE-BAA8-B3E6D8FF2B28}" srcOrd="0" destOrd="0" presId="urn:microsoft.com/office/officeart/2005/8/layout/pList1"/>
    <dgm:cxn modelId="{FC411FA6-9E14-4D03-9EED-89A284D47DDF}" srcId="{DCE96483-825E-4122-B17C-17F16572C9E8}" destId="{07740FBA-7FAF-4557-B3A0-F68ECA366A07}" srcOrd="0" destOrd="0" parTransId="{F51A67F4-4025-46E8-BB56-E167B6E59BA7}" sibTransId="{F996635D-D595-4F7D-AD76-22C44D7F1EF0}"/>
    <dgm:cxn modelId="{50422093-609B-49C7-B059-4E7E3855D61D}" type="presOf" srcId="{6BB13F6A-8F56-4EBB-8E5A-35BC4F1222D6}" destId="{A7EC374D-B915-4948-BB78-2FDEAA21ECEF}" srcOrd="0" destOrd="0" presId="urn:microsoft.com/office/officeart/2005/8/layout/pList1"/>
    <dgm:cxn modelId="{3E39BE53-621A-47B8-87DF-A53C0E20D2CA}" type="presOf" srcId="{A76060B6-EFC2-40D7-B652-974BAC8C12C9}" destId="{03398B8C-148C-44F9-8B7B-55F0397EA78C}" srcOrd="0" destOrd="0" presId="urn:microsoft.com/office/officeart/2005/8/layout/pList1"/>
    <dgm:cxn modelId="{11EDCFBA-C3CD-4F38-B9D3-5ECDC1081759}" type="presOf" srcId="{FD538DB1-736A-4221-86BE-F7E188A41837}" destId="{FBBA80F9-AE5D-4F8F-A174-A9C132747B33}" srcOrd="0" destOrd="0" presId="urn:microsoft.com/office/officeart/2005/8/layout/pList1"/>
    <dgm:cxn modelId="{BD71707F-C46D-4251-BFA4-07054F0117E0}" srcId="{DCE96483-825E-4122-B17C-17F16572C9E8}" destId="{FD538DB1-736A-4221-86BE-F7E188A41837}" srcOrd="3" destOrd="0" parTransId="{E1AE9ACB-D56A-4772-94A0-4DD333221533}" sibTransId="{4876EA6F-09AA-4F97-8EEE-C4125DB99186}"/>
    <dgm:cxn modelId="{81B0D509-BA2C-4F1C-A6D1-5F8053B258CD}" srcId="{DCE96483-825E-4122-B17C-17F16572C9E8}" destId="{545559C4-0CA7-4C76-A2D6-B53BF691864E}" srcOrd="2" destOrd="0" parTransId="{B5EB19F4-AD9E-49EC-A45C-BC410DE55185}" sibTransId="{4372CD42-5DDE-44D4-949B-0288BBD40707}"/>
    <dgm:cxn modelId="{D0F58A3C-A543-4878-87C9-22AAB1B9F1E2}" srcId="{DCE96483-825E-4122-B17C-17F16572C9E8}" destId="{6BB13F6A-8F56-4EBB-8E5A-35BC4F1222D6}" srcOrd="1" destOrd="0" parTransId="{68543ACE-7D58-49F2-86B1-FCFAA5ECCA4C}" sibTransId="{A76060B6-EFC2-40D7-B652-974BAC8C12C9}"/>
    <dgm:cxn modelId="{9A926D5E-1F23-409A-96AE-BC5523E105FA}" type="presParOf" srcId="{AAA290E7-BFE9-4CBF-BCC5-9CA438CE044D}" destId="{D07AE85C-29B1-4F63-B658-FEF6C5558B03}" srcOrd="0" destOrd="0" presId="urn:microsoft.com/office/officeart/2005/8/layout/pList1"/>
    <dgm:cxn modelId="{F24469C5-9C32-41F4-9C1F-88655EBA99D9}" type="presParOf" srcId="{D07AE85C-29B1-4F63-B658-FEF6C5558B03}" destId="{C257D232-091D-445D-8578-9892DC1BCBC7}" srcOrd="0" destOrd="0" presId="urn:microsoft.com/office/officeart/2005/8/layout/pList1"/>
    <dgm:cxn modelId="{6F4D7260-A589-4CF7-A46E-20ADD3F9371D}" type="presParOf" srcId="{D07AE85C-29B1-4F63-B658-FEF6C5558B03}" destId="{9BA5883C-86F0-44FA-A250-0B7BBA55A0F2}" srcOrd="1" destOrd="0" presId="urn:microsoft.com/office/officeart/2005/8/layout/pList1"/>
    <dgm:cxn modelId="{DB2353B3-3C44-4DE1-813A-1D1BC3AEF560}" type="presParOf" srcId="{AAA290E7-BFE9-4CBF-BCC5-9CA438CE044D}" destId="{7F67530F-B152-42F0-8B1A-DBB30888CCD4}" srcOrd="1" destOrd="0" presId="urn:microsoft.com/office/officeart/2005/8/layout/pList1"/>
    <dgm:cxn modelId="{7A8DB863-1F8A-4CDF-B244-46B30558DA3F}" type="presParOf" srcId="{AAA290E7-BFE9-4CBF-BCC5-9CA438CE044D}" destId="{1A3688FE-EDCD-490C-8088-301078F13716}" srcOrd="2" destOrd="0" presId="urn:microsoft.com/office/officeart/2005/8/layout/pList1"/>
    <dgm:cxn modelId="{B9420287-7D0F-4A1A-8A50-1FFF9582CDFD}" type="presParOf" srcId="{1A3688FE-EDCD-490C-8088-301078F13716}" destId="{EF7AD4C0-8B3B-4E29-A643-55D0BC6CF704}" srcOrd="0" destOrd="0" presId="urn:microsoft.com/office/officeart/2005/8/layout/pList1"/>
    <dgm:cxn modelId="{DF49F865-BAFC-4912-A4BD-D3C28D60E504}" type="presParOf" srcId="{1A3688FE-EDCD-490C-8088-301078F13716}" destId="{A7EC374D-B915-4948-BB78-2FDEAA21ECEF}" srcOrd="1" destOrd="0" presId="urn:microsoft.com/office/officeart/2005/8/layout/pList1"/>
    <dgm:cxn modelId="{39867837-3B1F-4AC3-BC49-D9989AA786FD}" type="presParOf" srcId="{AAA290E7-BFE9-4CBF-BCC5-9CA438CE044D}" destId="{03398B8C-148C-44F9-8B7B-55F0397EA78C}" srcOrd="3" destOrd="0" presId="urn:microsoft.com/office/officeart/2005/8/layout/pList1"/>
    <dgm:cxn modelId="{37679A68-E90E-4576-A144-6D65962D10DB}" type="presParOf" srcId="{AAA290E7-BFE9-4CBF-BCC5-9CA438CE044D}" destId="{48E46A5D-7AF8-4888-B6CD-5F9B3EB629D5}" srcOrd="4" destOrd="0" presId="urn:microsoft.com/office/officeart/2005/8/layout/pList1"/>
    <dgm:cxn modelId="{8CF90D04-D243-421F-8808-4D31594EAA78}" type="presParOf" srcId="{48E46A5D-7AF8-4888-B6CD-5F9B3EB629D5}" destId="{0D9EC554-72DC-49C2-B6E8-8E213B33035B}" srcOrd="0" destOrd="0" presId="urn:microsoft.com/office/officeart/2005/8/layout/pList1"/>
    <dgm:cxn modelId="{0DC96447-7B0A-4F69-ABEE-1A6DD9601CCC}" type="presParOf" srcId="{48E46A5D-7AF8-4888-B6CD-5F9B3EB629D5}" destId="{E9CA58D0-8779-46AE-BAA8-B3E6D8FF2B28}" srcOrd="1" destOrd="0" presId="urn:microsoft.com/office/officeart/2005/8/layout/pList1"/>
    <dgm:cxn modelId="{02841AB2-23D3-433E-9AB9-3159C1B1F5F9}" type="presParOf" srcId="{AAA290E7-BFE9-4CBF-BCC5-9CA438CE044D}" destId="{5ACB66A6-D07E-4788-AA00-13B56052F4BA}" srcOrd="5" destOrd="0" presId="urn:microsoft.com/office/officeart/2005/8/layout/pList1"/>
    <dgm:cxn modelId="{8F7940FD-9DCB-47CF-9C74-01F10F681140}" type="presParOf" srcId="{AAA290E7-BFE9-4CBF-BCC5-9CA438CE044D}" destId="{ECF3C93A-A14E-4638-AAA3-AEAB7509B46F}" srcOrd="6" destOrd="0" presId="urn:microsoft.com/office/officeart/2005/8/layout/pList1"/>
    <dgm:cxn modelId="{5AD3D4CF-E4F3-4ABA-975B-37B5901181FD}" type="presParOf" srcId="{ECF3C93A-A14E-4638-AAA3-AEAB7509B46F}" destId="{B985B864-16CF-49EF-82B9-3C5939C685D4}" srcOrd="0" destOrd="0" presId="urn:microsoft.com/office/officeart/2005/8/layout/pList1"/>
    <dgm:cxn modelId="{DA3F8449-0DBF-4346-AB5E-4020FCAC72FF}" type="presParOf" srcId="{ECF3C93A-A14E-4638-AAA3-AEAB7509B46F}" destId="{FBBA80F9-AE5D-4F8F-A174-A9C132747B33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ABDC-D864-4093-AE71-3D795EF21C5B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59376-ACE1-4E43-B1CF-CE280307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Почти 150 лет назад в своем романе Н.Г.Чернышевский</a:t>
            </a:r>
            <a:r>
              <a:rPr lang="ru-RU" baseline="0" dirty="0" smtClean="0"/>
              <a:t> предсказал алюминию  великое будущее. И он оказался прав:  элемент № 13 – основа многих современных конструкционных материалов.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Почему же алюминий за столь короткий срок с момента его открытия стал одним из важнейших</a:t>
            </a:r>
            <a:r>
              <a:rPr lang="ru-RU" baseline="0" dirty="0" smtClean="0"/>
              <a:t> металлов?</a:t>
            </a:r>
          </a:p>
          <a:p>
            <a:r>
              <a:rPr lang="ru-RU" baseline="0" dirty="0" smtClean="0"/>
              <a:t>В чем особенность этого металла?  Чтобы ответить на этот вопрос, обратимся к характеристике элемента № 13 и свойствам образуемого им простого вещества…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2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Вспомните:</a:t>
            </a:r>
            <a:r>
              <a:rPr lang="ru-RU" sz="1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а) каков физический смысл порядкового номера элемента,  номера периода, номера группы?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б) как меняется радиус</a:t>
            </a:r>
            <a:r>
              <a:rPr lang="ru-RU" i="1" baseline="0" dirty="0" smtClean="0">
                <a:latin typeface="Arial" pitchFamily="34" charset="0"/>
                <a:cs typeface="Arial" pitchFamily="34" charset="0"/>
              </a:rPr>
              <a:t> атомов элементов в периоде и в главной подгруппе?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Вспомните: </a:t>
            </a:r>
            <a:r>
              <a:rPr lang="ru-RU" sz="1200" i="0" u="none" dirty="0" smtClean="0">
                <a:latin typeface="Arial" pitchFamily="34" charset="0"/>
                <a:cs typeface="Arial" pitchFamily="34" charset="0"/>
              </a:rPr>
              <a:t>а) какие вещества образуются</a:t>
            </a:r>
            <a:r>
              <a:rPr lang="ru-RU" sz="1200" i="0" u="none" baseline="0" dirty="0" smtClean="0">
                <a:latin typeface="Arial" pitchFamily="34" charset="0"/>
                <a:cs typeface="Arial" pitchFamily="34" charset="0"/>
              </a:rPr>
              <a:t> при взаимодействии металлов с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200" i="0" u="none" baseline="0" dirty="0" smtClean="0">
                <a:latin typeface="Arial" pitchFamily="34" charset="0"/>
                <a:cs typeface="Arial" pitchFamily="34" charset="0"/>
              </a:rPr>
              <a:t>                      растворами кислот?</a:t>
            </a:r>
            <a:endParaRPr lang="ru-RU" sz="1200" i="0" u="none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   б) общее правило взаимодействия металлов  с растворами солей.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 Графитовые блоки в основании ванны служат </a:t>
            </a:r>
            <a:r>
              <a:rPr lang="ru-RU" sz="1200" b="1" dirty="0" smtClean="0">
                <a:solidFill>
                  <a:srgbClr val="00B0F0"/>
                </a:solidFill>
              </a:rPr>
              <a:t>катодом</a:t>
            </a:r>
            <a:r>
              <a:rPr lang="ru-RU" sz="1200" dirty="0" smtClean="0"/>
              <a:t>, а </a:t>
            </a:r>
            <a:r>
              <a:rPr lang="ru-RU" sz="1200" b="1" dirty="0" smtClean="0">
                <a:solidFill>
                  <a:srgbClr val="00B050"/>
                </a:solidFill>
              </a:rPr>
              <a:t>анодом</a:t>
            </a:r>
            <a:r>
              <a:rPr lang="ru-RU" sz="1200" dirty="0" smtClean="0"/>
              <a:t> - угольные стержни.</a:t>
            </a:r>
          </a:p>
          <a:p>
            <a:r>
              <a:rPr lang="ru-RU" sz="1200" dirty="0" smtClean="0"/>
              <a:t>При прохождении тока на </a:t>
            </a:r>
            <a:r>
              <a:rPr lang="ru-RU" sz="1200" b="1" dirty="0" smtClean="0">
                <a:solidFill>
                  <a:srgbClr val="00B0F0"/>
                </a:solidFill>
              </a:rPr>
              <a:t>катоде</a:t>
            </a:r>
            <a:r>
              <a:rPr lang="ru-RU" sz="1200" dirty="0" smtClean="0">
                <a:solidFill>
                  <a:srgbClr val="00B0F0"/>
                </a:solidFill>
              </a:rPr>
              <a:t> </a:t>
            </a:r>
            <a:r>
              <a:rPr lang="ru-RU" sz="1200" dirty="0" smtClean="0"/>
              <a:t>выделяется расплавленный </a:t>
            </a:r>
            <a:r>
              <a:rPr lang="ru-RU" sz="1200" b="1" i="1" dirty="0" smtClean="0">
                <a:solidFill>
                  <a:srgbClr val="00B0F0"/>
                </a:solidFill>
              </a:rPr>
              <a:t>алюминий</a:t>
            </a:r>
            <a:r>
              <a:rPr lang="ru-RU" sz="1200" dirty="0" smtClean="0"/>
              <a:t>, а на </a:t>
            </a:r>
            <a:r>
              <a:rPr lang="ru-RU" sz="1200" b="1" dirty="0" smtClean="0">
                <a:solidFill>
                  <a:srgbClr val="00B050"/>
                </a:solidFill>
              </a:rPr>
              <a:t>аноде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smtClean="0"/>
              <a:t>— </a:t>
            </a:r>
            <a:r>
              <a:rPr lang="ru-RU" sz="1200" b="1" i="1" dirty="0" smtClean="0">
                <a:solidFill>
                  <a:srgbClr val="00B050"/>
                </a:solidFill>
              </a:rPr>
              <a:t>кислород</a:t>
            </a:r>
            <a:r>
              <a:rPr lang="ru-RU" sz="1200" i="1" dirty="0" smtClean="0"/>
              <a:t>,</a:t>
            </a:r>
            <a:r>
              <a:rPr lang="ru-RU" sz="1200" dirty="0" smtClean="0"/>
              <a:t> образующий с угольным анодом CO и CO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E514E-840E-42EF-BDCC-1B5839E31A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u="none" dirty="0" smtClean="0"/>
              <a:t>Автотранспорт</a:t>
            </a:r>
            <a:r>
              <a:rPr lang="ru-RU" b="1" i="1" u="none" baseline="0" dirty="0" smtClean="0"/>
              <a:t> </a:t>
            </a:r>
            <a:r>
              <a:rPr lang="ru-RU" baseline="0" dirty="0" smtClean="0"/>
              <a:t>– бамперы, радиаторы охлаждения, каркас и обшивка кузова автомобиля.</a:t>
            </a:r>
          </a:p>
          <a:p>
            <a:r>
              <a:rPr lang="ru-RU" b="1" i="1" baseline="0" dirty="0" smtClean="0"/>
              <a:t>Железнодорожный  </a:t>
            </a:r>
            <a:r>
              <a:rPr lang="ru-RU" b="0" i="0" baseline="0" dirty="0" smtClean="0"/>
              <a:t>- изготовление кузовов и рам вагонов.</a:t>
            </a:r>
          </a:p>
          <a:p>
            <a:r>
              <a:rPr lang="ru-RU" b="1" i="1" baseline="0" dirty="0" smtClean="0"/>
              <a:t>Судостроение</a:t>
            </a:r>
            <a:r>
              <a:rPr lang="ru-RU" b="0" i="0" baseline="0" dirty="0" smtClean="0"/>
              <a:t> – корпусы судов, судовое оборудование (снижение массы судна – повышение его </a:t>
            </a:r>
            <a:r>
              <a:rPr lang="ru-RU" b="0" i="0" baseline="0" dirty="0" err="1" smtClean="0"/>
              <a:t>грузопеодъемности</a:t>
            </a:r>
            <a:r>
              <a:rPr lang="ru-RU" b="0" i="0" baseline="0" dirty="0" smtClean="0"/>
              <a:t>,  улучшение маневренности и скорости).</a:t>
            </a:r>
          </a:p>
          <a:p>
            <a:r>
              <a:rPr lang="ru-RU" b="1" i="1" dirty="0" smtClean="0"/>
              <a:t>Авиация </a:t>
            </a:r>
            <a:r>
              <a:rPr lang="ru-RU" b="0" i="0" dirty="0" smtClean="0"/>
              <a:t>-  фюзеляж, крыло, киль.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i="1" u="sng" dirty="0" smtClean="0"/>
              <a:t>Из сплавов алюминия сделаны: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А) корпус редуктора;      Б) лестница;       В) посуда;      Г) пищевая фольга;       Д) рама велосипеда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FD2C1-0535-4484-98F5-45B0F5DA78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A48A-E2C4-4716-9B5A-797D3C4E0AAD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5795-C84D-4FF3-81D4-F591E1402AE5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48C3-1032-4DF5-8ECC-5F03E52B6FAF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B6A-C749-4FCE-AD2F-1285BE24E9F5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A9CF-1ED4-4D1D-9F04-5FF71CB4148A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A0A1-D2D4-4A50-8552-05D4CA99880F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4B45-3E7F-483D-9E17-BFC1D3BAA4CA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C371-1B7E-41EB-9D73-EB1DAF02D1D6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7C8-A0F0-4312-A92B-FB3C04524ADE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AA8E-DCC8-4E52-84E0-3D83DA7B7CFA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4CBF-DCC6-4AD7-8FC8-4CA8B77B14F1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CB43E1-1129-4396-89E9-8439AC70BBD1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1752600"/>
            <a:ext cx="3733800" cy="10128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 </a:t>
            </a:r>
            <a:r>
              <a:rPr lang="ru-RU" sz="4400" b="1" i="1" dirty="0" smtClean="0"/>
              <a:t>АЛЮМИНИЙ</a:t>
            </a:r>
            <a:endParaRPr lang="ru-RU" sz="4400" b="1" i="1" dirty="0"/>
          </a:p>
        </p:txBody>
      </p:sp>
      <p:pic>
        <p:nvPicPr>
          <p:cNvPr id="1032" name="Picture 8" descr="D:\ANNA\Al 1\здани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24200"/>
            <a:ext cx="3301360" cy="3505200"/>
          </a:xfrm>
          <a:prstGeom prst="rect">
            <a:avLst/>
          </a:prstGeom>
          <a:noFill/>
        </p:spPr>
      </p:pic>
      <p:pic>
        <p:nvPicPr>
          <p:cNvPr id="9" name="Picture 7" descr="D:\ANNA\Al 1\news_pic1_ne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"/>
            <a:ext cx="2362200" cy="1295400"/>
          </a:xfrm>
          <a:prstGeom prst="rect">
            <a:avLst/>
          </a:prstGeom>
          <a:noFill/>
        </p:spPr>
      </p:pic>
      <p:pic>
        <p:nvPicPr>
          <p:cNvPr id="6" name="Picture 2" descr="D:\ANNA\Al 1\картинки по ал\алюм 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1676400" cy="1376946"/>
          </a:xfrm>
          <a:prstGeom prst="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3733800"/>
            <a:ext cx="4876800" cy="2514600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Учитель химии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Дзенис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А.В.,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Москва</a:t>
            </a:r>
          </a:p>
          <a:p>
            <a:pPr>
              <a:lnSpc>
                <a:spcPct val="120000"/>
              </a:lnSpc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2013 г.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324600" y="20574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304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2)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Алюминий взаимодействует со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сложными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веществами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04800" y="990600"/>
            <a:ext cx="7696200" cy="1371600"/>
            <a:chOff x="304800" y="990600"/>
            <a:chExt cx="6848912" cy="1371600"/>
          </a:xfrm>
        </p:grpSpPr>
        <p:sp>
          <p:nvSpPr>
            <p:cNvPr id="38" name="Rectangle 2"/>
            <p:cNvSpPr txBox="1">
              <a:spLocks noChangeArrowheads="1"/>
            </p:cNvSpPr>
            <p:nvPr/>
          </p:nvSpPr>
          <p:spPr>
            <a:xfrm>
              <a:off x="304800" y="990600"/>
              <a:ext cx="6848912" cy="13716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А</a:t>
              </a:r>
              <a:r>
                <a:rPr kumimoji="0" lang="ru-RU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)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с </a:t>
              </a: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водой</a:t>
              </a:r>
              <a:r>
                <a:rPr kumimoji="0" lang="ru-RU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</a:t>
              </a:r>
              <a:r>
                <a:rPr kumimoji="0" lang="ru-RU" sz="2000" b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(после  удаления защитной пленки</a:t>
              </a:r>
              <a:r>
                <a:rPr lang="ru-RU" sz="2000" baseline="0" dirty="0" smtClean="0">
                  <a:latin typeface="Arial" pitchFamily="34" charset="0"/>
                  <a:ea typeface="+mj-ea"/>
                  <a:cs typeface="Arial" pitchFamily="34" charset="0"/>
                </a:rPr>
                <a:t>,</a:t>
              </a:r>
              <a:r>
                <a:rPr lang="ru-RU" sz="2000" dirty="0" smtClean="0">
                  <a:latin typeface="Arial" pitchFamily="34" charset="0"/>
                  <a:ea typeface="+mj-ea"/>
                  <a:cs typeface="Arial" pitchFamily="34" charset="0"/>
                </a:rPr>
                <a:t> например, амальгамированием или действием раствора щелочи)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219200" y="1828800"/>
              <a:ext cx="4800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Al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+  H</a:t>
              </a:r>
              <a:r>
                <a:rPr lang="ru-RU" sz="2400" b="1" baseline="-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 </a:t>
              </a:r>
              <a:r>
                <a:rPr lang="en-US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latin typeface="Arial"/>
                  <a:ea typeface="Times New Roman" pitchFamily="18" charset="0"/>
                  <a:cs typeface="Arial"/>
                </a:rPr>
                <a:t>→   </a:t>
              </a:r>
              <a:r>
                <a:rPr lang="ru-RU" sz="2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Al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(OH)</a:t>
              </a:r>
              <a:r>
                <a:rPr lang="ru-RU" sz="2400" b="1" baseline="-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+  H</a:t>
              </a:r>
              <a:r>
                <a:rPr lang="ru-RU" sz="2400" b="1" baseline="-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ru-RU" sz="2400" b="1" dirty="0" smtClean="0">
                <a:latin typeface="Arial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57200" y="2590800"/>
            <a:ext cx="792480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Б) со 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щелочами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NaOH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/>
                <a:ea typeface="Times New Roman" pitchFamily="18" charset="0"/>
                <a:cs typeface="Arial"/>
              </a:rPr>
              <a:t>→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Na[Al(OH)</a:t>
            </a:r>
            <a:r>
              <a:rPr lang="en-US" sz="24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ru-RU" sz="2400" b="1" baseline="-30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aseline="-30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</a:t>
            </a:r>
            <a:r>
              <a:rPr lang="ru-RU" sz="2000" baseline="-30000" dirty="0" err="1" smtClean="0">
                <a:latin typeface="Arial" pitchFamily="34" charset="0"/>
                <a:cs typeface="Arial" pitchFamily="34" charset="0"/>
              </a:rPr>
              <a:t>Тетрагидроксоалюминат</a:t>
            </a:r>
            <a:endParaRPr lang="ru-RU" sz="2000" baseline="-30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aseline="-30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натрия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57200" y="4191000"/>
            <a:ext cx="6858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В)  с  некоторыми 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оксидами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металлов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7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+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atin typeface="Arial"/>
                <a:cs typeface="Arial"/>
              </a:rPr>
              <a:t>→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Al</a:t>
            </a:r>
            <a:r>
              <a:rPr lang="ru-RU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Cr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228600" y="57912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Задание 5: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расставьте  коэффициенты 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 приведенных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выше схемах реакций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52400"/>
            <a:ext cx="514353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Проверьте себя: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657600"/>
            <a:ext cx="8077200" cy="138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Б) со 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щелочами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NaOH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r>
              <a:rPr lang="en-US" sz="24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/>
                <a:ea typeface="Times New Roman" pitchFamily="18" charset="0"/>
                <a:cs typeface="Arial"/>
              </a:rPr>
              <a:t>→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Na[Al(OH)</a:t>
            </a:r>
            <a:r>
              <a:rPr lang="en-US" sz="24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r>
              <a:rPr lang="en-US" sz="24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ru-RU" sz="2400" b="1" baseline="-30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aseline="-30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000" baseline="-30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aseline="-30000" dirty="0" err="1" smtClean="0">
                <a:latin typeface="Arial" pitchFamily="34" charset="0"/>
                <a:cs typeface="Arial" pitchFamily="34" charset="0"/>
              </a:rPr>
              <a:t>Тетрагидроксоалюминат</a:t>
            </a:r>
            <a:endParaRPr lang="ru-RU" sz="2000" baseline="-30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aseline="-30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2000" baseline="-30000" dirty="0" smtClean="0">
                <a:latin typeface="Arial" pitchFamily="34" charset="0"/>
                <a:cs typeface="Arial" pitchFamily="34" charset="0"/>
              </a:rPr>
              <a:t>  натрия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5800" y="5410200"/>
            <a:ext cx="6858000" cy="8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В)  с  некоторыми 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оксидами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металлов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7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+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atin typeface="Arial"/>
                <a:cs typeface="Arial"/>
              </a:rPr>
              <a:t>→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Al</a:t>
            </a:r>
            <a:r>
              <a:rPr lang="ru-RU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Cr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33400" y="1905000"/>
            <a:ext cx="7848600" cy="1299865"/>
            <a:chOff x="533400" y="1905000"/>
            <a:chExt cx="7848600" cy="129986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24000" y="2743200"/>
              <a:ext cx="533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Al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+ 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lang="ru-RU" sz="2400" b="1" baseline="-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 </a:t>
              </a:r>
              <a:r>
                <a:rPr lang="en-US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latin typeface="Arial"/>
                  <a:ea typeface="Times New Roman" pitchFamily="18" charset="0"/>
                  <a:cs typeface="Arial"/>
                </a:rPr>
                <a:t>→  </a:t>
              </a:r>
              <a:r>
                <a:rPr lang="en-US" sz="2400" b="1" dirty="0" smtClean="0">
                  <a:solidFill>
                    <a:srgbClr val="FF0000"/>
                  </a:solidFill>
                  <a:latin typeface="Arial"/>
                  <a:ea typeface="Times New Roman" pitchFamily="18" charset="0"/>
                  <a:cs typeface="Arial"/>
                </a:rPr>
                <a:t>2</a:t>
              </a:r>
              <a:r>
                <a:rPr lang="en-US" sz="2400" b="1" dirty="0" smtClean="0">
                  <a:latin typeface="Arial"/>
                  <a:ea typeface="Times New Roman" pitchFamily="18" charset="0"/>
                  <a:cs typeface="Arial"/>
                </a:rPr>
                <a:t> </a:t>
              </a:r>
              <a:r>
                <a:rPr lang="ru-RU" sz="2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Al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(OH)</a:t>
              </a:r>
              <a:r>
                <a:rPr lang="ru-RU" sz="2400" b="1" baseline="-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+</a:t>
              </a:r>
              <a:r>
                <a:rPr lang="en-US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3 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lang="ru-RU" sz="2400" b="1" baseline="-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ru-RU" sz="2400" b="1" dirty="0" smtClean="0">
                <a:latin typeface="Arial" pitchFamily="34" charset="0"/>
              </a:endParaRP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533400" y="1905000"/>
              <a:ext cx="7848600" cy="7620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А</a:t>
              </a:r>
              <a:r>
                <a:rPr kumimoji="0" lang="ru-RU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)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с </a:t>
              </a: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водой</a:t>
              </a:r>
              <a:r>
                <a:rPr kumimoji="0" lang="ru-RU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</a:t>
              </a:r>
              <a:r>
                <a:rPr kumimoji="0" lang="ru-RU" sz="2000" b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(после  удаления защитной пленки</a:t>
              </a:r>
              <a:r>
                <a:rPr lang="ru-RU" sz="2000" baseline="0" dirty="0" smtClean="0">
                  <a:latin typeface="Arial" pitchFamily="34" charset="0"/>
                  <a:ea typeface="+mj-ea"/>
                  <a:cs typeface="Arial" pitchFamily="34" charset="0"/>
                </a:rPr>
                <a:t>,</a:t>
              </a:r>
              <a:r>
                <a:rPr lang="ru-RU" sz="2000" dirty="0" smtClean="0">
                  <a:latin typeface="Arial" pitchFamily="34" charset="0"/>
                  <a:ea typeface="+mj-ea"/>
                  <a:cs typeface="Arial" pitchFamily="34" charset="0"/>
                </a:rPr>
                <a:t> например,  амальгамированием или действием раствора щелочи)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: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28600" y="1371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2)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Алюминий взаимодействует со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сложными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веществами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762000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5:</a:t>
            </a:r>
            <a:r>
              <a:rPr lang="ru-RU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9200" y="990600"/>
            <a:ext cx="739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а) Алюминий  реагирует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соляной и разбавленной серной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кислотами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1828800"/>
            <a:ext cx="6881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 6: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напишите молекулярное, полное и краткое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ионные уравнения реакций взаимодействия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алюминия с соляной кислотой.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732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Д)  Отношение алюминия  к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растворам солей: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295400" y="4724400"/>
            <a:ext cx="7010400" cy="1699974"/>
            <a:chOff x="1295400" y="4724400"/>
            <a:chExt cx="7010400" cy="169997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95400" y="4724400"/>
              <a:ext cx="7010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2000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Задание  7:</a:t>
              </a:r>
              <a:r>
                <a:rPr lang="ru-RU" sz="2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напишите молекулярные, полные и краткие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2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                   ионные уравнения возможных  реакций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71600" y="5562600"/>
              <a:ext cx="54102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    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а)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Al   + 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Na₂SO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₄   →  ….</a:t>
              </a:r>
              <a:endParaRPr lang="ru-RU" sz="2000" b="1" dirty="0" smtClean="0">
                <a:latin typeface="Arial" pitchFamily="34" charset="0"/>
                <a:cs typeface="Arial" pitchFamily="34" charset="0"/>
              </a:endParaRPr>
            </a:p>
            <a:p>
              <a:pPr lvl="0">
                <a:spcBef>
                  <a:spcPts val="1200"/>
                </a:spcBef>
                <a:defRPr/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б)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Al   +   Hg(NO₃)₂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→ …</a:t>
              </a:r>
              <a:endPara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43000" y="2967335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б) В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концентрированной  азотной кислоте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алюминий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20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пассивируется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304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Г)  Взаимодействие с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кислотами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5" grpId="0"/>
      <p:bldP spid="6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Проверьте себя: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838200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 6: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81000" y="8001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3400" y="3352800"/>
            <a:ext cx="1826141" cy="522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 7: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762000" y="1371600"/>
            <a:ext cx="7391400" cy="1524000"/>
            <a:chOff x="762000" y="1371600"/>
            <a:chExt cx="7391400" cy="15240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762000" y="1371600"/>
              <a:ext cx="7391400" cy="1524000"/>
              <a:chOff x="762000" y="1371600"/>
              <a:chExt cx="7391400" cy="1524000"/>
            </a:xfrm>
          </p:grpSpPr>
          <p:pic>
            <p:nvPicPr>
              <p:cNvPr id="14343" name="Picture 7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15000" y="2438400"/>
                <a:ext cx="386862" cy="457200"/>
              </a:xfrm>
              <a:prstGeom prst="rect">
                <a:avLst/>
              </a:prstGeom>
              <a:noFill/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762000" y="1371600"/>
                <a:ext cx="7391400" cy="1482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                        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А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l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+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6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HCl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→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AlCl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₃  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3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H</a:t>
                </a:r>
                <a:r>
                  <a:rPr lang="en-US" sz="2400" b="1" baseline="-250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↑</a:t>
                </a:r>
              </a:p>
              <a:p>
                <a:pPr>
                  <a:lnSpc>
                    <a:spcPct val="130000"/>
                  </a:lnSpc>
                  <a:buNone/>
                </a:pP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Al</a:t>
                </a:r>
                <a:r>
                  <a:rPr lang="en-US" sz="2400" b="1" u="sng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⁰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+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u="sng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6</a:t>
                </a:r>
                <a:r>
                  <a:rPr lang="en-US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H</a:t>
                </a:r>
                <a:r>
                  <a:rPr lang="en-US" sz="2400" b="1" u="sng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⁺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6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Cl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¯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→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</a:t>
                </a:r>
                <a:r>
                  <a:rPr lang="en-US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Al</a:t>
                </a:r>
                <a:r>
                  <a:rPr lang="en-US" sz="2400" b="1" u="sng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³⁺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6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Cl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¯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3</a:t>
                </a:r>
                <a:r>
                  <a:rPr lang="en-US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</a:t>
                </a:r>
                <a:r>
                  <a:rPr lang="en-US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↑</a:t>
                </a:r>
              </a:p>
              <a:p>
                <a:pPr>
                  <a:lnSpc>
                    <a:spcPct val="130000"/>
                  </a:lnSpc>
                  <a:buNone/>
                </a:pP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      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Al</a:t>
                </a:r>
                <a:r>
                  <a:rPr lang="en-US" sz="2400" b="1" u="sng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⁰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+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u="sng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6</a:t>
                </a:r>
                <a:r>
                  <a:rPr lang="en-US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H</a:t>
                </a:r>
                <a:r>
                  <a:rPr lang="en-US" sz="2400" b="1" u="sng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⁺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→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</a:t>
                </a:r>
                <a:r>
                  <a:rPr lang="en-US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Al</a:t>
                </a:r>
                <a:r>
                  <a:rPr lang="en-US" sz="2400" b="1" u="sng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³⁺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3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u="sng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 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↑</a:t>
                </a:r>
                <a:endParaRPr lang="ru-RU" sz="2400" dirty="0"/>
              </a:p>
            </p:txBody>
          </p:sp>
        </p:grpSp>
        <p:pic>
          <p:nvPicPr>
            <p:cNvPr id="14351" name="Picture 1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0" y="1981200"/>
              <a:ext cx="386862" cy="457200"/>
            </a:xfrm>
            <a:prstGeom prst="rect">
              <a:avLst/>
            </a:prstGeom>
            <a:noFill/>
          </p:spPr>
        </p:pic>
      </p:grp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71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09600" y="3962400"/>
            <a:ext cx="8229600" cy="2214265"/>
            <a:chOff x="609600" y="3962400"/>
            <a:chExt cx="8229600" cy="221426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828800" y="5715000"/>
              <a:ext cx="58228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200"/>
                </a:spcBef>
                <a:defRPr/>
              </a:pPr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2</a:t>
              </a:r>
              <a:r>
                <a:rPr lang="en-US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Al</a:t>
              </a:r>
              <a:r>
                <a:rPr lang="en-US" sz="2400" b="1" dirty="0" smtClean="0">
                  <a:solidFill>
                    <a:srgbClr val="0000CC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⁰</a:t>
              </a:r>
              <a:r>
                <a:rPr lang="en-US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  +  </a:t>
              </a:r>
              <a:r>
                <a:rPr lang="en-US" sz="24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3 </a:t>
              </a:r>
              <a:r>
                <a:rPr lang="en-US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Hg</a:t>
              </a:r>
              <a:r>
                <a:rPr lang="en-US" sz="2400" b="1" dirty="0" smtClean="0">
                  <a:solidFill>
                    <a:srgbClr val="0000CC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⁺²</a:t>
              </a:r>
              <a:r>
                <a:rPr lang="en-US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 →</a:t>
              </a:r>
              <a:r>
                <a:rPr lang="ru-RU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2</a:t>
              </a:r>
              <a:r>
                <a:rPr lang="ru-RU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Al</a:t>
              </a:r>
              <a:r>
                <a:rPr lang="en-US" sz="2400" b="1" dirty="0" smtClean="0">
                  <a:solidFill>
                    <a:srgbClr val="0000CC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⁺³</a:t>
              </a:r>
              <a:r>
                <a:rPr lang="en-US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 +  </a:t>
              </a:r>
              <a:r>
                <a:rPr lang="en-US" sz="24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3</a:t>
              </a:r>
              <a:r>
                <a:rPr lang="en-US" sz="2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Hg</a:t>
              </a:r>
              <a:r>
                <a:rPr lang="en-US" sz="2400" b="1" dirty="0" smtClean="0">
                  <a:solidFill>
                    <a:srgbClr val="0000CC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⁰</a:t>
              </a: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609600" y="3962400"/>
              <a:ext cx="8229600" cy="2092881"/>
              <a:chOff x="609600" y="3962400"/>
              <a:chExt cx="8229600" cy="209288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09600" y="3962400"/>
                <a:ext cx="8229600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         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а)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Al   +  </a:t>
                </a:r>
                <a:r>
                  <a:rPr lang="en-US" sz="2400" b="1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Na₂SO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₄   →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реакция невозможна</a:t>
                </a:r>
              </a:p>
              <a:p>
                <a:pPr lvl="0">
                  <a:spcBef>
                    <a:spcPts val="1200"/>
                  </a:spcBef>
                  <a:defRPr/>
                </a:pP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       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б)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Al   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3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Hg(NO₃)₂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→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Al(NO₃)₃   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3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Hg</a:t>
                </a:r>
              </a:p>
              <a:p>
                <a:pPr lvl="0">
                  <a:spcBef>
                    <a:spcPts val="1200"/>
                  </a:spcBef>
                  <a:defRPr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2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Al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⁰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3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Hg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⁺²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6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   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→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2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Al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⁺³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6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</a:t>
                </a:r>
                <a:r>
                  <a:rPr lang="ru-RU" sz="2400" b="1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   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+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3</a:t>
                </a:r>
                <a:r>
                  <a:rPr lang="en-US" sz="2400" b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Hg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⁰</a:t>
                </a:r>
              </a:p>
              <a:p>
                <a:pPr lvl="0">
                  <a:spcBef>
                    <a:spcPts val="1200"/>
                  </a:spcBef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   </a:t>
                </a:r>
                <a:endParaRPr lang="ru-RU" sz="2400" b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  <p:pic>
            <p:nvPicPr>
              <p:cNvPr id="14354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19800" y="5105400"/>
                <a:ext cx="600075" cy="419100"/>
              </a:xfrm>
              <a:prstGeom prst="rect">
                <a:avLst/>
              </a:prstGeom>
              <a:noFill/>
            </p:spPr>
          </p:pic>
          <p:pic>
            <p:nvPicPr>
              <p:cNvPr id="14356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5200" y="5105400"/>
                <a:ext cx="600075" cy="4191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ая прямоугольная выноска 21"/>
          <p:cNvSpPr/>
          <p:nvPr/>
        </p:nvSpPr>
        <p:spPr>
          <a:xfrm rot="10800000">
            <a:off x="2971800" y="4648200"/>
            <a:ext cx="3352800" cy="1981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514600" y="990600"/>
            <a:ext cx="4114800" cy="3352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По распространённости в природе алюминий занимает </a:t>
            </a:r>
            <a:r>
              <a:rPr lang="ru-RU" sz="2000" b="1" i="1" dirty="0" smtClean="0">
                <a:solidFill>
                  <a:schemeClr val="tx1"/>
                </a:solidFill>
              </a:rPr>
              <a:t>1-е место среди металлов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В связи с высокой химической активностью </a:t>
            </a:r>
            <a:r>
              <a:rPr lang="ru-RU" sz="2000" b="1" i="1" dirty="0" smtClean="0">
                <a:solidFill>
                  <a:schemeClr val="tx1"/>
                </a:solidFill>
              </a:rPr>
              <a:t>встречается в виде соединений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715000" cy="731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Нахождение в природе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57600" y="6248400"/>
            <a:ext cx="1981200" cy="457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b="1" i="1" dirty="0" smtClean="0"/>
              <a:t>Корунд</a:t>
            </a:r>
            <a:r>
              <a:rPr lang="ru-RU" sz="2000" dirty="0" smtClean="0"/>
              <a:t> </a:t>
            </a:r>
            <a:r>
              <a:rPr lang="ru-RU" sz="1800" dirty="0" smtClean="0"/>
              <a:t>( Al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O</a:t>
            </a:r>
            <a:r>
              <a:rPr lang="ru-RU" sz="1800" baseline="-25000" dirty="0" smtClean="0"/>
              <a:t>3</a:t>
            </a:r>
            <a:r>
              <a:rPr lang="ru-RU" sz="1800" dirty="0" smtClean="0"/>
              <a:t> )</a:t>
            </a:r>
            <a:endParaRPr lang="ru-RU" sz="18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6934200" y="762000"/>
            <a:ext cx="1981200" cy="2667000"/>
            <a:chOff x="6934200" y="762000"/>
            <a:chExt cx="1981200" cy="2667000"/>
          </a:xfrm>
        </p:grpSpPr>
        <p:sp>
          <p:nvSpPr>
            <p:cNvPr id="9" name="Скругленная прямоугольная выноска 8"/>
            <p:cNvSpPr/>
            <p:nvPr/>
          </p:nvSpPr>
          <p:spPr>
            <a:xfrm rot="5400000">
              <a:off x="6591300" y="1104900"/>
              <a:ext cx="2667000" cy="1981200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D:\ANNA\Al 1\bauxite_o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6600" y="914400"/>
              <a:ext cx="1747195" cy="168592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7239000" y="2514600"/>
              <a:ext cx="1524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/>
                <a:t>Боксит </a:t>
              </a:r>
              <a:r>
                <a:rPr lang="ru-RU" sz="1600" dirty="0" smtClean="0"/>
                <a:t> (Al</a:t>
              </a:r>
              <a:r>
                <a:rPr lang="ru-RU" sz="1600" baseline="-25000" dirty="0" smtClean="0"/>
                <a:t>2</a:t>
              </a:r>
              <a:r>
                <a:rPr lang="ru-RU" sz="1600" dirty="0" smtClean="0"/>
                <a:t>O</a:t>
              </a:r>
              <a:r>
                <a:rPr lang="ru-RU" sz="1600" baseline="-25000" dirty="0" smtClean="0"/>
                <a:t>3</a:t>
              </a:r>
              <a:r>
                <a:rPr lang="ru-RU" sz="1600" dirty="0" smtClean="0"/>
                <a:t> • H</a:t>
              </a:r>
              <a:r>
                <a:rPr lang="ru-RU" sz="1600" baseline="-25000" dirty="0" smtClean="0"/>
                <a:t>2</a:t>
              </a:r>
              <a:r>
                <a:rPr lang="ru-RU" sz="1600" dirty="0" smtClean="0"/>
                <a:t>O</a:t>
              </a:r>
            </a:p>
            <a:p>
              <a:r>
                <a:rPr lang="ru-RU" sz="1600" dirty="0" smtClean="0"/>
                <a:t> с примесями) 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4800" y="762000"/>
            <a:ext cx="1905000" cy="2590800"/>
            <a:chOff x="304800" y="762000"/>
            <a:chExt cx="1905000" cy="2590800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 rot="16200000">
              <a:off x="-38100" y="1104900"/>
              <a:ext cx="2590800" cy="1905000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457200" y="914400"/>
              <a:ext cx="1600200" cy="2322731"/>
              <a:chOff x="457200" y="914400"/>
              <a:chExt cx="1600200" cy="2322731"/>
            </a:xfrm>
          </p:grpSpPr>
          <p:pic>
            <p:nvPicPr>
              <p:cNvPr id="14" name="nepheline-block-pic-white" descr="Нефелин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" y="914400"/>
                <a:ext cx="15240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57200" y="25908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 smtClean="0"/>
                  <a:t>Нефелин</a:t>
                </a:r>
                <a:r>
                  <a:rPr lang="ru-RU" dirty="0" smtClean="0"/>
                  <a:t> KNa</a:t>
                </a:r>
                <a:r>
                  <a:rPr lang="ru-RU" baseline="-25000" dirty="0" smtClean="0"/>
                  <a:t>3</a:t>
                </a:r>
                <a:r>
                  <a:rPr lang="ru-RU" dirty="0" smtClean="0"/>
                  <a:t>[AlSiO</a:t>
                </a:r>
                <a:r>
                  <a:rPr lang="ru-RU" baseline="-25000" dirty="0" smtClean="0"/>
                  <a:t>4</a:t>
                </a:r>
                <a:r>
                  <a:rPr lang="ru-RU" dirty="0" smtClean="0"/>
                  <a:t>]</a:t>
                </a:r>
                <a:r>
                  <a:rPr lang="ru-RU" baseline="-25000" dirty="0" smtClean="0"/>
                  <a:t>4</a:t>
                </a:r>
                <a:endParaRPr lang="ru-RU" dirty="0"/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304800" y="3810000"/>
            <a:ext cx="1981200" cy="2819400"/>
            <a:chOff x="304800" y="3810000"/>
            <a:chExt cx="1981200" cy="2819400"/>
          </a:xfrm>
        </p:grpSpPr>
        <p:sp>
          <p:nvSpPr>
            <p:cNvPr id="17" name="Скругленная прямоугольная выноска 16"/>
            <p:cNvSpPr/>
            <p:nvPr/>
          </p:nvSpPr>
          <p:spPr>
            <a:xfrm rot="16200000">
              <a:off x="-152400" y="4267200"/>
              <a:ext cx="2819400" cy="1905000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04800" y="3886200"/>
              <a:ext cx="1981200" cy="2568952"/>
              <a:chOff x="304800" y="3886200"/>
              <a:chExt cx="1981200" cy="2568952"/>
            </a:xfrm>
          </p:grpSpPr>
          <p:pic>
            <p:nvPicPr>
              <p:cNvPr id="16" name="orthoclase-block-pic-white" descr="Ортоклаз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3400" y="3886200"/>
                <a:ext cx="15240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04800" y="5562600"/>
                <a:ext cx="1981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b="1" i="1" dirty="0" smtClean="0"/>
                  <a:t>Ортоклаз </a:t>
                </a:r>
                <a:r>
                  <a:rPr lang="ru-RU" dirty="0" smtClean="0"/>
                  <a:t>(полевой шпат) </a:t>
                </a:r>
              </a:p>
              <a:p>
                <a:pPr lvl="0"/>
                <a:r>
                  <a:rPr lang="ru-RU" sz="1600" dirty="0" smtClean="0"/>
                  <a:t>K</a:t>
                </a:r>
                <a:r>
                  <a:rPr lang="ru-RU" sz="1600" baseline="-25000" dirty="0" smtClean="0"/>
                  <a:t>2</a:t>
                </a:r>
                <a:r>
                  <a:rPr lang="ru-RU" sz="1600" dirty="0" smtClean="0"/>
                  <a:t>O • Al</a:t>
                </a:r>
                <a:r>
                  <a:rPr lang="ru-RU" sz="1600" baseline="-25000" dirty="0" smtClean="0"/>
                  <a:t>2</a:t>
                </a:r>
                <a:r>
                  <a:rPr lang="ru-RU" sz="1600" dirty="0" smtClean="0"/>
                  <a:t>O</a:t>
                </a:r>
                <a:r>
                  <a:rPr lang="ru-RU" sz="1600" baseline="-25000" dirty="0" smtClean="0"/>
                  <a:t>3</a:t>
                </a:r>
                <a:r>
                  <a:rPr lang="ru-RU" sz="1600" dirty="0" smtClean="0"/>
                  <a:t> • 6SiO</a:t>
                </a:r>
                <a:r>
                  <a:rPr lang="ru-RU" sz="1600" baseline="-25000" dirty="0" smtClean="0"/>
                  <a:t>2</a:t>
                </a:r>
                <a:endParaRPr lang="ru-RU" sz="1600" dirty="0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6781800" y="3886200"/>
            <a:ext cx="2362200" cy="2667000"/>
            <a:chOff x="6781800" y="3886200"/>
            <a:chExt cx="2362200" cy="2667000"/>
          </a:xfrm>
        </p:grpSpPr>
        <p:sp>
          <p:nvSpPr>
            <p:cNvPr id="10" name="Скругленная прямоугольная выноска 9"/>
            <p:cNvSpPr/>
            <p:nvPr/>
          </p:nvSpPr>
          <p:spPr>
            <a:xfrm rot="5400000">
              <a:off x="6553200" y="4191000"/>
              <a:ext cx="2667000" cy="2057400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19" name="Picture 3" descr="D:\ANNA\Al 1\beril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82964" y="3962400"/>
              <a:ext cx="1400878" cy="1614488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781800" y="5638800"/>
              <a:ext cx="2362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    Берилл</a:t>
              </a:r>
            </a:p>
            <a:p>
              <a:r>
                <a:rPr lang="ru-RU" sz="1600" dirty="0" smtClean="0"/>
                <a:t>(3ВеО • Al</a:t>
              </a:r>
              <a:r>
                <a:rPr lang="ru-RU" sz="1600" baseline="-25000" dirty="0" smtClean="0"/>
                <a:t>2</a:t>
              </a:r>
              <a:r>
                <a:rPr lang="ru-RU" sz="1600" dirty="0" smtClean="0"/>
                <a:t>О</a:t>
              </a:r>
              <a:r>
                <a:rPr lang="ru-RU" sz="1600" baseline="-25000" dirty="0" smtClean="0"/>
                <a:t>3</a:t>
              </a:r>
              <a:r>
                <a:rPr lang="ru-RU" sz="1600" dirty="0" smtClean="0"/>
                <a:t> • 6SiO</a:t>
              </a:r>
              <a:r>
                <a:rPr lang="ru-RU" sz="1600" baseline="-25000" dirty="0" smtClean="0"/>
                <a:t>2</a:t>
              </a:r>
              <a:endParaRPr lang="ru-RU" sz="1600" dirty="0"/>
            </a:p>
          </p:txBody>
        </p:sp>
      </p:grpSp>
      <p:pic>
        <p:nvPicPr>
          <p:cNvPr id="1026" name="Picture 2" descr="D:\ANNA\Al 1\корунд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3429000" y="4800600"/>
            <a:ext cx="24130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3600" y="152400"/>
            <a:ext cx="5715000" cy="731838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Получение алюминия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4800" y="9906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   </a:t>
            </a:r>
            <a:r>
              <a:rPr lang="ru-RU" dirty="0"/>
              <a:t>В промышленности алюминий получают электролизом раствора чистого Аl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baseline="-25000" dirty="0"/>
              <a:t>3</a:t>
            </a:r>
            <a:r>
              <a:rPr lang="ru-RU" dirty="0"/>
              <a:t> в расплавленном криолите Na</a:t>
            </a:r>
            <a:r>
              <a:rPr lang="ru-RU" baseline="-25000" dirty="0"/>
              <a:t>3</a:t>
            </a:r>
            <a:r>
              <a:rPr lang="ru-RU" dirty="0"/>
              <a:t>AlF</a:t>
            </a:r>
            <a:r>
              <a:rPr lang="ru-RU" baseline="-25000" dirty="0"/>
              <a:t>6</a:t>
            </a:r>
            <a:r>
              <a:rPr lang="ru-RU" dirty="0"/>
              <a:t> при 960°С.</a:t>
            </a:r>
          </a:p>
        </p:txBody>
      </p:sp>
      <p:pic>
        <p:nvPicPr>
          <p:cNvPr id="4" name="Рисунок 3" descr="получение алюминия.jpg"/>
          <p:cNvPicPr>
            <a:picLocks noChangeAspect="1"/>
          </p:cNvPicPr>
          <p:nvPr/>
        </p:nvPicPr>
        <p:blipFill>
          <a:blip r:embed="rId3"/>
          <a:srcRect l="528" t="13309" r="1272" b="6839"/>
          <a:stretch>
            <a:fillRect/>
          </a:stretch>
        </p:blipFill>
        <p:spPr>
          <a:xfrm>
            <a:off x="1295400" y="1828800"/>
            <a:ext cx="6869219" cy="3886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51816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</a:t>
            </a:r>
            <a:endParaRPr lang="ru-RU" sz="16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6019800"/>
            <a:ext cx="807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u="sng" dirty="0"/>
              <a:t>Суммарное уравнение</a:t>
            </a:r>
            <a:r>
              <a:rPr lang="ru-RU" dirty="0"/>
              <a:t>:</a:t>
            </a:r>
            <a:r>
              <a:rPr lang="en-US" dirty="0"/>
              <a:t>    </a:t>
            </a:r>
            <a:r>
              <a:rPr lang="ru-RU" sz="2000" b="1" dirty="0"/>
              <a:t>2 Al</a:t>
            </a:r>
            <a:r>
              <a:rPr lang="ru-RU" sz="2000" b="1" baseline="-25000" dirty="0"/>
              <a:t>2</a:t>
            </a:r>
            <a:r>
              <a:rPr lang="en-US" sz="2000" b="1" dirty="0"/>
              <a:t>O</a:t>
            </a:r>
            <a:r>
              <a:rPr lang="ru-RU" sz="2000" b="1" baseline="-25000" dirty="0"/>
              <a:t>3   </a:t>
            </a:r>
            <a:r>
              <a:rPr lang="ru-RU" sz="2000" b="1" dirty="0"/>
              <a:t> </a:t>
            </a:r>
            <a:r>
              <a:rPr lang="ru-RU" sz="2000" b="1" baseline="30000" dirty="0"/>
              <a:t>электролиз</a:t>
            </a:r>
            <a:r>
              <a:rPr lang="ru-RU" sz="2000" b="1" dirty="0"/>
              <a:t>    4 </a:t>
            </a:r>
            <a:r>
              <a:rPr lang="ru-RU" sz="2000" b="1" dirty="0" err="1"/>
              <a:t>Al</a:t>
            </a:r>
            <a:r>
              <a:rPr lang="ru-RU" sz="2000" b="1" dirty="0"/>
              <a:t> </a:t>
            </a:r>
            <a:r>
              <a:rPr lang="ru-RU" sz="2000" b="1" baseline="-25000" dirty="0"/>
              <a:t>(катод)</a:t>
            </a:r>
            <a:r>
              <a:rPr lang="ru-RU" sz="2000" b="1" dirty="0"/>
              <a:t>   +  3 О</a:t>
            </a:r>
            <a:r>
              <a:rPr lang="ru-RU" sz="2000" b="1" baseline="-25000" dirty="0"/>
              <a:t>2</a:t>
            </a:r>
            <a:r>
              <a:rPr lang="ru-RU" sz="2000" b="1" dirty="0"/>
              <a:t>↑</a:t>
            </a:r>
            <a:r>
              <a:rPr lang="ru-RU" sz="2000" b="1" baseline="-25000" dirty="0"/>
              <a:t> (анод)</a:t>
            </a:r>
            <a:endParaRPr lang="ru-RU" sz="2000" b="1" dirty="0"/>
          </a:p>
          <a:p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267200" y="6324600"/>
            <a:ext cx="1219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5715000" cy="731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Применение алюминия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6400" y="1371600"/>
            <a:ext cx="32004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электротехнике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1371600"/>
            <a:ext cx="38100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производстве зеркал оптических телескопов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2705100"/>
            <a:ext cx="38100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для производства сплавов (</a:t>
            </a:r>
            <a:r>
              <a:rPr lang="ru-RU" dirty="0" err="1">
                <a:solidFill>
                  <a:schemeClr val="tx1"/>
                </a:solidFill>
              </a:rPr>
              <a:t>дюралюмин</a:t>
            </a:r>
            <a:r>
              <a:rPr lang="ru-RU" dirty="0">
                <a:solidFill>
                  <a:schemeClr val="tx1"/>
                </a:solidFill>
              </a:rPr>
              <a:t>, силумин) в </a:t>
            </a:r>
            <a:r>
              <a:rPr lang="ru-RU" dirty="0" err="1">
                <a:solidFill>
                  <a:schemeClr val="tx1"/>
                </a:solidFill>
              </a:rPr>
              <a:t>самолёто</a:t>
            </a:r>
            <a:r>
              <a:rPr lang="ru-RU" dirty="0">
                <a:solidFill>
                  <a:schemeClr val="tx1"/>
                </a:solidFill>
              </a:rPr>
              <a:t>- и автомобилестроении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86400" y="4419600"/>
            <a:ext cx="32766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для изготовления контейнеров, фольги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86400" y="3175000"/>
            <a:ext cx="3200400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строительной промышленности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0" y="4419600"/>
            <a:ext cx="37338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для получения редких металлов в свободном виде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86400" y="2362200"/>
            <a:ext cx="3200400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для термической сварки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62200" y="5486400"/>
            <a:ext cx="464820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для алитирования чугунных и стальных изделий с целью повышения их коррозионной стойкости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52400"/>
            <a:ext cx="756457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Применение   сплавов  алюминия</a:t>
            </a:r>
            <a:endParaRPr lang="ru-RU" sz="3400" dirty="0">
              <a:solidFill>
                <a:srgbClr val="0000CC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" y="7620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52400"/>
            <a:ext cx="72872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Сплавы  алюминия  и </a:t>
            </a:r>
            <a:r>
              <a:rPr lang="ru-RU" sz="3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транспорт</a:t>
            </a:r>
            <a:endParaRPr lang="ru-RU" sz="3400" u="sng" dirty="0">
              <a:solidFill>
                <a:srgbClr val="0000CC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914400" y="838200"/>
          <a:ext cx="7924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со стрелкой вниз 10"/>
          <p:cNvSpPr/>
          <p:nvPr/>
        </p:nvSpPr>
        <p:spPr>
          <a:xfrm>
            <a:off x="3352800" y="2971800"/>
            <a:ext cx="2286000" cy="1295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81000" y="2971800"/>
            <a:ext cx="1905000" cy="13716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066800"/>
            <a:ext cx="85344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57200" y="304800"/>
            <a:ext cx="84185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00CC"/>
                </a:solidFill>
              </a:rPr>
              <a:t>Сплавы  алюминия  и  </a:t>
            </a:r>
            <a:r>
              <a:rPr lang="ru-RU" sz="3400" b="1" u="sng" dirty="0">
                <a:solidFill>
                  <a:srgbClr val="0000CC"/>
                </a:solidFill>
              </a:rPr>
              <a:t>строительство</a:t>
            </a:r>
            <a:endParaRPr lang="ru-RU" sz="3400" u="sng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066800"/>
            <a:ext cx="8305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/>
              <a:t>Внедрение алюминиевых сплавов в строительство:</a:t>
            </a:r>
          </a:p>
          <a:p>
            <a:pPr>
              <a:spcBef>
                <a:spcPts val="600"/>
              </a:spcBef>
            </a:pPr>
            <a:r>
              <a:rPr lang="ru-RU"/>
              <a:t>- уменьшает металлоемкость;</a:t>
            </a:r>
          </a:p>
          <a:p>
            <a:pPr>
              <a:spcBef>
                <a:spcPts val="600"/>
              </a:spcBef>
            </a:pPr>
            <a:r>
              <a:rPr lang="ru-RU"/>
              <a:t>- повышает долговечность и надежность конструкций при эксплуатации в</a:t>
            </a:r>
          </a:p>
          <a:p>
            <a:pPr>
              <a:spcBef>
                <a:spcPts val="600"/>
              </a:spcBef>
            </a:pPr>
            <a:r>
              <a:rPr lang="ru-RU"/>
              <a:t>  экстремальных условиях.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9718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Фасады высотных зданий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30480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Каркасы торговых павильонов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934200" y="2971800"/>
            <a:ext cx="1524000" cy="12192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86600" y="2743200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Оконные</a:t>
            </a:r>
          </a:p>
          <a:p>
            <a:pPr algn="ctr"/>
            <a:r>
              <a:rPr lang="ru-RU"/>
              <a:t> рамы</a:t>
            </a:r>
          </a:p>
        </p:txBody>
      </p:sp>
      <p:pic>
        <p:nvPicPr>
          <p:cNvPr id="14" name="Рисунок 13" descr="алюм стекл фасад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alumin-ok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419600"/>
            <a:ext cx="23622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95800"/>
            <a:ext cx="25304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3" grpId="0"/>
      <p:bldP spid="6" grpId="0"/>
      <p:bldP spid="7" grpId="0"/>
      <p:bldP spid="12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066800" cy="1066800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4582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«Здание, … громадное здание... Какая легкая архитектура …! Из чего эти двери и рамы окон? Что это такое? серебро? платина? Да и мебель почти вся такая же…Эта металлическая мебель легче нашей ореховой. Но что ж это за металл?... Рано или поздно, алюминий заменит собою дерево, может быть, и камень</a:t>
            </a:r>
            <a:r>
              <a:rPr lang="ru-RU" sz="2400" dirty="0" smtClean="0"/>
              <a:t>…</a:t>
            </a:r>
            <a:r>
              <a:rPr lang="ru-RU" sz="2400" i="1" dirty="0" smtClean="0"/>
              <a:t>Везде алюминий и алюминий</a:t>
            </a:r>
            <a:r>
              <a:rPr lang="ru-RU" sz="2400" dirty="0" smtClean="0"/>
              <a:t>…»</a:t>
            </a:r>
            <a:endParaRPr lang="ru-RU" sz="2400" i="1" dirty="0" smtClean="0"/>
          </a:p>
          <a:p>
            <a:endParaRPr lang="ru-RU" sz="24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5257800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 </a:t>
            </a:r>
            <a:r>
              <a:rPr lang="ru-RU" dirty="0" smtClean="0"/>
              <a:t>Н.Г.Чернышевский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«Что делать?»</a:t>
            </a:r>
            <a:endParaRPr lang="ru-RU" dirty="0"/>
          </a:p>
        </p:txBody>
      </p:sp>
      <p:pic>
        <p:nvPicPr>
          <p:cNvPr id="6" name="Picture 2" descr="http://webelements.narod.ru/elements/pics/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181100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3000" y="1524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Алюминий и его сплавы в быту</a:t>
            </a:r>
            <a:endParaRPr lang="ru-RU" sz="3200" u="sng" dirty="0">
              <a:solidFill>
                <a:srgbClr val="0000CC"/>
              </a:solidFill>
            </a:endParaRPr>
          </a:p>
        </p:txBody>
      </p:sp>
      <p:pic>
        <p:nvPicPr>
          <p:cNvPr id="3" name="Рисунок 2" descr="алюм 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95400"/>
            <a:ext cx="243681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ль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693" y="4419600"/>
            <a:ext cx="1979897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 descr="лестница из алюм сплав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57600"/>
            <a:ext cx="1905000" cy="266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 descr="материал рамы - алю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962400"/>
            <a:ext cx="3124200" cy="21364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 descr="корпус редуктора из алюм сплав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1" y="990600"/>
            <a:ext cx="1981200" cy="1995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Рисунок 13" descr="зеркало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924750"/>
            <a:ext cx="1371600" cy="20528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52400" y="1219200"/>
            <a:ext cx="4114800" cy="2971800"/>
          </a:xfrm>
          <a:prstGeom prst="roundRect">
            <a:avLst/>
          </a:prstGeom>
          <a:solidFill>
            <a:srgbClr val="E1E0DF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Алюминий и «умная» ткань. </a:t>
            </a:r>
            <a:r>
              <a:rPr lang="ru-RU" sz="1600" dirty="0">
                <a:solidFill>
                  <a:schemeClr val="tx1"/>
                </a:solidFill>
              </a:rPr>
              <a:t>Если на окне висят занавески, выполненные из ткани, покрытой тонким слоем алюминия, они будут отражать тепловые лучи в жаркие дни, но пропустят свет. Поэтому в комнате будет прохладно и светло. Зимой занавески можно перевернуть металлической стороной в комнату, что позволит вернуть тепло в помещение.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209800" y="1524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Интересные   факты</a:t>
            </a:r>
            <a:endParaRPr lang="ru-RU" sz="3200" u="sng" dirty="0">
              <a:solidFill>
                <a:srgbClr val="0000CC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600" y="4648200"/>
            <a:ext cx="4038600" cy="175260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 основе алюминия производят наиболее эффективные </a:t>
            </a:r>
            <a:r>
              <a:rPr lang="ru-RU" sz="1600" b="1" i="1" dirty="0">
                <a:solidFill>
                  <a:schemeClr val="tx1"/>
                </a:solidFill>
              </a:rPr>
              <a:t>антациды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Гидроксид</a:t>
            </a:r>
            <a:r>
              <a:rPr lang="ru-RU" sz="1600" dirty="0">
                <a:solidFill>
                  <a:schemeClr val="tx1"/>
                </a:solidFill>
              </a:rPr>
              <a:t> алюминия, хорошо нейтрализующий кислоту, нужен для лечения язвенных болезней, диспепсии, раздражения желудка.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4000" y="1066800"/>
            <a:ext cx="3505200" cy="15240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При сгорании алюминия в кислороде и фторе выделяется много тепла. Поэтому его используют как </a:t>
            </a:r>
            <a:r>
              <a:rPr lang="ru-RU" sz="1600" b="1" i="1" dirty="0">
                <a:solidFill>
                  <a:schemeClr val="tx1"/>
                </a:solidFill>
              </a:rPr>
              <a:t>присадку к ракетному топливу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34000" y="3048000"/>
            <a:ext cx="3505200" cy="1600200"/>
          </a:xfrm>
          <a:prstGeom prst="roundRect">
            <a:avLst/>
          </a:prstGeom>
          <a:solidFill>
            <a:srgbClr val="C9FFC9"/>
          </a:solidFill>
          <a:ln w="19050">
            <a:solidFill>
              <a:srgbClr val="468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Упаковка из алюминия </a:t>
            </a:r>
            <a:r>
              <a:rPr lang="ru-RU" sz="1600" dirty="0">
                <a:solidFill>
                  <a:schemeClr val="tx1"/>
                </a:solidFill>
              </a:rPr>
              <a:t>защищает от света, влаги, бактерий и неприятных запахов, сохраняет вкус и удобна в транспортировке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34000" y="5029200"/>
            <a:ext cx="3581400" cy="1295400"/>
          </a:xfrm>
          <a:prstGeom prst="roundRect">
            <a:avLst/>
          </a:prstGeom>
          <a:solidFill>
            <a:srgbClr val="DDDDDD"/>
          </a:solidFill>
          <a:ln>
            <a:solidFill>
              <a:srgbClr val="757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1кг алюминия в автомобиле экономит более 10 л бензина на каждые 2 тысячи километров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90800" y="4572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И в заключение …</a:t>
            </a:r>
            <a:endParaRPr lang="ru-RU" sz="3200" u="sng" dirty="0">
              <a:solidFill>
                <a:srgbClr val="0000CC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600200" y="1295400"/>
            <a:ext cx="5791200" cy="4648200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1"/>
                </a:solidFill>
              </a:rPr>
              <a:t>Постепенно из редкой диковинки, некогда ценившейся наравне с драгоценными металлами, алюминий превратился в незаменимый материал строителей, архитекторов, конструкторов, дизайнеров, позволив осуществить многие мечты и замыслы.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066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http://www.akfaaluminium.com/fakti_alum.html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1447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http://www.xumuk.ru/encyklopedia/176.html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828800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http://www.aluminiumleader.com/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33528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http://webelements.narod.ru/elements/Al.htm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3810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http://files.school-collection.edu.ru/dlrstore/07badc10-f4db-e6f2-35a2-a246771b3834/index.htm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4572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</a:t>
            </a:r>
            <a:r>
              <a:rPr lang="en-US" dirty="0" smtClean="0"/>
              <a:t>http://files.school-collection.edu.ru/dlrstore/09d13ff7-a289-4962-c5f8-3aa8ab34c231/index.htm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457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Источники    информации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5334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http://files.school-collection.edu.ru/dlrstore/0aba7819-4185-11db-b0de-0800200c9a66/01.JPG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6800" y="22098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http://www.catalogmineralov.ru/mineral/52.html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2590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http://www.catalogmineralov.ru/mineral/19.html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66800" y="2971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http://www.aluminiumleader.com/around/transport/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6556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Немного истории</a:t>
            </a:r>
            <a:r>
              <a:rPr lang="ru-RU" sz="3600" dirty="0" smtClean="0">
                <a:solidFill>
                  <a:srgbClr val="0000CC"/>
                </a:solidFill>
              </a:rPr>
              <a:t>…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10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6400" b="1" i="1" dirty="0" smtClean="0"/>
          </a:p>
          <a:p>
            <a:pPr algn="ctr">
              <a:buNone/>
            </a:pPr>
            <a:endParaRPr lang="ru-RU" sz="6400" b="1" i="1" dirty="0" smtClean="0"/>
          </a:p>
          <a:p>
            <a:endParaRPr lang="ru-RU" b="1" i="1" dirty="0" smtClean="0"/>
          </a:p>
          <a:p>
            <a:pPr lvl="0">
              <a:buNone/>
            </a:pPr>
            <a:r>
              <a:rPr lang="ru-RU" sz="6400" b="1" i="1" dirty="0" smtClean="0"/>
              <a:t>        </a:t>
            </a:r>
          </a:p>
          <a:p>
            <a:pPr>
              <a:buNone/>
            </a:pPr>
            <a:endParaRPr lang="ru-RU" sz="6400" b="1" i="1" dirty="0" smtClean="0"/>
          </a:p>
          <a:p>
            <a:pPr>
              <a:buNone/>
            </a:pPr>
            <a:r>
              <a:rPr lang="ru-RU" sz="3200" b="1" i="1" dirty="0" smtClean="0"/>
              <a:t> </a:t>
            </a:r>
            <a:endParaRPr lang="ru-RU" sz="32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2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orsted-pic-gray" descr="Ганс-Христиан Эрстед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1752600" y="914400"/>
          <a:ext cx="4495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590800" y="2590800"/>
            <a:ext cx="4724400" cy="1724025"/>
            <a:chOff x="468260" y="0"/>
            <a:chExt cx="4495800" cy="172402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68260" y="0"/>
              <a:ext cx="4495800" cy="17240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40773" y="76720"/>
              <a:ext cx="4183122" cy="1599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ru-RU" sz="2000" b="1" i="1" kern="1200" dirty="0" smtClean="0">
                  <a:solidFill>
                    <a:schemeClr val="tx1"/>
                  </a:solidFill>
                </a:rPr>
                <a:t>Конец 19-го века 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.</a:t>
              </a:r>
              <a:r>
                <a:rPr lang="ru-RU" sz="2000" kern="1200" dirty="0" smtClean="0">
                  <a:solidFill>
                    <a:schemeClr val="tx1"/>
                  </a:solidFill>
                </a:rPr>
                <a:t> Чарльз Холл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 и Поль Эру разработали дешевый способ производства алюминия  электролизом расплавленного в криолите оксида алюминия. </a:t>
              </a:r>
            </a:p>
          </p:txBody>
        </p:sp>
      </p:grpSp>
      <p:pic>
        <p:nvPicPr>
          <p:cNvPr id="21" name="hall-pic-gray" descr="Чарльз Мартин Холл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26670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hero-pic-gray" descr="Поль Луи Туссен Эру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2667000"/>
            <a:ext cx="160972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228600" y="4343400"/>
            <a:ext cx="8458200" cy="1905000"/>
            <a:chOff x="3225320" y="-152400"/>
            <a:chExt cx="3178514" cy="2286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225320" y="30480"/>
              <a:ext cx="3178514" cy="21031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225320" y="-152400"/>
              <a:ext cx="3178514" cy="210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1" kern="1200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1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tx1"/>
                  </a:solidFill>
                </a:rPr>
                <a:t>1911 год . </a:t>
              </a:r>
              <a:r>
                <a:rPr lang="ru-RU" sz="2000" kern="1200" dirty="0" smtClean="0">
                  <a:solidFill>
                    <a:schemeClr val="tx1"/>
                  </a:solidFill>
                </a:rPr>
                <a:t>Альфред </a:t>
              </a:r>
              <a:r>
                <a:rPr lang="ru-RU" sz="2000" kern="1200" dirty="0" err="1" smtClean="0">
                  <a:solidFill>
                    <a:schemeClr val="tx1"/>
                  </a:solidFill>
                </a:rPr>
                <a:t>Вильм</a:t>
              </a:r>
              <a:r>
                <a:rPr lang="ru-RU" sz="2000" kern="1200" dirty="0" smtClean="0">
                  <a:solidFill>
                    <a:schemeClr val="tx1"/>
                  </a:solidFill>
                </a:rPr>
                <a:t> открыл «дюралюминий» (прочный сплав алюминия с медью, магнием и марганцем) , а в 1919 году из него был сделан первый самолет.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</a:rPr>
                <a:t>С тех пор началось массовое производство алюминия.</a:t>
              </a: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6318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Химический  элемент </a:t>
            </a:r>
            <a:r>
              <a:rPr lang="ru-RU" sz="3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алюминий</a:t>
            </a:r>
            <a:endParaRPr lang="ru-RU" sz="36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401080" cy="564360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1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охарактеризуйте положение алюминия в периодической системе  и строение его  атома  по плану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I. Положение элемента в Периодической системе</a:t>
            </a:r>
          </a:p>
          <a:p>
            <a:pPr lvl="6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а) порядковый номер,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5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б) номер периода;</a:t>
            </a:r>
          </a:p>
          <a:p>
            <a:pPr lvl="5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в) номер группы, подгруппа.</a:t>
            </a:r>
          </a:p>
          <a:p>
            <a:pPr lvl="1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   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II.  </a:t>
            </a:r>
            <a:r>
              <a:rPr lang="ru-RU" sz="20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Состав атома</a:t>
            </a:r>
            <a:endParaRPr lang="ru-RU" sz="20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а)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Z ядра, общее число электронов</a:t>
            </a:r>
          </a:p>
          <a:p>
            <a:pPr lvl="1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б) состав ядра атома</a:t>
            </a:r>
          </a:p>
          <a:p>
            <a:pPr lvl="1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20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Строение атома элемента</a:t>
            </a:r>
            <a:r>
              <a:rPr lang="ru-RU" sz="20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а)  схема строения атома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б) электронная  конфигурация атома;  валентные </a:t>
            </a:r>
          </a:p>
          <a:p>
            <a:pPr lvl="1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электроны, </a:t>
            </a:r>
          </a:p>
          <a:p>
            <a:pPr lvl="1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атома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(сравнение с соседями по периоду и </a:t>
            </a:r>
          </a:p>
          <a:p>
            <a:pPr lvl="1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главной подгруппе)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6318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Проверьте себя:</a:t>
            </a:r>
            <a:endParaRPr lang="ru-RU" sz="36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401080" cy="564360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1: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характеристика элемента алюминия по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положению в периодической системе: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I. Положение элемента в Периодической системе</a:t>
            </a:r>
          </a:p>
          <a:p>
            <a:pPr lvl="6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а) порядковый номер  =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)=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 lvl="5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б) период:  </a:t>
            </a:r>
            <a:r>
              <a:rPr lang="ru-RU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5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в) группа  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 подгруппа  </a:t>
            </a:r>
            <a:r>
              <a:rPr lang="ru-RU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главная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   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II.  </a:t>
            </a:r>
            <a:r>
              <a:rPr lang="ru-RU" sz="20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Состав атома</a:t>
            </a:r>
            <a:endParaRPr lang="ru-RU" sz="20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а) Заряд ядра атома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=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13, </a:t>
            </a:r>
          </a:p>
          <a:p>
            <a:pPr lvl="1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общее число электронов в атоме 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б) состав ядра атома: 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протонов,  14 нейтронов</a:t>
            </a:r>
          </a:p>
          <a:p>
            <a:pPr lvl="1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20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Строение атома элемента</a:t>
            </a:r>
            <a:r>
              <a:rPr lang="ru-RU" sz="20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а)  схема строения атома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: 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2, 8,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 lvl="1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б) электронная  конфигурация атома: </a:t>
            </a:r>
            <a:r>
              <a:rPr lang="ru-RU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2000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2000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2000" b="1" u="sng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ru-RU" sz="2000" b="1" u="sng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в)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&gt; 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&gt; 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атома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 &lt; 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&lt; 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2000" dirty="0" err="1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8600"/>
            <a:ext cx="768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Физические свойства алюминия</a:t>
            </a:r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D:\ANNA\Al 1\alumini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2857500" cy="2447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3581400"/>
            <a:ext cx="278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Внешний вид алюминия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1066800"/>
            <a:ext cx="52633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2: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пользуясь учебником или</a:t>
            </a:r>
          </a:p>
          <a:p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другой  справочной  </a:t>
            </a:r>
          </a:p>
          <a:p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литературой, выпишите (в столбик)</a:t>
            </a:r>
          </a:p>
          <a:p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важнейшие физические свойства </a:t>
            </a:r>
          </a:p>
          <a:p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простого вещества алюминия.</a:t>
            </a:r>
            <a:endParaRPr lang="ru-RU"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352800"/>
            <a:ext cx="4438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Подумайте, как применяются эти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свойства алюминия?</a:t>
            </a:r>
            <a:endParaRPr lang="ru-RU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ANNA\Al 1\изобр 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2824976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81400" y="4648200"/>
            <a:ext cx="51457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3: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рядом с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записанными </a:t>
            </a:r>
          </a:p>
          <a:p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свойствами укажите, как </a:t>
            </a:r>
          </a:p>
          <a:p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они могут быть использованы.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2743200"/>
            <a:ext cx="853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легкий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создание сплавов для  судостроения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авиастроения, строительство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 высокая электропроводность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электротехника,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 очень пластичный                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фольга  и  проволока</a:t>
            </a:r>
            <a:r>
              <a:rPr lang="ru-RU" sz="2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 высокая теплопроводность, 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изготовление посуды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-  </a:t>
            </a:r>
            <a:r>
              <a:rPr lang="ru-RU" sz="2000" dirty="0" smtClean="0">
                <a:solidFill>
                  <a:srgbClr val="660066"/>
                </a:solidFill>
              </a:rPr>
              <a:t>его  поверхность  прекрасно                                  </a:t>
            </a:r>
            <a:r>
              <a:rPr lang="ru-RU" sz="2000" dirty="0" smtClean="0"/>
              <a:t>изготовление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660066"/>
                </a:solidFill>
              </a:rPr>
              <a:t>   отражает свет                                                               </a:t>
            </a:r>
            <a:r>
              <a:rPr lang="ru-RU" sz="2000" dirty="0" smtClean="0"/>
              <a:t>зеркал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58204" cy="6318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Проверьте себя: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2826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Физические свойства</a:t>
            </a:r>
          </a:p>
          <a:p>
            <a:r>
              <a:rPr lang="ru-RU" sz="2000" i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i="1" u="sng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алюминия:</a:t>
            </a:r>
            <a:endParaRPr lang="ru-RU" sz="2000" i="1" u="sng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676400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Применение:</a:t>
            </a:r>
            <a:endParaRPr lang="ru-RU" sz="2000" i="1" u="sng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886200" y="4800600"/>
            <a:ext cx="20160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67200" y="3581400"/>
            <a:ext cx="13302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28800" y="3048000"/>
            <a:ext cx="22860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191000" y="4191000"/>
            <a:ext cx="13302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00400" y="3886200"/>
            <a:ext cx="22098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8600" y="4876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серебристо-белый металл,</a:t>
            </a:r>
            <a:endParaRPr lang="ru-RU" sz="20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температура плавления  660°C,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66800" y="9906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2: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91200" y="9906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3:</a:t>
            </a:r>
            <a:r>
              <a:rPr lang="ru-RU" sz="24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768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Химические свойства алюминия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10668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Алюминий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достаточно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активный металл,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воздухе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мгновенно покрывается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4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плотной пленкой оксида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Благодаря этому алюминий практически не подвержен коррозии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590800"/>
            <a:ext cx="8153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Алюминий реагирует с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простыми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веществами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с кислородом,</a:t>
            </a:r>
          </a:p>
          <a:p>
            <a:r>
              <a:rPr lang="ru-RU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б) с галогенами,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в) с серой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(при нагревании),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г) с углеродом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(при нагревании).</a:t>
            </a:r>
          </a:p>
          <a:p>
            <a:endParaRPr lang="ru-RU" sz="1600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8768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4: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напишите уравнения реакций алюминия с серой,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с бромом, с углеродом, горения алюминия, укажите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окислитель и  восстановитель.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914400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4: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2286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Проверьте  себя:</a:t>
            </a:r>
            <a:endParaRPr lang="ru-RU" sz="3600" b="1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371600" y="2971800"/>
            <a:ext cx="5410200" cy="1318310"/>
            <a:chOff x="1371600" y="4343400"/>
            <a:chExt cx="5410200" cy="131831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71600" y="4343400"/>
              <a:ext cx="5410200" cy="1318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б) </a:t>
              </a:r>
              <a:r>
                <a:rPr lang="ru-RU" sz="2800" b="1" dirty="0" smtClean="0">
                  <a:solidFill>
                    <a:srgbClr val="0000CC"/>
                  </a:solidFill>
                </a:rPr>
                <a:t>4        </a:t>
              </a:r>
              <a:r>
                <a:rPr lang="ru-RU" sz="2800" dirty="0" smtClean="0"/>
                <a:t>+  </a:t>
              </a:r>
              <a:r>
                <a:rPr lang="en-US" sz="2800" b="1" dirty="0" smtClean="0">
                  <a:solidFill>
                    <a:srgbClr val="0000CC"/>
                  </a:solidFill>
                </a:rPr>
                <a:t>3</a:t>
              </a:r>
              <a:r>
                <a:rPr lang="ru-RU" sz="28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= </a:t>
              </a:r>
              <a:endParaRPr lang="ru-RU" sz="2800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ru-RU" sz="2800" baseline="-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lang="ru-RU" b="1" baseline="-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ВОССТАНОВИТЕЛЬ    ОКИСЛИТЕЛЬ</a:t>
              </a:r>
              <a:endParaRPr lang="ru-RU" sz="28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4343400"/>
              <a:ext cx="564173" cy="533400"/>
            </a:xfrm>
            <a:prstGeom prst="rect">
              <a:avLst/>
            </a:prstGeom>
            <a:noFill/>
          </p:spPr>
        </p:pic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5800" y="4343400"/>
              <a:ext cx="1371600" cy="552734"/>
            </a:xfrm>
            <a:prstGeom prst="rect">
              <a:avLst/>
            </a:prstGeom>
            <a:noFill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4343400"/>
              <a:ext cx="457200" cy="579864"/>
            </a:xfrm>
            <a:prstGeom prst="rect">
              <a:avLst/>
            </a:prstGeom>
            <a:noFill/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371600" y="1524000"/>
            <a:ext cx="5334000" cy="1349087"/>
            <a:chOff x="1371600" y="2514600"/>
            <a:chExt cx="5334000" cy="134908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71600" y="2514600"/>
              <a:ext cx="5334000" cy="1349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a)</a:t>
              </a:r>
              <a:r>
                <a:rPr lang="ru-RU" sz="28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solidFill>
                    <a:srgbClr val="0000CC"/>
                  </a:solidFill>
                </a:rPr>
                <a:t>2</a:t>
              </a:r>
              <a:r>
                <a:rPr lang="ru-RU" sz="2800" b="1" dirty="0" smtClean="0">
                  <a:solidFill>
                    <a:srgbClr val="0000CC"/>
                  </a:solidFill>
                </a:rPr>
                <a:t>        </a:t>
              </a:r>
              <a:r>
                <a:rPr lang="ru-RU" sz="2800" dirty="0" smtClean="0"/>
                <a:t>+  </a:t>
              </a:r>
              <a:r>
                <a:rPr lang="en-US" sz="2800" b="1" dirty="0" smtClean="0">
                  <a:solidFill>
                    <a:srgbClr val="0000CC"/>
                  </a:solidFill>
                </a:rPr>
                <a:t>3</a:t>
              </a:r>
              <a:r>
                <a:rPr lang="en-US" sz="2800" dirty="0" smtClean="0"/>
                <a:t> </a:t>
              </a:r>
              <a:r>
                <a:rPr lang="ru-RU" sz="2800" dirty="0" smtClean="0"/>
                <a:t>    =  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ru-RU" baseline="-30000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ru-RU" b="1" baseline="-30000" dirty="0" smtClean="0">
                  <a:latin typeface="Arial" pitchFamily="34" charset="0"/>
                  <a:cs typeface="Arial" pitchFamily="34" charset="0"/>
                </a:rPr>
                <a:t>ВОССТАНОВИТЕЛЬ      ОКИСЛИТЕЛЬ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2514600"/>
              <a:ext cx="564173" cy="533400"/>
            </a:xfrm>
            <a:prstGeom prst="rect">
              <a:avLst/>
            </a:prstGeom>
            <a:noFill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2514600"/>
              <a:ext cx="381000" cy="521368"/>
            </a:xfrm>
            <a:prstGeom prst="rect">
              <a:avLst/>
            </a:prstGeom>
            <a:noFill/>
          </p:spPr>
        </p:pic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0" y="2514600"/>
              <a:ext cx="1490133" cy="609600"/>
            </a:xfrm>
            <a:prstGeom prst="rect">
              <a:avLst/>
            </a:prstGeom>
            <a:noFill/>
          </p:spPr>
        </p:pic>
      </p:grpSp>
      <p:grpSp>
        <p:nvGrpSpPr>
          <p:cNvPr id="51" name="Группа 50"/>
          <p:cNvGrpSpPr/>
          <p:nvPr/>
        </p:nvGrpSpPr>
        <p:grpSpPr>
          <a:xfrm>
            <a:off x="1295400" y="4267200"/>
            <a:ext cx="4667250" cy="810399"/>
            <a:chOff x="1295400" y="4267200"/>
            <a:chExt cx="4667250" cy="810399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1371600" y="4267200"/>
              <a:ext cx="4591050" cy="532090"/>
              <a:chOff x="1371600" y="4267200"/>
              <a:chExt cx="4591050" cy="532090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1752600" y="4267200"/>
                <a:ext cx="4210050" cy="532090"/>
                <a:chOff x="1752600" y="1591330"/>
                <a:chExt cx="4210050" cy="532090"/>
              </a:xfrm>
            </p:grpSpPr>
            <p:pic>
              <p:nvPicPr>
                <p:cNvPr id="28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33600" y="1619250"/>
                  <a:ext cx="523875" cy="4953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1" name="Группа 30"/>
                <p:cNvGrpSpPr/>
                <p:nvPr/>
              </p:nvGrpSpPr>
              <p:grpSpPr>
                <a:xfrm>
                  <a:off x="1752600" y="1591330"/>
                  <a:ext cx="4210050" cy="532090"/>
                  <a:chOff x="1752600" y="1591330"/>
                  <a:chExt cx="4210050" cy="532090"/>
                </a:xfrm>
              </p:grpSpPr>
              <p:pic>
                <p:nvPicPr>
                  <p:cNvPr id="3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9000" y="1600200"/>
                    <a:ext cx="419100" cy="51435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3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8200" y="1609070"/>
                    <a:ext cx="1314450" cy="51435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752600" y="1591330"/>
                    <a:ext cx="609600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4</a:t>
                    </a:r>
                    <a:r>
                      <a: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1591330"/>
                    <a:ext cx="1066800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 +  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3</a:t>
                    </a:r>
                    <a:r>
                      <a: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3962400" y="1600200"/>
                    <a:ext cx="69442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dirty="0" smtClean="0"/>
                      <a:t>= </a:t>
                    </a:r>
                    <a:r>
                      <a:rPr lang="ru-RU" sz="2800" b="1" dirty="0" smtClean="0">
                        <a:solidFill>
                          <a:srgbClr val="0000CC"/>
                        </a:solidFill>
                      </a:rPr>
                      <a:t>2</a:t>
                    </a:r>
                    <a:endParaRPr lang="ru-RU" sz="2800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</p:grpSp>
          <p:sp>
            <p:nvSpPr>
              <p:cNvPr id="44" name="TextBox 43"/>
              <p:cNvSpPr txBox="1"/>
              <p:nvPr/>
            </p:nvSpPr>
            <p:spPr>
              <a:xfrm>
                <a:off x="1371600" y="426720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в)</a:t>
                </a:r>
                <a:endParaRPr lang="ru-RU" sz="2800" dirty="0"/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1295400" y="4800600"/>
              <a:ext cx="30167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ru-RU" b="1" baseline="-30000" dirty="0" smtClean="0">
                  <a:latin typeface="Arial" pitchFamily="34" charset="0"/>
                  <a:cs typeface="Arial" pitchFamily="34" charset="0"/>
                </a:rPr>
                <a:t>ВОССТАНОВИТЕЛЬ      ОКИСЛИТЕЛЬ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371600" y="5562600"/>
            <a:ext cx="4752975" cy="810399"/>
            <a:chOff x="1371600" y="5562600"/>
            <a:chExt cx="4752975" cy="810399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1447800" y="5562600"/>
              <a:ext cx="4676775" cy="523220"/>
              <a:chOff x="1447800" y="5562600"/>
              <a:chExt cx="4676775" cy="523220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1752600" y="5562600"/>
                <a:ext cx="4371975" cy="523220"/>
                <a:chOff x="1752600" y="1600200"/>
                <a:chExt cx="4371975" cy="523220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33600" y="1619250"/>
                  <a:ext cx="523875" cy="495300"/>
                </a:xfrm>
                <a:prstGeom prst="rect">
                  <a:avLst/>
                </a:prstGeom>
                <a:noFill/>
              </p:spPr>
            </p:pic>
            <p:sp>
              <p:nvSpPr>
                <p:cNvPr id="39" name="Rectangle 4"/>
                <p:cNvSpPr>
                  <a:spLocks noChangeArrowheads="1"/>
                </p:cNvSpPr>
                <p:nvPr/>
              </p:nvSpPr>
              <p:spPr bwMode="auto">
                <a:xfrm>
                  <a:off x="1752600" y="1600200"/>
                  <a:ext cx="609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ctangle 5"/>
                <p:cNvSpPr>
                  <a:spLocks noChangeArrowheads="1"/>
                </p:cNvSpPr>
                <p:nvPr/>
              </p:nvSpPr>
              <p:spPr bwMode="auto">
                <a:xfrm>
                  <a:off x="2438400" y="1600200"/>
                  <a:ext cx="10668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+  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3 </a:t>
                  </a: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3962400" y="1600200"/>
                  <a:ext cx="6944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800" dirty="0" smtClean="0"/>
                    <a:t>= </a:t>
                  </a:r>
                  <a:r>
                    <a:rPr lang="ru-RU" sz="2800" b="1" dirty="0" smtClean="0">
                      <a:solidFill>
                        <a:srgbClr val="0000CC"/>
                      </a:solidFill>
                    </a:rPr>
                    <a:t>2</a:t>
                  </a:r>
                  <a:endParaRPr lang="ru-RU" sz="2800" dirty="0">
                    <a:solidFill>
                      <a:srgbClr val="0000CC"/>
                    </a:solidFill>
                  </a:endParaRPr>
                </a:p>
              </p:txBody>
            </p:sp>
            <p:pic>
              <p:nvPicPr>
                <p:cNvPr id="42" name="Picture 1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52800" y="1609070"/>
                  <a:ext cx="590550" cy="514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4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648200" y="1609070"/>
                  <a:ext cx="1476375" cy="51435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1447800" y="5562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г)</a:t>
                </a:r>
                <a:endParaRPr lang="ru-RU" sz="2800" dirty="0"/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371600" y="6096000"/>
              <a:ext cx="30167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ru-RU" b="1" baseline="-30000" dirty="0" smtClean="0">
                  <a:latin typeface="Arial" pitchFamily="34" charset="0"/>
                  <a:cs typeface="Arial" pitchFamily="34" charset="0"/>
                </a:rPr>
                <a:t>ВОССТАНОВИТЕЛЬ      ОКИСЛИТЕЛЬ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1767</TotalTime>
  <Words>1600</Words>
  <Application>Microsoft Office PowerPoint</Application>
  <PresentationFormat>Экран (4:3)</PresentationFormat>
  <Paragraphs>266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        АЛЮМИНИЙ</vt:lpstr>
      <vt:lpstr>Слайд 2</vt:lpstr>
      <vt:lpstr>Немного истории…</vt:lpstr>
      <vt:lpstr>Химический  элемент алюминий</vt:lpstr>
      <vt:lpstr>Проверьте себя: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Проверьте себя:</vt:lpstr>
      <vt:lpstr>Нахождение в природе</vt:lpstr>
      <vt:lpstr>Слайд 15</vt:lpstr>
      <vt:lpstr>Применение алюминия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Fianva</dc:creator>
  <cp:lastModifiedBy>Rei</cp:lastModifiedBy>
  <cp:revision>209</cp:revision>
  <dcterms:created xsi:type="dcterms:W3CDTF">2006-08-16T00:00:00Z</dcterms:created>
  <dcterms:modified xsi:type="dcterms:W3CDTF">2013-04-23T21:19:52Z</dcterms:modified>
</cp:coreProperties>
</file>