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32528-455F-4E69-A44E-87C0952E7A35}" type="doc">
      <dgm:prSet loTypeId="urn:microsoft.com/office/officeart/2005/8/layout/target3" loCatId="relationship" qsTypeId="urn:microsoft.com/office/officeart/2005/8/quickstyle/3d1" qsCatId="3D" csTypeId="urn:microsoft.com/office/officeart/2005/8/colors/accent0_2" csCatId="mainScheme" phldr="1"/>
      <dgm:spPr/>
    </dgm:pt>
    <dgm:pt modelId="{6529C701-D4AA-4330-8CC6-2486ACF952B4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 «хочу: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желания, интересы, склонности. Он не является менее значимым, чем другие факторы, так как склонности часто говорят о том, что человек предрасположен к какой-либо деятельности.</a:t>
          </a:r>
          <a:endParaRPr lang="ru-RU" sz="1800" dirty="0">
            <a:solidFill>
              <a:schemeClr val="tx1"/>
            </a:solidFill>
          </a:endParaRPr>
        </a:p>
      </dgm:t>
    </dgm:pt>
    <dgm:pt modelId="{61DE97A4-26A1-415F-BFBF-5D2D6D9E76F5}" type="parTrans" cxnId="{66230472-D671-4524-BEB7-527F4441BAD0}">
      <dgm:prSet/>
      <dgm:spPr/>
      <dgm:t>
        <a:bodyPr/>
        <a:lstStyle/>
        <a:p>
          <a:endParaRPr lang="ru-RU" sz="1800"/>
        </a:p>
      </dgm:t>
    </dgm:pt>
    <dgm:pt modelId="{16EF17D7-3CAE-4237-9D51-14CCE284E463}" type="sibTrans" cxnId="{66230472-D671-4524-BEB7-527F4441BAD0}">
      <dgm:prSet/>
      <dgm:spPr/>
      <dgm:t>
        <a:bodyPr/>
        <a:lstStyle/>
        <a:p>
          <a:endParaRPr lang="ru-RU" sz="1800"/>
        </a:p>
      </dgm:t>
    </dgm:pt>
    <dgm:pt modelId="{BA366B64-2F9E-4A6B-894B-756009E89A8D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 «могу: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способности, таланты, материальные, транспортные, психические (особенности мышления, памяти и т. д.) возможности. </a:t>
          </a:r>
          <a:endParaRPr lang="ru-RU" sz="1800" dirty="0">
            <a:solidFill>
              <a:schemeClr val="tx1"/>
            </a:solidFill>
          </a:endParaRPr>
        </a:p>
      </dgm:t>
    </dgm:pt>
    <dgm:pt modelId="{98D9DF63-92F6-4466-B56E-DB76B1BDDDFC}" type="parTrans" cxnId="{D8756E60-3464-4F54-9E58-CFE8998117C8}">
      <dgm:prSet/>
      <dgm:spPr/>
      <dgm:t>
        <a:bodyPr/>
        <a:lstStyle/>
        <a:p>
          <a:endParaRPr lang="ru-RU" sz="1800"/>
        </a:p>
      </dgm:t>
    </dgm:pt>
    <dgm:pt modelId="{10321963-9ED3-417B-857B-661A70D9F7AA}" type="sibTrans" cxnId="{D8756E60-3464-4F54-9E58-CFE8998117C8}">
      <dgm:prSet/>
      <dgm:spPr/>
      <dgm:t>
        <a:bodyPr/>
        <a:lstStyle/>
        <a:p>
          <a:endParaRPr lang="ru-RU" sz="1800"/>
        </a:p>
      </dgm:t>
    </dgm:pt>
    <dgm:pt modelId="{83D0560A-A158-461D-BAF3-A20EC22503A7}">
      <dgm:prSet phldrT="[Текст]" custT="1"/>
      <dgm:spPr/>
      <dgm:t>
        <a:bodyPr/>
        <a:lstStyle/>
        <a:p>
          <a:r>
            <a:rPr lang="ru-RU" sz="18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 «надо: </a:t>
          </a:r>
          <a:r>
            <a:rPr lang="ru-RU" sz="1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востребованность профессии на рынке труда, ее «полезность» для отдельных групп людей и общества.</a:t>
          </a:r>
          <a:endParaRPr lang="ru-RU" sz="1800" dirty="0">
            <a:solidFill>
              <a:schemeClr val="tx1"/>
            </a:solidFill>
          </a:endParaRPr>
        </a:p>
      </dgm:t>
    </dgm:pt>
    <dgm:pt modelId="{F00CE38B-806E-4AD4-AB07-37950A8AF6ED}" type="parTrans" cxnId="{906AFAA7-DDCE-483C-B57A-F77EDE5502B5}">
      <dgm:prSet/>
      <dgm:spPr/>
      <dgm:t>
        <a:bodyPr/>
        <a:lstStyle/>
        <a:p>
          <a:endParaRPr lang="ru-RU" sz="1800"/>
        </a:p>
      </dgm:t>
    </dgm:pt>
    <dgm:pt modelId="{C29FD1B5-0F5B-45BC-BBB0-F067E21AB477}" type="sibTrans" cxnId="{906AFAA7-DDCE-483C-B57A-F77EDE5502B5}">
      <dgm:prSet/>
      <dgm:spPr/>
      <dgm:t>
        <a:bodyPr/>
        <a:lstStyle/>
        <a:p>
          <a:endParaRPr lang="ru-RU" sz="1800"/>
        </a:p>
      </dgm:t>
    </dgm:pt>
    <dgm:pt modelId="{C3EC078D-6606-4C21-8AA8-E63CDC3A0C05}" type="pres">
      <dgm:prSet presAssocID="{C7832528-455F-4E69-A44E-87C0952E7A3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EEDF80A-CCA6-4B8C-B444-E856CC6EDDCD}" type="pres">
      <dgm:prSet presAssocID="{6529C701-D4AA-4330-8CC6-2486ACF952B4}" presName="circle1" presStyleLbl="node1" presStyleIdx="0" presStyleCnt="3"/>
      <dgm:spPr/>
    </dgm:pt>
    <dgm:pt modelId="{FAD34A17-104D-49E5-BD68-87DD9616A91A}" type="pres">
      <dgm:prSet presAssocID="{6529C701-D4AA-4330-8CC6-2486ACF952B4}" presName="space" presStyleCnt="0"/>
      <dgm:spPr/>
    </dgm:pt>
    <dgm:pt modelId="{840AA95F-AF5D-43F4-95BA-3A8D970734C7}" type="pres">
      <dgm:prSet presAssocID="{6529C701-D4AA-4330-8CC6-2486ACF952B4}" presName="rect1" presStyleLbl="alignAcc1" presStyleIdx="0" presStyleCnt="3"/>
      <dgm:spPr/>
      <dgm:t>
        <a:bodyPr/>
        <a:lstStyle/>
        <a:p>
          <a:endParaRPr lang="ru-RU"/>
        </a:p>
      </dgm:t>
    </dgm:pt>
    <dgm:pt modelId="{F97142D7-A6DF-4D1A-A5D4-E8562E6352D9}" type="pres">
      <dgm:prSet presAssocID="{BA366B64-2F9E-4A6B-894B-756009E89A8D}" presName="vertSpace2" presStyleLbl="node1" presStyleIdx="0" presStyleCnt="3"/>
      <dgm:spPr/>
    </dgm:pt>
    <dgm:pt modelId="{C6E4B224-7FF4-48BC-92EE-2C9724EBCC59}" type="pres">
      <dgm:prSet presAssocID="{BA366B64-2F9E-4A6B-894B-756009E89A8D}" presName="circle2" presStyleLbl="node1" presStyleIdx="1" presStyleCnt="3"/>
      <dgm:spPr/>
    </dgm:pt>
    <dgm:pt modelId="{38CD5888-508D-4659-9D48-8914BADA6027}" type="pres">
      <dgm:prSet presAssocID="{BA366B64-2F9E-4A6B-894B-756009E89A8D}" presName="rect2" presStyleLbl="alignAcc1" presStyleIdx="1" presStyleCnt="3" custLinFactNeighborX="0" custLinFactNeighborY="-2284"/>
      <dgm:spPr/>
      <dgm:t>
        <a:bodyPr/>
        <a:lstStyle/>
        <a:p>
          <a:endParaRPr lang="ru-RU"/>
        </a:p>
      </dgm:t>
    </dgm:pt>
    <dgm:pt modelId="{CFEC4C53-8501-4BC3-BCF7-A22B9D176E52}" type="pres">
      <dgm:prSet presAssocID="{83D0560A-A158-461D-BAF3-A20EC22503A7}" presName="vertSpace3" presStyleLbl="node1" presStyleIdx="1" presStyleCnt="3"/>
      <dgm:spPr/>
    </dgm:pt>
    <dgm:pt modelId="{8FC7B2F8-06F0-423B-8F3A-B7B1C5DACF58}" type="pres">
      <dgm:prSet presAssocID="{83D0560A-A158-461D-BAF3-A20EC22503A7}" presName="circle3" presStyleLbl="node1" presStyleIdx="2" presStyleCnt="3"/>
      <dgm:spPr/>
    </dgm:pt>
    <dgm:pt modelId="{FDF9396A-4A7E-4AE5-8D28-661624422802}" type="pres">
      <dgm:prSet presAssocID="{83D0560A-A158-461D-BAF3-A20EC22503A7}" presName="rect3" presStyleLbl="alignAcc1" presStyleIdx="2" presStyleCnt="3"/>
      <dgm:spPr/>
      <dgm:t>
        <a:bodyPr/>
        <a:lstStyle/>
        <a:p>
          <a:endParaRPr lang="ru-RU"/>
        </a:p>
      </dgm:t>
    </dgm:pt>
    <dgm:pt modelId="{DCA88F2D-0689-47D2-A637-59A0478FB5FB}" type="pres">
      <dgm:prSet presAssocID="{6529C701-D4AA-4330-8CC6-2486ACF952B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0DB7D-B8ED-43CF-BFA8-4AD3A38088E1}" type="pres">
      <dgm:prSet presAssocID="{BA366B64-2F9E-4A6B-894B-756009E89A8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F98-1EA0-4E05-B20C-066A7F8A9D44}" type="pres">
      <dgm:prSet presAssocID="{83D0560A-A158-461D-BAF3-A20EC22503A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CF7A7-080E-4690-9581-0EF96D41F8FE}" type="presOf" srcId="{C7832528-455F-4E69-A44E-87C0952E7A35}" destId="{C3EC078D-6606-4C21-8AA8-E63CDC3A0C05}" srcOrd="0" destOrd="0" presId="urn:microsoft.com/office/officeart/2005/8/layout/target3"/>
    <dgm:cxn modelId="{88043C91-5E76-4F30-80BA-B059AF34D5A8}" type="presOf" srcId="{6529C701-D4AA-4330-8CC6-2486ACF952B4}" destId="{840AA95F-AF5D-43F4-95BA-3A8D970734C7}" srcOrd="0" destOrd="0" presId="urn:microsoft.com/office/officeart/2005/8/layout/target3"/>
    <dgm:cxn modelId="{906AFAA7-DDCE-483C-B57A-F77EDE5502B5}" srcId="{C7832528-455F-4E69-A44E-87C0952E7A35}" destId="{83D0560A-A158-461D-BAF3-A20EC22503A7}" srcOrd="2" destOrd="0" parTransId="{F00CE38B-806E-4AD4-AB07-37950A8AF6ED}" sibTransId="{C29FD1B5-0F5B-45BC-BBB0-F067E21AB477}"/>
    <dgm:cxn modelId="{78C85DEC-0A96-412A-AC90-36E65E70ADAD}" type="presOf" srcId="{BA366B64-2F9E-4A6B-894B-756009E89A8D}" destId="{1C10DB7D-B8ED-43CF-BFA8-4AD3A38088E1}" srcOrd="1" destOrd="0" presId="urn:microsoft.com/office/officeart/2005/8/layout/target3"/>
    <dgm:cxn modelId="{D3BB152C-3C40-4FFE-9996-E41671AE8309}" type="presOf" srcId="{6529C701-D4AA-4330-8CC6-2486ACF952B4}" destId="{DCA88F2D-0689-47D2-A637-59A0478FB5FB}" srcOrd="1" destOrd="0" presId="urn:microsoft.com/office/officeart/2005/8/layout/target3"/>
    <dgm:cxn modelId="{15DC9634-AEED-4B49-A8EA-E85CA9E6B8C7}" type="presOf" srcId="{83D0560A-A158-461D-BAF3-A20EC22503A7}" destId="{48C4CF98-1EA0-4E05-B20C-066A7F8A9D44}" srcOrd="1" destOrd="0" presId="urn:microsoft.com/office/officeart/2005/8/layout/target3"/>
    <dgm:cxn modelId="{34D44C84-E44C-4D6D-AC39-0CA99D7AB674}" type="presOf" srcId="{BA366B64-2F9E-4A6B-894B-756009E89A8D}" destId="{38CD5888-508D-4659-9D48-8914BADA6027}" srcOrd="0" destOrd="0" presId="urn:microsoft.com/office/officeart/2005/8/layout/target3"/>
    <dgm:cxn modelId="{D46AA641-8488-48DA-9931-48F7941099DA}" type="presOf" srcId="{83D0560A-A158-461D-BAF3-A20EC22503A7}" destId="{FDF9396A-4A7E-4AE5-8D28-661624422802}" srcOrd="0" destOrd="0" presId="urn:microsoft.com/office/officeart/2005/8/layout/target3"/>
    <dgm:cxn modelId="{D8756E60-3464-4F54-9E58-CFE8998117C8}" srcId="{C7832528-455F-4E69-A44E-87C0952E7A35}" destId="{BA366B64-2F9E-4A6B-894B-756009E89A8D}" srcOrd="1" destOrd="0" parTransId="{98D9DF63-92F6-4466-B56E-DB76B1BDDDFC}" sibTransId="{10321963-9ED3-417B-857B-661A70D9F7AA}"/>
    <dgm:cxn modelId="{66230472-D671-4524-BEB7-527F4441BAD0}" srcId="{C7832528-455F-4E69-A44E-87C0952E7A35}" destId="{6529C701-D4AA-4330-8CC6-2486ACF952B4}" srcOrd="0" destOrd="0" parTransId="{61DE97A4-26A1-415F-BFBF-5D2D6D9E76F5}" sibTransId="{16EF17D7-3CAE-4237-9D51-14CCE284E463}"/>
    <dgm:cxn modelId="{07430565-122E-4AAD-BC0F-FC75380EBDA3}" type="presParOf" srcId="{C3EC078D-6606-4C21-8AA8-E63CDC3A0C05}" destId="{4EEDF80A-CCA6-4B8C-B444-E856CC6EDDCD}" srcOrd="0" destOrd="0" presId="urn:microsoft.com/office/officeart/2005/8/layout/target3"/>
    <dgm:cxn modelId="{1EEA288A-2A22-4AEA-BB62-E7E03CAFEEA5}" type="presParOf" srcId="{C3EC078D-6606-4C21-8AA8-E63CDC3A0C05}" destId="{FAD34A17-104D-49E5-BD68-87DD9616A91A}" srcOrd="1" destOrd="0" presId="urn:microsoft.com/office/officeart/2005/8/layout/target3"/>
    <dgm:cxn modelId="{19F8C328-97CE-4B4C-8E5D-25D4867BED2C}" type="presParOf" srcId="{C3EC078D-6606-4C21-8AA8-E63CDC3A0C05}" destId="{840AA95F-AF5D-43F4-95BA-3A8D970734C7}" srcOrd="2" destOrd="0" presId="urn:microsoft.com/office/officeart/2005/8/layout/target3"/>
    <dgm:cxn modelId="{9575C4D1-C627-491C-8A59-B364E4112237}" type="presParOf" srcId="{C3EC078D-6606-4C21-8AA8-E63CDC3A0C05}" destId="{F97142D7-A6DF-4D1A-A5D4-E8562E6352D9}" srcOrd="3" destOrd="0" presId="urn:microsoft.com/office/officeart/2005/8/layout/target3"/>
    <dgm:cxn modelId="{D40133AF-F8FD-4F00-8B77-0AAB70FB424F}" type="presParOf" srcId="{C3EC078D-6606-4C21-8AA8-E63CDC3A0C05}" destId="{C6E4B224-7FF4-48BC-92EE-2C9724EBCC59}" srcOrd="4" destOrd="0" presId="urn:microsoft.com/office/officeart/2005/8/layout/target3"/>
    <dgm:cxn modelId="{54B44E6B-7820-4201-B16E-1A7D32BFA0D7}" type="presParOf" srcId="{C3EC078D-6606-4C21-8AA8-E63CDC3A0C05}" destId="{38CD5888-508D-4659-9D48-8914BADA6027}" srcOrd="5" destOrd="0" presId="urn:microsoft.com/office/officeart/2005/8/layout/target3"/>
    <dgm:cxn modelId="{9A5DD606-3ED0-455D-9E88-F662B0709354}" type="presParOf" srcId="{C3EC078D-6606-4C21-8AA8-E63CDC3A0C05}" destId="{CFEC4C53-8501-4BC3-BCF7-A22B9D176E52}" srcOrd="6" destOrd="0" presId="urn:microsoft.com/office/officeart/2005/8/layout/target3"/>
    <dgm:cxn modelId="{4AF416DE-DDB8-4218-9543-B07872BA5FBF}" type="presParOf" srcId="{C3EC078D-6606-4C21-8AA8-E63CDC3A0C05}" destId="{8FC7B2F8-06F0-423B-8F3A-B7B1C5DACF58}" srcOrd="7" destOrd="0" presId="urn:microsoft.com/office/officeart/2005/8/layout/target3"/>
    <dgm:cxn modelId="{F390FD9E-C6A2-49D9-936B-226211387B33}" type="presParOf" srcId="{C3EC078D-6606-4C21-8AA8-E63CDC3A0C05}" destId="{FDF9396A-4A7E-4AE5-8D28-661624422802}" srcOrd="8" destOrd="0" presId="urn:microsoft.com/office/officeart/2005/8/layout/target3"/>
    <dgm:cxn modelId="{78B39A71-182A-4315-B0E4-2F24004049C6}" type="presParOf" srcId="{C3EC078D-6606-4C21-8AA8-E63CDC3A0C05}" destId="{DCA88F2D-0689-47D2-A637-59A0478FB5FB}" srcOrd="9" destOrd="0" presId="urn:microsoft.com/office/officeart/2005/8/layout/target3"/>
    <dgm:cxn modelId="{A410743E-934F-4907-9797-38F8AAC4B13B}" type="presParOf" srcId="{C3EC078D-6606-4C21-8AA8-E63CDC3A0C05}" destId="{1C10DB7D-B8ED-43CF-BFA8-4AD3A38088E1}" srcOrd="10" destOrd="0" presId="urn:microsoft.com/office/officeart/2005/8/layout/target3"/>
    <dgm:cxn modelId="{ACADA53F-6242-4506-96A7-687D3BD8A2F5}" type="presParOf" srcId="{C3EC078D-6606-4C21-8AA8-E63CDC3A0C05}" destId="{48C4CF98-1EA0-4E05-B20C-066A7F8A9D44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40A9C-EB1A-43B1-BCD2-A3A244850B45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B725-E623-4B62-B913-D98F2A1BC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072494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«Роль семьи в профессиональном определении подростка»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248384"/>
            <a:ext cx="5929322" cy="60961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Марьинская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Т.Ю,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классный руководитель 9 класса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324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МОКУ ФООШ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ЛАЛЬСК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внешнее впечатление о профессии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без учета того, что реально предстоит выполнять большую часть времени (например, стюардесса, геолог …)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1364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выбор вопреки или назло кому-нибудь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Например. Говорят родители или друзья, что медведь на ухо наступил – ну ничего, когда увидят меня на эстраде, что тогда скажут.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4191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недостаточный учет собственных способностей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435769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171448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игнорирование медицинских противопоказаний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Повышенные требования к здоровью в целом или к отдельным его аспектам предъявляют многие профессии.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214710" cy="234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858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отсутствие запасных вариантов выбора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Подростки не всегда задумываются о возможной неудаче, а запасные варианты могут его подстраховать.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5193730"/>
            <a:ext cx="6715172" cy="15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214291"/>
            <a:ext cx="8643998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 для родителей по выбору профессии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Дайте своему ребенку право выбора будущей профессии.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Обсуждайте вместе с ним возможные "за" и "против" выбранной им профессии.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Рассматривайте выбор будущей профессии не только с позиции материальной выгоды, но и с позиции морального удовлетворения.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Учитывайте в выборе будущей профессии личностные качества своего ребенка,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необходимы ему в данной специальности. 	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Если возникают разногласия в выборе профессии, используйте возможность посоветоваться со специалистами-консультантами.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Не давите на ребенка в выборе профессии, иначе это может обернуться стойкими конфликтами.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Поддерживайте ребенка, если у него есть терпение и желание, чтобы его мечта сбылась.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Если ваш ребенок ошибся в выборе, не корите его за это. Ошибку можно исправить.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Если ваш ребенок рано увлекся какой-то профессией, дайте ему возможность поддерживать этот интерес с помощью литературы, занятия в кружках и т. д.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Помните, что дети перенимают традиции отношения к профессии своих родителей!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Информацию о профессиональных планах ребенка можно получить только в ходе откровенной беседы с ним, ни в коем случае не на бегу. Лучше всего завести разговор как бы "к слову". При этом старайтесь проявлять терпение, такт и искреннюю заинтересованность.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Если старшеклассник не может четко сформулировать свои планы, надо попытаться понять, с чем это связанно.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Полезно предложить ребенку поработать на осенних или зимних каникулах, выбрав какое-то конкретное занятие.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Если Вас огорчает профессиональный выбор ребенка, не отговаривайте его и не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запрещайте ему что-то категорично. Постарайтесь выяснить, на чем основан его выбор.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Если старшеклассник только мечтает, а ничего не делает, надо помочь ему составить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конкретный план, обсудив, сколько времени у него есть и что необходимо успеть.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Помогите своему ребенку подготовить "запасной вариант" на случай неудачи 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выбранном пути.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1440" y="214290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Схема выбора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профессии состоит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трех факторов: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хочу, могу, надо»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14422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17693"/>
            <a:ext cx="8786842" cy="6740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спех профессиональной деятельности заключается в том, что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ХОЧУ ,            МОГУ и          НАДО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совпадали.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Program Files\Microsoft Office\CLIPART\PUB60COR\J0197983.WM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572264" y="1928802"/>
            <a:ext cx="19288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Office\CLIPART\PUB60COR\J0198102.WMF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786182" y="1928802"/>
            <a:ext cx="178595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\Microsoft Office\CLIPART\PUB60COR\J0198113.WMF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28596" y="2285992"/>
            <a:ext cx="31432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 rot="21113863">
            <a:off x="395497" y="1266808"/>
            <a:ext cx="7989887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Желаю успехов 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выборе профессии!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357166"/>
            <a:ext cx="6845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Удачный выбор профессии…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571612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Сейчас ваш ребенок  стоит на пороге взрослой жизни, он выбирает себе профессию. И тот выбор, который он осуществит сейчас, будет влиять на его жизнь и через пять  и через десять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610136"/>
            <a:ext cx="8715436" cy="62478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акие искушения стоят перед подростком, когда он выбирает себе профессию</a:t>
            </a: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картинки\Просто картинки\Бизнес\BSNSS030.WMF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71670" y="3429000"/>
            <a:ext cx="5572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мода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и популярность профессии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которые пропагандируются, в основном СМИ.  Это временное преобладание каких-либо вкусов и мнений. Но не всегда то, что модно, оказывается наиболее подходящим. Учтите, что мода на профессии достаточно быстро меняется. И к тому времени, когда Ваш ребенок закончит профессиональное обучение, модными могут стать совершенно другие профессии. Ведь недаром слово «престижность» происходит от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латинского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обозначает «иллюзия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обман чувств».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это приблизительное представление о содержании будущей профессиональной деятельности, о возможных перспективах и профессиональных ограничениях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Например, многие подростки утверждают, что хотят стать менеджерами, но на вопрос о том, что это за работа, внятно ответить не могут. У них отсутствуют знания о содержании профессиональной деятельности, о возможных условиях труда, об уровне зарплаты. Они также могут смешивать понятия «профессия» и «должность».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439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семейные традиции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«Хочу быть врачом как мама» или «шофером как папа». В этом случае подросток идет по инерции, не пытаясь понять, насколько профессия родителей действительно соответствует его собственным интересам и склонностям. Но ему известно какие качества он должен будет проявить, выбрав профессию родителей.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4500570"/>
            <a:ext cx="295277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715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материальная сторона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Зачастую ребята не учитывают, что зарплата зависит от стажа работы, опыта, квалификации. И наличие диплома  никак не может гарантировать сразу высокий статус и материальное вознаграждение.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701938" cy="30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влияние сверстников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Буду выбирать тот профиль или то учебное заведение, который выбрал мой друг. Мы вместе столько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продружили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что я не представляю как мы будем отдельно друг от друга.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214710" cy="22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ориентация на мнение случайных людей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Есть вероятность того, что  хорошее мнение о человеке переносится на саму профессию, так этот человек является для него авторитетом.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208</TotalTime>
  <Words>644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«Роль семьи в профессиональном определении подростка»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семьи в профессиональном определении подростка»</dc:title>
  <dc:creator>tatuana</dc:creator>
  <cp:lastModifiedBy>tatuana</cp:lastModifiedBy>
  <cp:revision>31</cp:revision>
  <dcterms:created xsi:type="dcterms:W3CDTF">2013-10-19T17:40:21Z</dcterms:created>
  <dcterms:modified xsi:type="dcterms:W3CDTF">2013-11-28T16:36:59Z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