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7"/>
  </p:notesMasterIdLst>
  <p:sldIdLst>
    <p:sldId id="267" r:id="rId2"/>
    <p:sldId id="265" r:id="rId3"/>
    <p:sldId id="285" r:id="rId4"/>
    <p:sldId id="268" r:id="rId5"/>
    <p:sldId id="295" r:id="rId6"/>
    <p:sldId id="270" r:id="rId7"/>
    <p:sldId id="271" r:id="rId8"/>
    <p:sldId id="296" r:id="rId9"/>
    <p:sldId id="297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тьяна" initials="Т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5"/>
    <p:penClr>
      <a:srgbClr val="FF0000"/>
    </p:penClr>
  </p:showPr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982" autoAdjust="0"/>
  </p:normalViewPr>
  <p:slideViewPr>
    <p:cSldViewPr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3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02782-C4AC-4DC3-B3E4-ACB09C42786C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120DF-D40C-46F1-B1CE-CC713579C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120DF-D40C-46F1-B1CE-CC713579C69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120DF-D40C-46F1-B1CE-CC713579C69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AD2516DC-C81A-446A-AA6F-520EAC637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B137-DB22-4597-B6F4-386349408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0A98-2E5A-4875-8288-3ED00406F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6449-E178-4D11-8C75-86967B11C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C56F8-EFA4-479C-A114-CD884CCFF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53711777-5339-4001-9CDC-51662CC6F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5880-661E-41BD-8F0F-FB7A9810F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D038-A6CC-4ED4-9981-29835FD5A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3960-B7F4-47A8-AC98-E7AE8B51B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1152F-9CA6-4EA6-9852-6C4720635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BEB35-44C4-45E1-B269-A2590A2F9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25B8E-E5C9-4B07-83B1-17A0250BC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172D504-3E77-4DC9-89F8-AF6DB472A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1" r:id="rId2"/>
    <p:sldLayoutId id="2147483889" r:id="rId3"/>
    <p:sldLayoutId id="2147483882" r:id="rId4"/>
    <p:sldLayoutId id="2147483883" r:id="rId5"/>
    <p:sldLayoutId id="2147483890" r:id="rId6"/>
    <p:sldLayoutId id="2147483891" r:id="rId7"/>
    <p:sldLayoutId id="2147483884" r:id="rId8"/>
    <p:sldLayoutId id="2147483885" r:id="rId9"/>
    <p:sldLayoutId id="2147483886" r:id="rId10"/>
    <p:sldLayoutId id="2147483892" r:id="rId11"/>
    <p:sldLayoutId id="2147483887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0" fontAlgn="base" hangingPunct="0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0" fontAlgn="base" hangingPunct="0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file:///C:\Users\&#1058;&#1072;&#1090;&#1100;&#1103;&#1085;&#1072;\Pictures\&#1084;&#1091;&#1079;&#1099;&#1082;&#1072;%20&#1076;&#1083;&#1103;%20&#1089;&#1083;&#1072;&#1081;&#1076;&#1086;&#1074;\&#1070;&#1088;&#1080;&#1081;%20&#1040;&#1085;&#1090;&#1086;&#1085;&#1086;&#1074;%20-%20&#1055;&#1086;&#1074;&#1077;&#1088;&#1100;%20&#1042;%20&#1052;&#1077;&#1095;&#1090;&#1091;.mp3" TargetMode="External"/><Relationship Id="rId7" Type="http://schemas.openxmlformats.org/officeDocument/2006/relationships/image" Target="../media/image2.png"/><Relationship Id="rId2" Type="http://schemas.openxmlformats.org/officeDocument/2006/relationships/audio" Target="file:///C:\Downloads\Yuriy-Antonov-My-vybiraem-put_(muzofon.com)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Yuriy-Antonov-My-vybiraem-put_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Юрий Антонов - Поверь В Мечту.mp3" hidden="1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144000" cy="144000"/>
          </a:xfrm>
          <a:prstGeom prst="rect">
            <a:avLst/>
          </a:prstGeom>
        </p:spPr>
      </p:pic>
      <p:pic>
        <p:nvPicPr>
          <p:cNvPr id="4" name="Юрий Антонов - Поверь В Мечту.mp3" hidden="1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6" name="Подзаголовок 5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424936" cy="3024336"/>
          </a:xfrm>
        </p:spPr>
        <p:txBody>
          <a:bodyPr anchor="ctr"/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Презентация проекта</a:t>
            </a:r>
            <a:endParaRPr lang="ru-RU" sz="7200" dirty="0"/>
          </a:p>
        </p:txBody>
      </p:sp>
      <p:pic>
        <p:nvPicPr>
          <p:cNvPr id="8" name="Юрий Антонов - Поверь В Мечту.mp3" descr=".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0" cy="0"/>
          </a:xfrm>
          <a:prstGeom prst="rect">
            <a:avLst/>
          </a:prstGeom>
        </p:spPr>
      </p:pic>
      <p:pic>
        <p:nvPicPr>
          <p:cNvPr id="13" name="Юрий Антонов - Поверь В Мечту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Yuriy-Antonov-My-vybiraem-put_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numSld="999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numSld="999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 numSld="15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numSld="999" showWhenStopped="0">
                <p:cTn id="1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6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Профессия–модельер</a:t>
            </a:r>
            <a:br>
              <a:rPr lang="ru-RU" dirty="0" smtClean="0"/>
            </a:br>
            <a:r>
              <a:rPr lang="ru-RU" dirty="0" smtClean="0"/>
              <a:t>                 </a:t>
            </a:r>
            <a:r>
              <a:rPr lang="ru-RU" sz="2700" dirty="0" smtClean="0"/>
              <a:t>(выступление учащегося)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35696" y="1628800"/>
            <a:ext cx="7308304" cy="4392488"/>
          </a:xfrm>
        </p:spPr>
        <p:txBody>
          <a:bodyPr/>
          <a:lstStyle/>
          <a:p>
            <a:pPr>
              <a:buNone/>
            </a:pPr>
            <a:r>
              <a:rPr lang="ru-RU" i="1" u="sng" dirty="0" smtClean="0"/>
              <a:t>ОБСУЖДЕНИЕ</a:t>
            </a:r>
            <a:r>
              <a:rPr lang="ru-RU" b="1" i="1" u="sng" dirty="0" smtClean="0"/>
              <a:t>:</a:t>
            </a:r>
          </a:p>
          <a:p>
            <a:pPr>
              <a:spcBef>
                <a:spcPts val="200"/>
              </a:spcBef>
            </a:pPr>
            <a:r>
              <a:rPr lang="ru-RU" sz="2000" dirty="0" smtClean="0"/>
              <a:t>Творческая работа, эстетический вкус, оригинальность мышления, современность востребованность профессии, коммуникативность.</a:t>
            </a:r>
          </a:p>
          <a:p>
            <a:pPr>
              <a:spcBef>
                <a:spcPts val="200"/>
              </a:spcBef>
              <a:buNone/>
            </a:pPr>
            <a:endParaRPr lang="ru-RU" sz="2000" dirty="0" smtClean="0"/>
          </a:p>
          <a:p>
            <a:pPr>
              <a:spcBef>
                <a:spcPts val="200"/>
              </a:spcBef>
            </a:pPr>
            <a:r>
              <a:rPr lang="ru-RU" sz="2000" dirty="0" smtClean="0"/>
              <a:t>Нужен художественный талант, уметь угодить капризному клиенту, состояние вдохновения.</a:t>
            </a:r>
          </a:p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  <a:buNone/>
            </a:pPr>
            <a:r>
              <a:rPr lang="ru-RU" sz="2000" dirty="0" smtClean="0"/>
              <a:t>Эксперты:</a:t>
            </a:r>
          </a:p>
          <a:p>
            <a:pPr>
              <a:spcBef>
                <a:spcPts val="200"/>
              </a:spcBef>
              <a:buNone/>
            </a:pPr>
            <a:r>
              <a:rPr lang="ru-RU" sz="2000" b="1" dirty="0" smtClean="0"/>
              <a:t>Общие требования:</a:t>
            </a:r>
          </a:p>
          <a:p>
            <a:pPr algn="just">
              <a:spcBef>
                <a:spcPts val="200"/>
              </a:spcBef>
              <a:buNone/>
            </a:pPr>
            <a:r>
              <a:rPr lang="ru-RU" sz="2000" dirty="0" smtClean="0"/>
              <a:t>        впечатлительность, эмоциональность, трудоспособность, художественные способности.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2048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«+»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335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«-»</a:t>
            </a:r>
            <a:endParaRPr lang="ru-RU" dirty="0"/>
          </a:p>
        </p:txBody>
      </p:sp>
      <p:pic>
        <p:nvPicPr>
          <p:cNvPr id="6146" name="Picture 2" descr="C:\Users\Татьяна\AppData\Local\Microsoft\Windows\Temporary Internet Files\Content.IE5\1BFXJ6JP\MC9002408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030114"/>
            <a:ext cx="1451153" cy="182788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2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6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Профессия–экономист</a:t>
            </a:r>
            <a:br>
              <a:rPr lang="ru-RU" dirty="0" smtClean="0"/>
            </a:br>
            <a:r>
              <a:rPr lang="ru-RU" dirty="0" smtClean="0"/>
              <a:t>                 </a:t>
            </a:r>
            <a:r>
              <a:rPr lang="ru-RU" sz="2700" dirty="0" smtClean="0"/>
              <a:t>(выступление учащегося)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35696" y="1628800"/>
            <a:ext cx="7308304" cy="4392488"/>
          </a:xfrm>
        </p:spPr>
        <p:txBody>
          <a:bodyPr/>
          <a:lstStyle/>
          <a:p>
            <a:pPr>
              <a:buNone/>
            </a:pPr>
            <a:r>
              <a:rPr lang="ru-RU" i="1" u="sng" dirty="0" smtClean="0"/>
              <a:t>ОБСУЖДЕНИЕ</a:t>
            </a:r>
            <a:r>
              <a:rPr lang="ru-RU" b="1" i="1" u="sng" dirty="0" smtClean="0"/>
              <a:t>:</a:t>
            </a:r>
          </a:p>
          <a:p>
            <a:pPr>
              <a:spcBef>
                <a:spcPts val="200"/>
              </a:spcBef>
            </a:pPr>
            <a:r>
              <a:rPr lang="ru-RU" sz="2000" dirty="0" smtClean="0"/>
              <a:t>Престижная профессия, высокая зарплата, спокойная работа с цифрами, высокая компьютерная грамотность.</a:t>
            </a:r>
          </a:p>
          <a:p>
            <a:pPr>
              <a:spcBef>
                <a:spcPts val="200"/>
              </a:spcBef>
              <a:buNone/>
            </a:pPr>
            <a:endParaRPr lang="ru-RU" sz="2000" dirty="0" smtClean="0"/>
          </a:p>
          <a:p>
            <a:pPr>
              <a:spcBef>
                <a:spcPts val="200"/>
              </a:spcBef>
            </a:pPr>
            <a:r>
              <a:rPr lang="ru-RU" sz="2000" dirty="0" smtClean="0"/>
              <a:t>Скучно с цифрами (кто любит общаться), зрение ухудшается, однообразная, не творческая, финансовая ответственность.</a:t>
            </a:r>
          </a:p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  <a:buNone/>
            </a:pPr>
            <a:r>
              <a:rPr lang="ru-RU" sz="2000" dirty="0" smtClean="0"/>
              <a:t>Эксперты:</a:t>
            </a:r>
          </a:p>
          <a:p>
            <a:pPr>
              <a:spcBef>
                <a:spcPts val="200"/>
              </a:spcBef>
              <a:buNone/>
            </a:pPr>
            <a:r>
              <a:rPr lang="ru-RU" sz="2000" b="1" dirty="0" smtClean="0"/>
              <a:t>Общие требования:</a:t>
            </a:r>
          </a:p>
          <a:p>
            <a:pPr algn="just">
              <a:spcBef>
                <a:spcPts val="200"/>
              </a:spcBef>
              <a:buNone/>
            </a:pPr>
            <a:r>
              <a:rPr lang="ru-RU" sz="2000" dirty="0" smtClean="0"/>
              <a:t>        пунктуальность, стойкая работоспособность, оперативная память, аккуратность, концентрированное внимание, владение техническими средствами.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2048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«+»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«-»</a:t>
            </a:r>
            <a:endParaRPr lang="ru-RU" dirty="0"/>
          </a:p>
        </p:txBody>
      </p:sp>
      <p:pic>
        <p:nvPicPr>
          <p:cNvPr id="7171" name="Picture 3" descr="C:\Users\Татьяна\AppData\Local\Microsoft\Windows\Temporary Internet Files\Content.IE5\0AQ1ZWC2\MC9002407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5622"/>
            <a:ext cx="1826057" cy="119237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6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Профессия–визажист</a:t>
            </a:r>
            <a:br>
              <a:rPr lang="ru-RU" dirty="0" smtClean="0"/>
            </a:br>
            <a:r>
              <a:rPr lang="ru-RU" dirty="0" smtClean="0"/>
              <a:t>                 </a:t>
            </a:r>
            <a:r>
              <a:rPr lang="ru-RU" sz="2700" dirty="0" smtClean="0"/>
              <a:t>(выступление учащегося)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35696" y="1628800"/>
            <a:ext cx="7308304" cy="4392488"/>
          </a:xfrm>
        </p:spPr>
        <p:txBody>
          <a:bodyPr/>
          <a:lstStyle/>
          <a:p>
            <a:pPr>
              <a:buNone/>
            </a:pPr>
            <a:r>
              <a:rPr lang="ru-RU" i="1" u="sng" dirty="0" smtClean="0"/>
              <a:t>ОБСУЖДЕНИЕ</a:t>
            </a:r>
            <a:r>
              <a:rPr lang="ru-RU" b="1" i="1" u="sng" dirty="0" smtClean="0"/>
              <a:t>:</a:t>
            </a:r>
          </a:p>
          <a:p>
            <a:pPr>
              <a:spcBef>
                <a:spcPts val="200"/>
              </a:spcBef>
            </a:pPr>
            <a:r>
              <a:rPr lang="ru-RU" sz="2000" dirty="0" smtClean="0"/>
              <a:t>Доставляет удовольствие, высокая зарплата, оригинальность мышления, общение с интересными людьми, аккуратность, творческая инициатива.</a:t>
            </a:r>
          </a:p>
          <a:p>
            <a:pPr>
              <a:spcBef>
                <a:spcPts val="200"/>
              </a:spcBef>
              <a:buNone/>
            </a:pPr>
            <a:endParaRPr lang="ru-RU" sz="2000" dirty="0" smtClean="0"/>
          </a:p>
          <a:p>
            <a:pPr>
              <a:spcBef>
                <a:spcPts val="200"/>
              </a:spcBef>
            </a:pPr>
            <a:r>
              <a:rPr lang="ru-RU" sz="2000" dirty="0" smtClean="0"/>
              <a:t>Влияет на здоровье, эмоционально устойчив, худ. талант.</a:t>
            </a:r>
          </a:p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  <a:buNone/>
            </a:pPr>
            <a:r>
              <a:rPr lang="ru-RU" sz="2000" dirty="0" smtClean="0"/>
              <a:t>Эксперты:</a:t>
            </a:r>
          </a:p>
          <a:p>
            <a:pPr>
              <a:spcBef>
                <a:spcPts val="200"/>
              </a:spcBef>
              <a:buNone/>
            </a:pPr>
            <a:r>
              <a:rPr lang="ru-RU" sz="2000" b="1" dirty="0" smtClean="0"/>
              <a:t>Предмет труда: </a:t>
            </a:r>
            <a:r>
              <a:rPr lang="ru-RU" sz="2000" dirty="0" smtClean="0"/>
              <a:t>художественные образы;</a:t>
            </a:r>
          </a:p>
          <a:p>
            <a:pPr>
              <a:spcBef>
                <a:spcPts val="200"/>
              </a:spcBef>
              <a:buNone/>
            </a:pPr>
            <a:r>
              <a:rPr lang="ru-RU" sz="2000" b="1" dirty="0" smtClean="0"/>
              <a:t>Общие требования:</a:t>
            </a:r>
          </a:p>
          <a:p>
            <a:pPr algn="just">
              <a:spcBef>
                <a:spcPts val="200"/>
              </a:spcBef>
              <a:buNone/>
            </a:pPr>
            <a:r>
              <a:rPr lang="ru-RU" sz="2000" dirty="0" smtClean="0"/>
              <a:t>        оперирование средствами эстетического воздействия.</a:t>
            </a:r>
          </a:p>
          <a:p>
            <a:pPr algn="just">
              <a:spcBef>
                <a:spcPts val="200"/>
              </a:spcBef>
              <a:buNone/>
            </a:pPr>
            <a:r>
              <a:rPr lang="ru-RU" sz="2000" b="1" dirty="0" smtClean="0"/>
              <a:t>Условия труда:  </a:t>
            </a:r>
            <a:r>
              <a:rPr lang="ru-RU" sz="2000" dirty="0" smtClean="0"/>
              <a:t>микроклимат бытового типа.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2048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«+»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2129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«-»</a:t>
            </a:r>
            <a:endParaRPr lang="ru-RU" dirty="0"/>
          </a:p>
        </p:txBody>
      </p:sp>
      <p:pic>
        <p:nvPicPr>
          <p:cNvPr id="1026" name="Picture 2" descr="C:\Users\Татьяна\AppData\Local\Microsoft\Windows\Temporary Internet Files\Content.IE5\0AQ1ZWC2\MC9003012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25542"/>
            <a:ext cx="1811426" cy="183245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33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3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6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Профессия–юрист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2700" dirty="0" smtClean="0"/>
              <a:t>(выступление приглашённого специалиста)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35696" y="1628800"/>
            <a:ext cx="7308304" cy="4392488"/>
          </a:xfrm>
        </p:spPr>
        <p:txBody>
          <a:bodyPr/>
          <a:lstStyle/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  <a:buNone/>
            </a:pPr>
            <a:r>
              <a:rPr lang="ru-RU" sz="2000" dirty="0" smtClean="0"/>
              <a:t>Эксперты:</a:t>
            </a:r>
          </a:p>
          <a:p>
            <a:pPr>
              <a:spcBef>
                <a:spcPts val="200"/>
              </a:spcBef>
              <a:buNone/>
            </a:pPr>
            <a:r>
              <a:rPr lang="ru-RU" sz="2000" b="1" dirty="0" smtClean="0"/>
              <a:t>Общие требования:</a:t>
            </a:r>
          </a:p>
          <a:p>
            <a:pPr algn="just">
              <a:spcBef>
                <a:spcPts val="200"/>
              </a:spcBef>
              <a:buNone/>
            </a:pPr>
            <a:r>
              <a:rPr lang="ru-RU" sz="2000" dirty="0" smtClean="0"/>
              <a:t>        высокие моральные качества, психологическая сдержанность, корректность, выдержка.</a:t>
            </a:r>
          </a:p>
          <a:p>
            <a:pPr algn="just">
              <a:spcBef>
                <a:spcPts val="200"/>
              </a:spcBef>
              <a:buNone/>
            </a:pPr>
            <a:r>
              <a:rPr lang="ru-RU" sz="2000" b="1" dirty="0" smtClean="0"/>
              <a:t>Цель труда:</a:t>
            </a:r>
            <a:r>
              <a:rPr lang="ru-RU" sz="2000" dirty="0" smtClean="0"/>
              <a:t> распознавать, разбираться, проверять, оказывать влияние.</a:t>
            </a:r>
          </a:p>
          <a:p>
            <a:pPr algn="just">
              <a:spcBef>
                <a:spcPts val="200"/>
              </a:spcBef>
            </a:pPr>
            <a:r>
              <a:rPr lang="ru-RU" sz="2000" dirty="0" smtClean="0"/>
              <a:t>Почему и когда выбрали такую профессию?</a:t>
            </a:r>
          </a:p>
          <a:p>
            <a:pPr algn="just">
              <a:spcBef>
                <a:spcPts val="200"/>
              </a:spcBef>
            </a:pPr>
            <a:r>
              <a:rPr lang="ru-RU" sz="2000" dirty="0" smtClean="0"/>
              <a:t>Какое учебное заведение окончили?</a:t>
            </a:r>
          </a:p>
          <a:p>
            <a:pPr algn="just">
              <a:spcBef>
                <a:spcPts val="200"/>
              </a:spcBef>
            </a:pPr>
            <a:r>
              <a:rPr lang="ru-RU" sz="2000" dirty="0" smtClean="0"/>
              <a:t>Знания, каких предметов необходимы для поступления?</a:t>
            </a:r>
          </a:p>
          <a:p>
            <a:pPr algn="just">
              <a:spcBef>
                <a:spcPts val="200"/>
              </a:spcBef>
            </a:pPr>
            <a:r>
              <a:rPr lang="ru-RU" sz="2000" dirty="0" smtClean="0"/>
              <a:t>Специальности? (адвокат, прокурор, нотариус, судья)</a:t>
            </a:r>
          </a:p>
          <a:p>
            <a:pPr algn="just">
              <a:spcBef>
                <a:spcPts val="200"/>
              </a:spcBef>
            </a:pPr>
            <a:r>
              <a:rPr lang="ru-RU" sz="2000" dirty="0" smtClean="0"/>
              <a:t>Какими чертами характера нужно обладать? (справедливость, честность, смелость)</a:t>
            </a:r>
            <a:endParaRPr lang="ru-RU" dirty="0"/>
          </a:p>
        </p:txBody>
      </p:sp>
      <p:pic>
        <p:nvPicPr>
          <p:cNvPr id="2051" name="Picture 3" descr="C:\Users\Татьяна\AppData\Local\Microsoft\Windows\Temporary Internet Files\Content.IE5\ISI6BKQL\MM90033670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01208"/>
            <a:ext cx="1296144" cy="155679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6288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Рефлексия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35696" y="1628800"/>
            <a:ext cx="7308304" cy="5229200"/>
          </a:xfrm>
        </p:spPr>
        <p:txBody>
          <a:bodyPr/>
          <a:lstStyle/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</a:pPr>
            <a:r>
              <a:rPr lang="ru-RU" dirty="0" smtClean="0"/>
              <a:t>Ваши впечатления от классного часа «Деловая игра»?</a:t>
            </a:r>
          </a:p>
          <a:p>
            <a:pPr>
              <a:spcBef>
                <a:spcPts val="200"/>
              </a:spcBef>
            </a:pPr>
            <a:r>
              <a:rPr lang="ru-RU" dirty="0" smtClean="0"/>
              <a:t>Что нового вы узнали?</a:t>
            </a:r>
          </a:p>
          <a:p>
            <a:pPr>
              <a:spcBef>
                <a:spcPts val="200"/>
              </a:spcBef>
            </a:pPr>
            <a:r>
              <a:rPr lang="ru-RU" dirty="0" smtClean="0"/>
              <a:t>В чём утвердились?</a:t>
            </a:r>
          </a:p>
          <a:p>
            <a:pPr>
              <a:spcBef>
                <a:spcPts val="200"/>
              </a:spcBef>
            </a:pPr>
            <a:r>
              <a:rPr lang="ru-RU" dirty="0" smtClean="0"/>
              <a:t>А в чём, может быть, разочаровались?</a:t>
            </a:r>
          </a:p>
          <a:p>
            <a:pPr>
              <a:spcBef>
                <a:spcPts val="200"/>
              </a:spcBef>
            </a:pPr>
            <a:endParaRPr lang="ru-RU" dirty="0" smtClean="0"/>
          </a:p>
          <a:p>
            <a:pPr algn="ctr">
              <a:spcBef>
                <a:spcPts val="200"/>
              </a:spcBef>
              <a:buNone/>
            </a:pPr>
            <a:r>
              <a:rPr lang="ru-RU" sz="4400" b="1" dirty="0" smtClean="0"/>
              <a:t>Успехов вам в поиске главного дела жизни!</a:t>
            </a:r>
          </a:p>
          <a:p>
            <a:pPr algn="ctr">
              <a:spcBef>
                <a:spcPts val="200"/>
              </a:spcBef>
              <a:buNone/>
            </a:pPr>
            <a:endParaRPr lang="ru-RU" dirty="0" smtClean="0"/>
          </a:p>
        </p:txBody>
      </p:sp>
    </p:spTree>
    <p:custDataLst>
      <p:tags r:id="rId1"/>
    </p:custDataLst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628800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/>
              <a:t>Библиография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35696" y="1628800"/>
            <a:ext cx="7308304" cy="4320480"/>
          </a:xfrm>
        </p:spPr>
        <p:txBody>
          <a:bodyPr/>
          <a:lstStyle/>
          <a:p>
            <a:pPr lvl="0">
              <a:spcBef>
                <a:spcPts val="200"/>
              </a:spcBef>
            </a:pPr>
            <a:r>
              <a:rPr lang="ru-RU" sz="2000" dirty="0" smtClean="0"/>
              <a:t>Бедов А. Профессиональное самоопределение в проектной деятельности // Народное образование. - 2009. - N 2. - С. 202-207.</a:t>
            </a:r>
          </a:p>
          <a:p>
            <a:pPr lvl="0">
              <a:spcBef>
                <a:spcPts val="200"/>
              </a:spcBef>
            </a:pPr>
            <a:r>
              <a:rPr lang="ru-RU" sz="2000" dirty="0" smtClean="0"/>
              <a:t>Ильясов М. Профориентация в свете новых ценностей образования // Социальная политика и социальное партнерство. - 2009. - N 5. - С. 73-76.</a:t>
            </a:r>
          </a:p>
          <a:p>
            <a:pPr lvl="0">
              <a:spcBef>
                <a:spcPts val="200"/>
              </a:spcBef>
            </a:pPr>
            <a:r>
              <a:rPr lang="ru-RU" sz="2000" dirty="0" err="1" smtClean="0"/>
              <a:t>Клычкова</a:t>
            </a:r>
            <a:r>
              <a:rPr lang="ru-RU" sz="2000" dirty="0" smtClean="0"/>
              <a:t> А. И. Психолого-педагогическая поддержка профессионального самоопределения старшеклассников в условиях профильного обучения // Вестник Университета Российской академии образования. - 2008. - N 1. - С. 41-43.</a:t>
            </a:r>
          </a:p>
          <a:p>
            <a:pPr lvl="0">
              <a:spcBef>
                <a:spcPts val="200"/>
              </a:spcBef>
            </a:pPr>
            <a:r>
              <a:rPr lang="ru-RU" sz="2000" dirty="0" smtClean="0"/>
              <a:t>Криволапова Н. А. Профессиональное самоопределение школьников в новых социально-экономических условиях // Народное образование. - 2010. - N 5. - С. 170-176.</a:t>
            </a:r>
          </a:p>
          <a:p>
            <a:pPr lvl="0"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</a:pPr>
            <a:endParaRPr lang="ru-RU" sz="2000" dirty="0" smtClean="0"/>
          </a:p>
        </p:txBody>
      </p:sp>
    </p:spTree>
    <p:custDataLst>
      <p:tags r:id="rId1"/>
    </p:custData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 flipV="1">
            <a:off x="4932040" y="1772816"/>
            <a:ext cx="4211960" cy="4725144"/>
          </a:xfrm>
        </p:spPr>
        <p:txBody>
          <a:bodyPr anchor="ctr"/>
          <a:lstStyle/>
          <a:p>
            <a:pPr algn="ctr">
              <a:buNone/>
            </a:pPr>
            <a:endParaRPr lang="ru-RU" sz="2000" b="1" dirty="0" smtClean="0">
              <a:latin typeface="Trebuchet MS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rebuchet MS" pitchFamily="34" charset="0"/>
              </a:rPr>
              <a:t>Выполнил: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2000" b="1" dirty="0" smtClean="0">
                <a:latin typeface="Trebuchet MS" pitchFamily="34" charset="0"/>
              </a:rPr>
              <a:t>учитель МОУ «СОШ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2000" b="1" dirty="0" smtClean="0">
                <a:latin typeface="Trebuchet MS" pitchFamily="34" charset="0"/>
              </a:rPr>
              <a:t>имени А. П. Чехова» г. Истра Московская область</a:t>
            </a:r>
          </a:p>
          <a:p>
            <a:pPr algn="ctr">
              <a:buNone/>
            </a:pPr>
            <a:endParaRPr lang="ru-RU" sz="2000" b="1" dirty="0" smtClean="0">
              <a:latin typeface="Trebuchet MS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rebuchet MS" pitchFamily="34" charset="0"/>
              </a:rPr>
              <a:t>ТРИФОНОВА</a:t>
            </a:r>
          </a:p>
          <a:p>
            <a:pPr algn="ctr">
              <a:buNone/>
            </a:pPr>
            <a:r>
              <a:rPr lang="ru-RU" sz="2000" b="1" dirty="0" smtClean="0">
                <a:latin typeface="Trebuchet MS" pitchFamily="34" charset="0"/>
              </a:rPr>
              <a:t>Татьяна Алексеевна</a:t>
            </a:r>
          </a:p>
          <a:p>
            <a:pPr marL="711200" indent="-711200" algn="ctr" eaLnBrk="1" hangingPunct="1"/>
            <a:endParaRPr lang="ru-RU" b="1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39752" y="0"/>
            <a:ext cx="6248400" cy="170080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3100" b="1" dirty="0" smtClean="0">
                <a:latin typeface="Trebuchet MS" pitchFamily="34" charset="0"/>
                <a:cs typeface="Times New Roman" pitchFamily="18" charset="0"/>
              </a:rPr>
              <a:t>Профессиональное самоопределение школьников</a:t>
            </a:r>
            <a:r>
              <a:rPr lang="ru-RU" b="1" dirty="0" smtClean="0">
                <a:latin typeface="Trebuchet MS" pitchFamily="34" charset="0"/>
                <a:cs typeface="Angsana New" pitchFamily="18" charset="-34"/>
              </a:rPr>
              <a:t/>
            </a:r>
            <a:br>
              <a:rPr lang="ru-RU" b="1" dirty="0" smtClean="0">
                <a:latin typeface="Trebuchet MS" pitchFamily="34" charset="0"/>
                <a:cs typeface="Angsana New" pitchFamily="18" charset="-34"/>
              </a:rPr>
            </a:br>
            <a:endParaRPr lang="ru-RU" dirty="0">
              <a:latin typeface="Trebuchet MS" pitchFamily="34" charset="0"/>
            </a:endParaRPr>
          </a:p>
        </p:txBody>
      </p:sp>
      <p:pic>
        <p:nvPicPr>
          <p:cNvPr id="6" name="Picture 3" descr="C:\Users\Татьяна\Pictures\Солянка для слайдов\35575934_Harold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00808"/>
            <a:ext cx="5292080" cy="5157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Tm="1004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588224" cy="5445224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800" dirty="0" smtClean="0">
                <a:latin typeface="+mn-lt"/>
              </a:rPr>
              <a:t>Цель: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расширить представления учащихся о выборе профессии.</a:t>
            </a:r>
            <a:r>
              <a:rPr lang="ru-RU" dirty="0" smtClean="0">
                <a:latin typeface="+mn-lt"/>
              </a:rPr>
              <a:t>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Задачи: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1.Формирование нравственных качеств: целеустремлённость, трудолюбие, скромность.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2. Формирование потребности в успешной самореализации.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3. Побудить к самостоятельному выбору профессии.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248400" cy="170080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rebuchet MS" pitchFamily="34" charset="0"/>
              </a:rPr>
              <a:t>«Хотеть недостаточно, надо действовать »           </a:t>
            </a:r>
            <a:br>
              <a:rPr lang="ru-RU" sz="2800" dirty="0" smtClean="0">
                <a:latin typeface="Trebuchet MS" pitchFamily="34" charset="0"/>
              </a:rPr>
            </a:br>
            <a:r>
              <a:rPr lang="ru-RU" sz="2800" dirty="0" smtClean="0">
                <a:latin typeface="Trebuchet MS" pitchFamily="34" charset="0"/>
              </a:rPr>
              <a:t>                                 И. Гёте</a:t>
            </a:r>
            <a:br>
              <a:rPr lang="ru-RU" sz="2800" dirty="0" smtClean="0">
                <a:latin typeface="Trebuchet MS" pitchFamily="34" charset="0"/>
              </a:rPr>
            </a:br>
            <a:endParaRPr lang="ru-RU" sz="2800" dirty="0">
              <a:latin typeface="Trebuchet MS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Давайте ответим на вопросы:</a:t>
            </a:r>
          </a:p>
          <a:p>
            <a:r>
              <a:rPr lang="ru-RU" dirty="0" smtClean="0"/>
              <a:t>Давно ли появились профессии?</a:t>
            </a:r>
          </a:p>
          <a:p>
            <a:r>
              <a:rPr lang="ru-RU" dirty="0" smtClean="0"/>
              <a:t>Что такое профессия?</a:t>
            </a:r>
          </a:p>
          <a:p>
            <a:r>
              <a:rPr lang="ru-RU" dirty="0" smtClean="0"/>
              <a:t>Что такое специальность?</a:t>
            </a:r>
          </a:p>
          <a:p>
            <a:r>
              <a:rPr lang="ru-RU" dirty="0" smtClean="0"/>
              <a:t>О каких профессиях ты хотел бы узнать? </a:t>
            </a:r>
          </a:p>
          <a:p>
            <a:endParaRPr lang="ru-RU" dirty="0"/>
          </a:p>
        </p:txBody>
      </p:sp>
      <p:pic>
        <p:nvPicPr>
          <p:cNvPr id="1030" name="Picture 6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3176"/>
            <a:ext cx="1835696" cy="184482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1763688" y="0"/>
            <a:ext cx="7380312" cy="2636912"/>
          </a:xfrm>
        </p:spPr>
        <p:txBody>
          <a:bodyPr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500" b="1" i="1" u="sng" dirty="0" smtClean="0">
                <a:latin typeface="Arial" pitchFamily="34" charset="0"/>
                <a:cs typeface="Arial" pitchFamily="34" charset="0"/>
              </a:rPr>
              <a:t>Профессия 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- род трудовой деятельности, занятий, требующий определённой подготовленности и являющийся источником существования. </a:t>
            </a:r>
            <a:br>
              <a:rPr lang="ru-RU" sz="2500" dirty="0" smtClean="0">
                <a:latin typeface="Arial" pitchFamily="34" charset="0"/>
                <a:cs typeface="Arial" pitchFamily="34" charset="0"/>
              </a:rPr>
            </a:br>
            <a:r>
              <a:rPr lang="ru-RU" sz="2500" dirty="0" smtClean="0">
                <a:latin typeface="Arial" pitchFamily="34" charset="0"/>
                <a:cs typeface="Arial" pitchFamily="34" charset="0"/>
              </a:rPr>
              <a:t>                                   Толковый словарь </a:t>
            </a:r>
            <a:br>
              <a:rPr lang="ru-RU" sz="2500" dirty="0" smtClean="0">
                <a:latin typeface="Arial" pitchFamily="34" charset="0"/>
                <a:cs typeface="Arial" pitchFamily="34" charset="0"/>
              </a:rPr>
            </a:br>
            <a:r>
              <a:rPr lang="ru-RU" sz="2500" dirty="0" smtClean="0">
                <a:latin typeface="Arial" pitchFamily="34" charset="0"/>
                <a:cs typeface="Arial" pitchFamily="34" charset="0"/>
              </a:rPr>
              <a:t>                                        С.И. Ожегова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1763688" y="2348880"/>
            <a:ext cx="7380312" cy="1584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2500" b="1" i="1" u="sng" dirty="0" smtClean="0"/>
              <a:t>Специальность</a:t>
            </a:r>
            <a:r>
              <a:rPr lang="ru-RU" sz="2500" dirty="0" smtClean="0"/>
              <a:t> - отдельная отрасль науки, техники, мастерства или искусства, в которой кто-нибудь работает. </a:t>
            </a:r>
            <a:r>
              <a:rPr kumimoji="0" lang="ru-RU" sz="2400" b="0" i="0" u="none" strike="noStrike" kern="1200" cap="small" spc="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small" spc="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small" spc="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small" spc="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small" spc="2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933056"/>
            <a:ext cx="7308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/>
              <a:t>Из ряда слов выберите слова, обозначающие профессию:</a:t>
            </a:r>
          </a:p>
          <a:p>
            <a:r>
              <a:rPr lang="ru-RU" sz="3000" b="1" dirty="0" smtClean="0"/>
              <a:t> </a:t>
            </a:r>
            <a:r>
              <a:rPr lang="ru-RU" sz="3000" dirty="0" smtClean="0"/>
              <a:t>инженер, директор, токарь, художник-модельер, учитель, парикмахер, врач-терапевт.</a:t>
            </a:r>
            <a:br>
              <a:rPr lang="ru-RU" sz="3000" dirty="0" smtClean="0"/>
            </a:br>
            <a:r>
              <a:rPr lang="ru-RU" sz="3000" b="1" dirty="0" smtClean="0"/>
              <a:t>Что означают оставшиеся слова</a:t>
            </a:r>
            <a:r>
              <a:rPr lang="ru-RU" sz="3000" dirty="0" smtClean="0"/>
              <a:t>? </a:t>
            </a:r>
            <a:endParaRPr lang="ru-RU" sz="3000" dirty="0"/>
          </a:p>
        </p:txBody>
      </p:sp>
    </p:spTree>
    <p:custDataLst>
      <p:tags r:id="rId1"/>
    </p:custDataLst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763688" y="2348880"/>
            <a:ext cx="7380312" cy="3024336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В ходе проекта познакомимся со следующими профессиями:  врач, инженер, экономист, модельер, визажист, юрист.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dirty="0" smtClean="0"/>
              <a:t>         </a:t>
            </a:r>
          </a:p>
        </p:txBody>
      </p:sp>
      <p:sp>
        <p:nvSpPr>
          <p:cNvPr id="8" name="AutoShape 4"/>
          <p:cNvSpPr>
            <a:spLocks noGrp="1" noChangeArrowheads="1"/>
          </p:cNvSpPr>
          <p:nvPr>
            <p:ph type="title"/>
          </p:nvPr>
        </p:nvSpPr>
        <p:spPr>
          <a:xfrm>
            <a:off x="683568" y="3068960"/>
            <a:ext cx="9144000" cy="16288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</a:t>
            </a:r>
          </a:p>
        </p:txBody>
      </p:sp>
    </p:spTree>
    <p:custDataLst>
      <p:tags r:id="rId1"/>
    </p:custDataLst>
  </p:cSld>
  <p:clrMapOvr>
    <a:masterClrMapping/>
  </p:clrMapOvr>
  <p:transition spd="med" advTm="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Grp="1" noChangeArrowheads="1"/>
          </p:cNvSpPr>
          <p:nvPr>
            <p:ph type="title"/>
          </p:nvPr>
        </p:nvSpPr>
        <p:spPr>
          <a:xfrm>
            <a:off x="1763688" y="0"/>
            <a:ext cx="7380312" cy="1905000"/>
          </a:xfrm>
        </p:spPr>
        <p:txBody>
          <a:bodyPr anchor="t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Хотелось бы, чтобы вы не только узнали больше о названных профессиях, но и стали активными участниками на классном часе.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763688" y="1700808"/>
            <a:ext cx="7380312" cy="30963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sz="4000" b="1" i="1" dirty="0" smtClean="0"/>
              <a:t>Деление на 3 группы:</a:t>
            </a:r>
          </a:p>
          <a:p>
            <a:r>
              <a:rPr lang="ru-RU" u="sng" dirty="0" smtClean="0"/>
              <a:t>Оптимисты</a:t>
            </a:r>
            <a:r>
              <a:rPr lang="ru-RU" dirty="0" smtClean="0"/>
              <a:t> (называют «+» этой профессии);</a:t>
            </a:r>
          </a:p>
          <a:p>
            <a:r>
              <a:rPr lang="ru-RU" u="sng" dirty="0" smtClean="0"/>
              <a:t>Пессимисты</a:t>
            </a:r>
            <a:r>
              <a:rPr lang="ru-RU" dirty="0" smtClean="0"/>
              <a:t> (называют «-» этой профессии);</a:t>
            </a:r>
          </a:p>
          <a:p>
            <a:r>
              <a:rPr lang="ru-RU" u="sng" dirty="0" smtClean="0"/>
              <a:t>Аналитики</a:t>
            </a:r>
            <a:r>
              <a:rPr lang="ru-RU" dirty="0" smtClean="0"/>
              <a:t> (обсуждают, делают выводы).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4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6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Профессия–врач</a:t>
            </a:r>
            <a:br>
              <a:rPr lang="ru-RU" dirty="0" smtClean="0"/>
            </a:br>
            <a:r>
              <a:rPr lang="ru-RU" dirty="0" smtClean="0"/>
              <a:t>                 </a:t>
            </a:r>
            <a:r>
              <a:rPr lang="ru-RU" sz="2700" dirty="0" smtClean="0"/>
              <a:t>(выступление учащегося)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35696" y="1628800"/>
            <a:ext cx="7308304" cy="1296144"/>
          </a:xfrm>
        </p:spPr>
        <p:txBody>
          <a:bodyPr/>
          <a:lstStyle/>
          <a:p>
            <a:pPr>
              <a:buNone/>
            </a:pPr>
            <a:r>
              <a:rPr lang="ru-RU" i="1" u="sng" dirty="0" smtClean="0"/>
              <a:t>ОБСУЖДЕНИЕ</a:t>
            </a:r>
            <a:r>
              <a:rPr lang="ru-RU" b="1" i="1" u="sng" dirty="0" smtClean="0"/>
              <a:t>:</a:t>
            </a:r>
          </a:p>
          <a:p>
            <a:pPr>
              <a:spcBef>
                <a:spcPts val="200"/>
              </a:spcBef>
            </a:pPr>
            <a:r>
              <a:rPr lang="ru-RU" sz="2000" dirty="0" smtClean="0"/>
              <a:t>самая важная профессия, интересная, общение с людьми, уважают окружающие, можно лечить близких, лучше стали оплачивать.</a:t>
            </a:r>
          </a:p>
          <a:p>
            <a:pPr>
              <a:spcBef>
                <a:spcPts val="200"/>
              </a:spcBef>
              <a:buNone/>
            </a:pPr>
            <a:endParaRPr lang="ru-RU" sz="2000" dirty="0" smtClean="0"/>
          </a:p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2048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«+»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«-»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835696" y="4653136"/>
            <a:ext cx="7308304" cy="16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1200" cap="small" spc="2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 bwMode="auto">
          <a:xfrm>
            <a:off x="1835696" y="4797152"/>
            <a:ext cx="7308304" cy="154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4437112"/>
            <a:ext cx="7308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Эксперты:</a:t>
            </a:r>
            <a:r>
              <a:rPr lang="ru-RU" sz="2400" dirty="0" smtClean="0"/>
              <a:t> если человек готов всегда прийти на помощь людям, психологически готов, интересуется биологией, анатомией, химией, то пусть будет врачом. Это почётная профессия. И нужно помнить, что от врача зависит жизнь человека</a:t>
            </a:r>
            <a:endParaRPr lang="ru-RU" sz="2400" dirty="0"/>
          </a:p>
        </p:txBody>
      </p:sp>
      <p:sp>
        <p:nvSpPr>
          <p:cNvPr id="13" name="Текст 2"/>
          <p:cNvSpPr txBox="1">
            <a:spLocks/>
          </p:cNvSpPr>
          <p:nvPr/>
        </p:nvSpPr>
        <p:spPr bwMode="auto">
          <a:xfrm>
            <a:off x="1835696" y="2780928"/>
            <a:ext cx="730830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моральная ответственность за жизнь, требует огромных знаний, может не каждый (кровь, смерть…),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эмоц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напряжение, всю жизнь учиться.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31029"/>
            <a:ext cx="1164031" cy="182697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2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2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2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7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6288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Профессия–инженер</a:t>
            </a:r>
            <a:br>
              <a:rPr lang="ru-RU" sz="4000" dirty="0" smtClean="0"/>
            </a:br>
            <a:r>
              <a:rPr lang="ru-RU" sz="4000" dirty="0" smtClean="0"/>
              <a:t>                  </a:t>
            </a:r>
            <a:r>
              <a:rPr lang="ru-RU" sz="2400" dirty="0" smtClean="0"/>
              <a:t>(выступление учащегося)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35696" y="1628800"/>
            <a:ext cx="7308304" cy="1512168"/>
          </a:xfrm>
        </p:spPr>
        <p:txBody>
          <a:bodyPr anchor="t"/>
          <a:lstStyle/>
          <a:p>
            <a:pPr>
              <a:buNone/>
            </a:pPr>
            <a:r>
              <a:rPr lang="ru-RU" i="1" u="sng" dirty="0" smtClean="0"/>
              <a:t>ОБСУЖДЕНИЕ</a:t>
            </a:r>
            <a:r>
              <a:rPr lang="ru-RU" b="1" i="1" u="sng" dirty="0" smtClean="0"/>
              <a:t>:</a:t>
            </a:r>
          </a:p>
          <a:p>
            <a:pPr>
              <a:spcBef>
                <a:spcPts val="200"/>
              </a:spcBef>
              <a:buNone/>
            </a:pPr>
            <a:endParaRPr lang="ru-RU" sz="2000" dirty="0" smtClean="0"/>
          </a:p>
          <a:p>
            <a:pPr algn="just">
              <a:spcBef>
                <a:spcPts val="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Руководящая работа, уважение рабочих, высокая зарплата, изучение новых технологий, востребован на рынке труда.</a:t>
            </a:r>
          </a:p>
          <a:p>
            <a:pPr>
              <a:spcBef>
                <a:spcPts val="200"/>
              </a:spcBef>
              <a:buNone/>
            </a:pPr>
            <a:endParaRPr lang="ru-RU" sz="2000" dirty="0" smtClean="0"/>
          </a:p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</a:pPr>
            <a:endParaRPr lang="ru-RU" sz="2000" dirty="0" smtClean="0"/>
          </a:p>
          <a:p>
            <a:pPr>
              <a:spcBef>
                <a:spcPts val="200"/>
              </a:spcBef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«+»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«-»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835696" y="4653136"/>
            <a:ext cx="7308304" cy="16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1200" cap="small" spc="2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 bwMode="auto">
          <a:xfrm>
            <a:off x="1835696" y="4797152"/>
            <a:ext cx="7308304" cy="154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4498380"/>
            <a:ext cx="7308304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buNone/>
            </a:pPr>
            <a:r>
              <a:rPr lang="ru-RU" sz="2400" dirty="0" smtClean="0"/>
              <a:t>Эксперты:</a:t>
            </a:r>
          </a:p>
          <a:p>
            <a:pPr>
              <a:spcBef>
                <a:spcPts val="200"/>
              </a:spcBef>
              <a:buNone/>
            </a:pPr>
            <a:r>
              <a:rPr lang="ru-RU" sz="2400" b="1" dirty="0" smtClean="0"/>
              <a:t>Общие требования:</a:t>
            </a:r>
          </a:p>
          <a:p>
            <a:pPr algn="just">
              <a:spcBef>
                <a:spcPts val="200"/>
              </a:spcBef>
              <a:buNone/>
            </a:pPr>
            <a:r>
              <a:rPr lang="ru-RU" sz="2400" dirty="0" smtClean="0"/>
              <a:t>физическая и психологическая выносливость, способность к распределению внимания, высокое интеллектуальное развитие, уравновешенность.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 bwMode="auto">
          <a:xfrm>
            <a:off x="1835696" y="3140968"/>
            <a:ext cx="73083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 bwMode="auto">
          <a:xfrm>
            <a:off x="1835696" y="3429000"/>
            <a:ext cx="73083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36000" bIns="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ts val="200"/>
              </a:spcBef>
              <a:buClr>
                <a:schemeClr val="accent1"/>
              </a:buClr>
              <a:buSzPct val="80000"/>
            </a:pPr>
            <a:r>
              <a:rPr lang="ru-RU" sz="2000" dirty="0" smtClean="0"/>
              <a:t>Ответственность за технологический процесс производства, за жизнь подчинённых, дисциплинированность.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 descr="C:\Users\Татьяна\AppData\Local\Microsoft\Windows\Temporary Internet Files\Content.IE5\ISI6BKQL\MC9002293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81321"/>
            <a:ext cx="1018642" cy="177667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3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3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3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3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3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3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3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3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3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7" grpId="0"/>
      <p:bldP spid="12" grpId="0"/>
      <p:bldP spid="13" grpId="0"/>
      <p:bldP spid="1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3|1.1|1|0.6|6|0.6|4.9|2|1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8|1.3|1.1|0.7|5|0.7|5.6|1.1|1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|1.1|0.9|0.4|6.3|0.7|3.7|1.3|1.7|1.7|1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|1.5|1|1.1|3.8|3.5|1.6|1.6|1.4|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6|2.3|1.7|2.8|2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|1.8|1.7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4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3|1.4|1.4|1.7|1.6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9|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6|0.7|2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1|3.9|1.3|2.1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3|1.4|1.2|0.4|4.2|1.1|6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8|1.7|0.6|1|5.8|0.9|5.2"/>
</p:tagLst>
</file>

<file path=ppt/theme/theme1.xml><?xml version="1.0" encoding="utf-8"?>
<a:theme xmlns:a="http://schemas.openxmlformats.org/drawingml/2006/main" name="Theme_Mod_theme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1267</TotalTime>
  <Words>729</Words>
  <Application>Microsoft Office PowerPoint</Application>
  <PresentationFormat>Экран (4:3)</PresentationFormat>
  <Paragraphs>137</Paragraphs>
  <Slides>15</Slides>
  <Notes>2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Theme_Mod_theme</vt:lpstr>
      <vt:lpstr>Презентация проекта</vt:lpstr>
      <vt:lpstr>Профессиональное самоопределение школьников </vt:lpstr>
      <vt:lpstr>Цель:  расширить представления учащихся о выборе профессии.   Задачи:   1.Формирование нравственных качеств: целеустремлённость, трудолюбие, скромность.  2. Формирование потребности в успешной самореализации. 3. Побудить к самостоятельному выбору профессии. </vt:lpstr>
      <vt:lpstr>«Хотеть недостаточно, надо действовать »                                             И. Гёте </vt:lpstr>
      <vt:lpstr>Профессия  - род трудовой деятельности, занятий, требующий определённой подготовленности и являющийся источником существования.                                     Толковый словарь                                          С.И. Ожегова  </vt:lpstr>
      <vt:lpstr>                                                                                              </vt:lpstr>
      <vt:lpstr>Хотелось бы, чтобы вы не только узнали больше о названных профессиях, но и стали активными участниками на классном часе. </vt:lpstr>
      <vt:lpstr>Профессия–врач                  (выступление учащегося)</vt:lpstr>
      <vt:lpstr>Профессия–инженер                   (выступление учащегося)</vt:lpstr>
      <vt:lpstr>Профессия–модельер                  (выступление учащегося)</vt:lpstr>
      <vt:lpstr>Профессия–экономист                  (выступление учащегося)</vt:lpstr>
      <vt:lpstr>Профессия–визажист                  (выступление учащегося)</vt:lpstr>
      <vt:lpstr>Профессия–юрист    (выступление приглашённого специалиста)</vt:lpstr>
      <vt:lpstr>Рефлексия</vt:lpstr>
      <vt:lpstr>Библиография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самоопределение школьников.</dc:title>
  <dc:subject>Классное руководство</dc:subject>
  <dc:creator>Трифонова Т.А.</dc:creator>
  <cp:lastModifiedBy>Татьяна</cp:lastModifiedBy>
  <cp:revision>124</cp:revision>
  <dcterms:created xsi:type="dcterms:W3CDTF">2009-12-13T10:26:30Z</dcterms:created>
  <dcterms:modified xsi:type="dcterms:W3CDTF">2013-11-24T17:46:04Z</dcterms:modified>
</cp:coreProperties>
</file>