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ackage" ContentType="application/vnd.openxmlformats-officedocument.package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61" r:id="rId3"/>
    <p:sldId id="268" r:id="rId4"/>
    <p:sldId id="264" r:id="rId5"/>
    <p:sldId id="263" r:id="rId6"/>
    <p:sldId id="265" r:id="rId7"/>
    <p:sldId id="270" r:id="rId8"/>
    <p:sldId id="266" r:id="rId9"/>
    <p:sldId id="269" r:id="rId10"/>
    <p:sldId id="271" r:id="rId11"/>
    <p:sldId id="262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1.package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2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Белки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Домашнее</c:v>
                </c:pt>
                <c:pt idx="1">
                  <c:v>Простаквашино</c:v>
                </c:pt>
                <c:pt idx="2">
                  <c:v>Веселый молочник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3.84</c:v>
                </c:pt>
                <c:pt idx="1">
                  <c:v>2.8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Казеин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Домашнее</c:v>
                </c:pt>
                <c:pt idx="1">
                  <c:v>Простаквашино</c:v>
                </c:pt>
                <c:pt idx="2">
                  <c:v>Веселый молочник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3.02</c:v>
                </c:pt>
                <c:pt idx="1">
                  <c:v>2.2000000000000002</c:v>
                </c:pt>
                <c:pt idx="2">
                  <c:v>2.2000000000000002</c:v>
                </c:pt>
              </c:numCache>
            </c:numRef>
          </c:val>
        </c:ser>
        <c:shape val="cylinder"/>
        <c:axId val="81289600"/>
        <c:axId val="81291136"/>
        <c:axId val="0"/>
      </c:bar3DChart>
      <c:catAx>
        <c:axId val="81289600"/>
        <c:scaling>
          <c:orientation val="minMax"/>
        </c:scaling>
        <c:axPos val="b"/>
        <c:tickLblPos val="nextTo"/>
        <c:crossAx val="81291136"/>
        <c:crosses val="autoZero"/>
        <c:auto val="1"/>
        <c:lblAlgn val="ctr"/>
        <c:lblOffset val="100"/>
      </c:catAx>
      <c:valAx>
        <c:axId val="81291136"/>
        <c:scaling>
          <c:orientation val="minMax"/>
        </c:scaling>
        <c:axPos val="l"/>
        <c:majorGridlines/>
        <c:numFmt formatCode="General" sourceLinked="1"/>
        <c:tickLblPos val="nextTo"/>
        <c:crossAx val="81289600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6">
        <a:lumMod val="40000"/>
        <a:lumOff val="60000"/>
      </a:schemeClr>
    </a:solidFill>
  </c:spPr>
  <c:txPr>
    <a:bodyPr/>
    <a:lstStyle/>
    <a:p>
      <a:pPr>
        <a:defRPr sz="1800">
          <a:solidFill>
            <a:srgbClr val="002060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8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Кислотность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Домашнее</c:v>
                </c:pt>
                <c:pt idx="1">
                  <c:v>Простаквашино</c:v>
                </c:pt>
                <c:pt idx="2">
                  <c:v>Веселый молочник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15</c:v>
                </c:pt>
                <c:pt idx="2">
                  <c:v>15</c:v>
                </c:pt>
              </c:numCache>
            </c:numRef>
          </c:val>
        </c:ser>
        <c:shape val="cone"/>
        <c:axId val="73776512"/>
        <c:axId val="2355968"/>
        <c:axId val="0"/>
      </c:bar3DChart>
      <c:catAx>
        <c:axId val="73776512"/>
        <c:scaling>
          <c:orientation val="minMax"/>
        </c:scaling>
        <c:axPos val="b"/>
        <c:tickLblPos val="nextTo"/>
        <c:crossAx val="2355968"/>
        <c:crosses val="autoZero"/>
        <c:auto val="1"/>
        <c:lblAlgn val="ctr"/>
        <c:lblOffset val="100"/>
      </c:catAx>
      <c:valAx>
        <c:axId val="2355968"/>
        <c:scaling>
          <c:orientation val="minMax"/>
        </c:scaling>
        <c:axPos val="l"/>
        <c:majorGridlines/>
        <c:numFmt formatCode="General" sourceLinked="1"/>
        <c:tickLblPos val="nextTo"/>
        <c:crossAx val="737765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7DD284-D3DA-442F-AB0E-A0935726B379}" type="doc">
      <dgm:prSet loTypeId="urn:microsoft.com/office/officeart/2005/8/layout/orgChart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44C68F5-A276-4C50-87DB-EEA0396F98B7}">
      <dgm:prSet/>
      <dgm:spPr/>
      <dgm:t>
        <a:bodyPr/>
        <a:lstStyle/>
        <a:p>
          <a:pPr rtl="0"/>
          <a:r>
            <a:rPr lang="ru-RU" dirty="0" smtClean="0"/>
            <a:t>Контрольная закупка молока коровьего</a:t>
          </a:r>
          <a:endParaRPr lang="ru-RU" dirty="0"/>
        </a:p>
      </dgm:t>
    </dgm:pt>
    <dgm:pt modelId="{83ECE914-D465-455A-915F-4A7E9A8E5D2B}" type="parTrans" cxnId="{9C9DAAEF-5994-438A-A027-3B6029DBEA77}">
      <dgm:prSet/>
      <dgm:spPr/>
      <dgm:t>
        <a:bodyPr/>
        <a:lstStyle/>
        <a:p>
          <a:endParaRPr lang="ru-RU"/>
        </a:p>
      </dgm:t>
    </dgm:pt>
    <dgm:pt modelId="{3A479524-AE2B-42C3-9798-891FA4B92816}" type="sibTrans" cxnId="{9C9DAAEF-5994-438A-A027-3B6029DBEA77}">
      <dgm:prSet/>
      <dgm:spPr/>
      <dgm:t>
        <a:bodyPr/>
        <a:lstStyle/>
        <a:p>
          <a:endParaRPr lang="ru-RU"/>
        </a:p>
      </dgm:t>
    </dgm:pt>
    <dgm:pt modelId="{0E89966C-4421-4E00-9588-123AA9E9ED5F}" type="pres">
      <dgm:prSet presAssocID="{FB7DD284-D3DA-442F-AB0E-A0935726B37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6BC2A75-1A7A-4487-B83B-629323E91D60}" type="pres">
      <dgm:prSet presAssocID="{344C68F5-A276-4C50-87DB-EEA0396F98B7}" presName="hierRoot1" presStyleCnt="0">
        <dgm:presLayoutVars>
          <dgm:hierBranch val="init"/>
        </dgm:presLayoutVars>
      </dgm:prSet>
      <dgm:spPr/>
    </dgm:pt>
    <dgm:pt modelId="{0F5CF634-DC5E-45DA-848F-B0AE5C629A48}" type="pres">
      <dgm:prSet presAssocID="{344C68F5-A276-4C50-87DB-EEA0396F98B7}" presName="rootComposite1" presStyleCnt="0"/>
      <dgm:spPr/>
    </dgm:pt>
    <dgm:pt modelId="{CFF85537-12D6-4D88-8762-5595D2E70705}" type="pres">
      <dgm:prSet presAssocID="{344C68F5-A276-4C50-87DB-EEA0396F98B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71B757-CEFD-4B30-ADE2-2667CBB1AB84}" type="pres">
      <dgm:prSet presAssocID="{344C68F5-A276-4C50-87DB-EEA0396F98B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AB60CD0-05A9-4E43-B30B-C858EFF2956A}" type="pres">
      <dgm:prSet presAssocID="{344C68F5-A276-4C50-87DB-EEA0396F98B7}" presName="hierChild2" presStyleCnt="0"/>
      <dgm:spPr/>
    </dgm:pt>
    <dgm:pt modelId="{E810AFB4-6A64-4228-85EA-A2DA5C6398CD}" type="pres">
      <dgm:prSet presAssocID="{344C68F5-A276-4C50-87DB-EEA0396F98B7}" presName="hierChild3" presStyleCnt="0"/>
      <dgm:spPr/>
    </dgm:pt>
  </dgm:ptLst>
  <dgm:cxnLst>
    <dgm:cxn modelId="{9C9DAAEF-5994-438A-A027-3B6029DBEA77}" srcId="{FB7DD284-D3DA-442F-AB0E-A0935726B379}" destId="{344C68F5-A276-4C50-87DB-EEA0396F98B7}" srcOrd="0" destOrd="0" parTransId="{83ECE914-D465-455A-915F-4A7E9A8E5D2B}" sibTransId="{3A479524-AE2B-42C3-9798-891FA4B92816}"/>
    <dgm:cxn modelId="{9A40658F-07CA-40DD-B5ED-ACFF4BEDE67A}" type="presOf" srcId="{344C68F5-A276-4C50-87DB-EEA0396F98B7}" destId="{7771B757-CEFD-4B30-ADE2-2667CBB1AB84}" srcOrd="1" destOrd="0" presId="urn:microsoft.com/office/officeart/2005/8/layout/orgChart1"/>
    <dgm:cxn modelId="{7C4C0945-A00C-4B3B-B66A-08A9440ECD03}" type="presOf" srcId="{FB7DD284-D3DA-442F-AB0E-A0935726B379}" destId="{0E89966C-4421-4E00-9588-123AA9E9ED5F}" srcOrd="0" destOrd="0" presId="urn:microsoft.com/office/officeart/2005/8/layout/orgChart1"/>
    <dgm:cxn modelId="{D4F3777E-1712-44A8-92C9-4D6926375D20}" type="presOf" srcId="{344C68F5-A276-4C50-87DB-EEA0396F98B7}" destId="{CFF85537-12D6-4D88-8762-5595D2E70705}" srcOrd="0" destOrd="0" presId="urn:microsoft.com/office/officeart/2005/8/layout/orgChart1"/>
    <dgm:cxn modelId="{9030C534-4398-4C69-84E6-52F705039A01}" type="presParOf" srcId="{0E89966C-4421-4E00-9588-123AA9E9ED5F}" destId="{76BC2A75-1A7A-4487-B83B-629323E91D60}" srcOrd="0" destOrd="0" presId="urn:microsoft.com/office/officeart/2005/8/layout/orgChart1"/>
    <dgm:cxn modelId="{34F57D68-BEC4-4FAB-A0EA-51C17EBC8053}" type="presParOf" srcId="{76BC2A75-1A7A-4487-B83B-629323E91D60}" destId="{0F5CF634-DC5E-45DA-848F-B0AE5C629A48}" srcOrd="0" destOrd="0" presId="urn:microsoft.com/office/officeart/2005/8/layout/orgChart1"/>
    <dgm:cxn modelId="{E673F280-EB85-4421-A579-29F6DC7F09B0}" type="presParOf" srcId="{0F5CF634-DC5E-45DA-848F-B0AE5C629A48}" destId="{CFF85537-12D6-4D88-8762-5595D2E70705}" srcOrd="0" destOrd="0" presId="urn:microsoft.com/office/officeart/2005/8/layout/orgChart1"/>
    <dgm:cxn modelId="{8CF119D6-1F72-4D9A-AE5F-F2C67C13AF5A}" type="presParOf" srcId="{0F5CF634-DC5E-45DA-848F-B0AE5C629A48}" destId="{7771B757-CEFD-4B30-ADE2-2667CBB1AB84}" srcOrd="1" destOrd="0" presId="urn:microsoft.com/office/officeart/2005/8/layout/orgChart1"/>
    <dgm:cxn modelId="{5CD6A7F5-AFC7-4420-AB47-F8287750A870}" type="presParOf" srcId="{76BC2A75-1A7A-4487-B83B-629323E91D60}" destId="{9AB60CD0-05A9-4E43-B30B-C858EFF2956A}" srcOrd="1" destOrd="0" presId="urn:microsoft.com/office/officeart/2005/8/layout/orgChart1"/>
    <dgm:cxn modelId="{A6032E3A-5585-404B-9E31-03453FE5672B}" type="presParOf" srcId="{76BC2A75-1A7A-4487-B83B-629323E91D60}" destId="{E810AFB4-6A64-4228-85EA-A2DA5C6398C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66C5F7-0316-4532-AE25-312AB6AF011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835D528-81DF-413E-B12D-79637E81F8ED}">
      <dgm:prSet phldrT="[Текст]" custT="1"/>
      <dgm:spPr/>
      <dgm:t>
        <a:bodyPr/>
        <a:lstStyle/>
        <a:p>
          <a:pPr algn="ctr"/>
          <a:r>
            <a:rPr lang="ru-RU" sz="4000" dirty="0" smtClean="0"/>
            <a:t>ЦЕЛЬ:</a:t>
          </a:r>
          <a:endParaRPr lang="ru-RU" sz="4000" dirty="0"/>
        </a:p>
      </dgm:t>
    </dgm:pt>
    <dgm:pt modelId="{0E7A5168-0809-42FA-A2C7-DF09233B4C0B}" type="parTrans" cxnId="{0606D9DC-E06E-44FF-9CD2-1A33C7DAFF03}">
      <dgm:prSet/>
      <dgm:spPr/>
      <dgm:t>
        <a:bodyPr/>
        <a:lstStyle/>
        <a:p>
          <a:endParaRPr lang="ru-RU"/>
        </a:p>
      </dgm:t>
    </dgm:pt>
    <dgm:pt modelId="{938EAB09-EA71-4015-B2CC-E56A4EBD1042}" type="sibTrans" cxnId="{0606D9DC-E06E-44FF-9CD2-1A33C7DAFF03}">
      <dgm:prSet/>
      <dgm:spPr/>
      <dgm:t>
        <a:bodyPr/>
        <a:lstStyle/>
        <a:p>
          <a:endParaRPr lang="ru-RU"/>
        </a:p>
      </dgm:t>
    </dgm:pt>
    <dgm:pt modelId="{D34D50F8-9D8A-4049-9C64-D1A542AC2EC6}">
      <dgm:prSet phldrT="[Текст]"/>
      <dgm:spPr/>
      <dgm:t>
        <a:bodyPr/>
        <a:lstStyle/>
        <a:p>
          <a:r>
            <a:rPr lang="ru-RU" sz="2400" dirty="0" smtClean="0"/>
            <a:t>Изучить методику выделения компонентов молока, методику определения основных показателей качества молока, выполнить эксперимент для сравнения различных брендов молока</a:t>
          </a:r>
          <a:endParaRPr lang="ru-RU" sz="2400" dirty="0"/>
        </a:p>
      </dgm:t>
    </dgm:pt>
    <dgm:pt modelId="{098A57A8-FD53-4E4E-8938-FCE2C0783510}" type="parTrans" cxnId="{CB316F1C-0477-4D5B-8D7A-1AFB22EFCB84}">
      <dgm:prSet/>
      <dgm:spPr/>
      <dgm:t>
        <a:bodyPr/>
        <a:lstStyle/>
        <a:p>
          <a:endParaRPr lang="ru-RU"/>
        </a:p>
      </dgm:t>
    </dgm:pt>
    <dgm:pt modelId="{FF07656A-9863-4ABB-9A05-0E18C8AF2B0C}" type="sibTrans" cxnId="{CB316F1C-0477-4D5B-8D7A-1AFB22EFCB84}">
      <dgm:prSet/>
      <dgm:spPr/>
      <dgm:t>
        <a:bodyPr/>
        <a:lstStyle/>
        <a:p>
          <a:endParaRPr lang="ru-RU"/>
        </a:p>
      </dgm:t>
    </dgm:pt>
    <dgm:pt modelId="{E50AE0A2-6008-4054-B292-DD77BC4337D3}" type="pres">
      <dgm:prSet presAssocID="{5266C5F7-0316-4532-AE25-312AB6AF01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C74CB2-C39B-4AB1-A148-DFDC42BB843F}" type="pres">
      <dgm:prSet presAssocID="{1835D528-81DF-413E-B12D-79637E81F8ED}" presName="parentText" presStyleLbl="node1" presStyleIdx="0" presStyleCnt="2" custScaleY="1405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F7772-EA7B-4004-BCAD-9F55C289B71E}" type="pres">
      <dgm:prSet presAssocID="{938EAB09-EA71-4015-B2CC-E56A4EBD1042}" presName="spacer" presStyleCnt="0"/>
      <dgm:spPr/>
    </dgm:pt>
    <dgm:pt modelId="{CCB9C722-7A7E-4514-B9F8-CB45BDB0A9F8}" type="pres">
      <dgm:prSet presAssocID="{D34D50F8-9D8A-4049-9C64-D1A542AC2EC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06D9DC-E06E-44FF-9CD2-1A33C7DAFF03}" srcId="{5266C5F7-0316-4532-AE25-312AB6AF011E}" destId="{1835D528-81DF-413E-B12D-79637E81F8ED}" srcOrd="0" destOrd="0" parTransId="{0E7A5168-0809-42FA-A2C7-DF09233B4C0B}" sibTransId="{938EAB09-EA71-4015-B2CC-E56A4EBD1042}"/>
    <dgm:cxn modelId="{CB316F1C-0477-4D5B-8D7A-1AFB22EFCB84}" srcId="{5266C5F7-0316-4532-AE25-312AB6AF011E}" destId="{D34D50F8-9D8A-4049-9C64-D1A542AC2EC6}" srcOrd="1" destOrd="0" parTransId="{098A57A8-FD53-4E4E-8938-FCE2C0783510}" sibTransId="{FF07656A-9863-4ABB-9A05-0E18C8AF2B0C}"/>
    <dgm:cxn modelId="{87BA2411-4720-46AC-B841-DD9C309304CF}" type="presOf" srcId="{D34D50F8-9D8A-4049-9C64-D1A542AC2EC6}" destId="{CCB9C722-7A7E-4514-B9F8-CB45BDB0A9F8}" srcOrd="0" destOrd="0" presId="urn:microsoft.com/office/officeart/2005/8/layout/vList2"/>
    <dgm:cxn modelId="{D36D3B0B-D1E0-4098-8A44-9974B08E52C9}" type="presOf" srcId="{1835D528-81DF-413E-B12D-79637E81F8ED}" destId="{8CC74CB2-C39B-4AB1-A148-DFDC42BB843F}" srcOrd="0" destOrd="0" presId="urn:microsoft.com/office/officeart/2005/8/layout/vList2"/>
    <dgm:cxn modelId="{95F487C9-D1F6-4749-A3A2-9D53C0258B30}" type="presOf" srcId="{5266C5F7-0316-4532-AE25-312AB6AF011E}" destId="{E50AE0A2-6008-4054-B292-DD77BC4337D3}" srcOrd="0" destOrd="0" presId="urn:microsoft.com/office/officeart/2005/8/layout/vList2"/>
    <dgm:cxn modelId="{E5588E8F-EFC2-41A5-8855-3F435A3417A2}" type="presParOf" srcId="{E50AE0A2-6008-4054-B292-DD77BC4337D3}" destId="{8CC74CB2-C39B-4AB1-A148-DFDC42BB843F}" srcOrd="0" destOrd="0" presId="urn:microsoft.com/office/officeart/2005/8/layout/vList2"/>
    <dgm:cxn modelId="{8E04AD99-2DDD-484B-BA1F-0EA440298FA8}" type="presParOf" srcId="{E50AE0A2-6008-4054-B292-DD77BC4337D3}" destId="{B8EF7772-EA7B-4004-BCAD-9F55C289B71E}" srcOrd="1" destOrd="0" presId="urn:microsoft.com/office/officeart/2005/8/layout/vList2"/>
    <dgm:cxn modelId="{BCB27EC7-D019-436D-9764-CDD783A07CE4}" type="presParOf" srcId="{E50AE0A2-6008-4054-B292-DD77BC4337D3}" destId="{CCB9C722-7A7E-4514-B9F8-CB45BDB0A9F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9C3EA9-9533-4AE5-AE99-0BD225968788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D73603C-9190-4ACC-B16E-FBF07965601E}">
      <dgm:prSet phldrT="[Текст]"/>
      <dgm:spPr/>
      <dgm:t>
        <a:bodyPr/>
        <a:lstStyle/>
        <a:p>
          <a:r>
            <a:rPr lang="ru-RU" dirty="0" smtClean="0"/>
            <a:t>Задачи:</a:t>
          </a:r>
          <a:endParaRPr lang="ru-RU" dirty="0"/>
        </a:p>
      </dgm:t>
    </dgm:pt>
    <dgm:pt modelId="{15646C20-1838-4C08-88AD-49384E5A6D9C}" type="parTrans" cxnId="{D7393DAB-3028-450C-8B77-0847BA8033CD}">
      <dgm:prSet/>
      <dgm:spPr/>
      <dgm:t>
        <a:bodyPr/>
        <a:lstStyle/>
        <a:p>
          <a:endParaRPr lang="ru-RU"/>
        </a:p>
      </dgm:t>
    </dgm:pt>
    <dgm:pt modelId="{993BBA6F-5D6D-42A8-B093-1A1E62C25B29}" type="sibTrans" cxnId="{D7393DAB-3028-450C-8B77-0847BA8033CD}">
      <dgm:prSet/>
      <dgm:spPr/>
      <dgm:t>
        <a:bodyPr/>
        <a:lstStyle/>
        <a:p>
          <a:endParaRPr lang="ru-RU"/>
        </a:p>
      </dgm:t>
    </dgm:pt>
    <dgm:pt modelId="{177223BA-3441-470C-8CB1-ACF085DDAA38}">
      <dgm:prSet phldrT="[Текст]" custT="1"/>
      <dgm:spPr/>
      <dgm:t>
        <a:bodyPr/>
        <a:lstStyle/>
        <a:p>
          <a:r>
            <a:rPr lang="ru-RU" sz="2200" dirty="0" smtClean="0"/>
            <a:t>Провести социологический опрос учащихся гимназии</a:t>
          </a:r>
          <a:endParaRPr lang="ru-RU" sz="2200" baseline="0" dirty="0"/>
        </a:p>
      </dgm:t>
    </dgm:pt>
    <dgm:pt modelId="{4C19591A-2CEF-4EE7-B273-651DAB68D223}" type="parTrans" cxnId="{C43FF118-8CEE-4F5F-A80B-36D531A2C27A}">
      <dgm:prSet/>
      <dgm:spPr/>
      <dgm:t>
        <a:bodyPr/>
        <a:lstStyle/>
        <a:p>
          <a:endParaRPr lang="ru-RU"/>
        </a:p>
      </dgm:t>
    </dgm:pt>
    <dgm:pt modelId="{F2043D86-4814-4D8F-8B40-F6A3A3958120}" type="sibTrans" cxnId="{C43FF118-8CEE-4F5F-A80B-36D531A2C27A}">
      <dgm:prSet/>
      <dgm:spPr/>
      <dgm:t>
        <a:bodyPr/>
        <a:lstStyle/>
        <a:p>
          <a:endParaRPr lang="ru-RU"/>
        </a:p>
      </dgm:t>
    </dgm:pt>
    <dgm:pt modelId="{6BC01367-9829-4E47-BA9E-CBCC55560DD3}">
      <dgm:prSet phldrT="[Текст]" custT="1"/>
      <dgm:spPr/>
      <dgm:t>
        <a:bodyPr/>
        <a:lstStyle/>
        <a:p>
          <a:r>
            <a:rPr lang="ru-RU" sz="2200" dirty="0" smtClean="0"/>
            <a:t>изучить методику определения компонентов молока, химического состава и  основные физико-химические свойства молока</a:t>
          </a:r>
          <a:endParaRPr lang="ru-RU" sz="2200" baseline="0" dirty="0"/>
        </a:p>
      </dgm:t>
    </dgm:pt>
    <dgm:pt modelId="{5B804677-3A5A-4DC3-A0C7-AD800215A45A}" type="parTrans" cxnId="{FF22A703-6F33-4DDB-83B2-9CF69AE0AB2F}">
      <dgm:prSet/>
      <dgm:spPr/>
      <dgm:t>
        <a:bodyPr/>
        <a:lstStyle/>
        <a:p>
          <a:endParaRPr lang="ru-RU"/>
        </a:p>
      </dgm:t>
    </dgm:pt>
    <dgm:pt modelId="{716700FF-1596-4A0F-80BE-6C3C63C2A03A}" type="sibTrans" cxnId="{FF22A703-6F33-4DDB-83B2-9CF69AE0AB2F}">
      <dgm:prSet/>
      <dgm:spPr/>
      <dgm:t>
        <a:bodyPr/>
        <a:lstStyle/>
        <a:p>
          <a:endParaRPr lang="ru-RU"/>
        </a:p>
      </dgm:t>
    </dgm:pt>
    <dgm:pt modelId="{299610C3-673E-4A13-876C-C7BA65CD2CCF}">
      <dgm:prSet phldrT="[Текст]" custT="1"/>
      <dgm:spPr/>
      <dgm:t>
        <a:bodyPr/>
        <a:lstStyle/>
        <a:p>
          <a:r>
            <a:rPr lang="ru-RU" sz="2200" dirty="0" smtClean="0"/>
            <a:t>выполнить эксперимент, сравнить различные бренды молока по химическому составу и показателям качества молока</a:t>
          </a:r>
          <a:endParaRPr lang="ru-RU" sz="2200" baseline="0" dirty="0"/>
        </a:p>
      </dgm:t>
    </dgm:pt>
    <dgm:pt modelId="{9660776E-C2D2-435F-91BC-636DDAE04AE1}" type="parTrans" cxnId="{B0BBBA6A-E994-4AC1-84A5-9D811409C1EA}">
      <dgm:prSet/>
      <dgm:spPr/>
      <dgm:t>
        <a:bodyPr/>
        <a:lstStyle/>
        <a:p>
          <a:endParaRPr lang="ru-RU"/>
        </a:p>
      </dgm:t>
    </dgm:pt>
    <dgm:pt modelId="{C72816CB-A012-49C0-82E9-75DD3CBC46E7}" type="sibTrans" cxnId="{B0BBBA6A-E994-4AC1-84A5-9D811409C1EA}">
      <dgm:prSet/>
      <dgm:spPr/>
      <dgm:t>
        <a:bodyPr/>
        <a:lstStyle/>
        <a:p>
          <a:endParaRPr lang="ru-RU"/>
        </a:p>
      </dgm:t>
    </dgm:pt>
    <dgm:pt modelId="{6C36D0BC-73D6-4698-9FC6-D4045E22BAD2}" type="pres">
      <dgm:prSet presAssocID="{899C3EA9-9533-4AE5-AE99-0BD22596878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024F7E-2D92-4030-8F9B-1C16913AC725}" type="pres">
      <dgm:prSet presAssocID="{4D73603C-9190-4ACC-B16E-FBF07965601E}" presName="roof" presStyleLbl="dkBgShp" presStyleIdx="0" presStyleCnt="2" custLinFactNeighborX="0"/>
      <dgm:spPr/>
      <dgm:t>
        <a:bodyPr/>
        <a:lstStyle/>
        <a:p>
          <a:endParaRPr lang="ru-RU"/>
        </a:p>
      </dgm:t>
    </dgm:pt>
    <dgm:pt modelId="{34553EC6-9702-46FC-9B88-FA3339EBE6DC}" type="pres">
      <dgm:prSet presAssocID="{4D73603C-9190-4ACC-B16E-FBF07965601E}" presName="pillars" presStyleCnt="0"/>
      <dgm:spPr/>
      <dgm:t>
        <a:bodyPr/>
        <a:lstStyle/>
        <a:p>
          <a:endParaRPr lang="ru-RU"/>
        </a:p>
      </dgm:t>
    </dgm:pt>
    <dgm:pt modelId="{84D2BE31-5500-4793-9C17-47F0EE1DF651}" type="pres">
      <dgm:prSet presAssocID="{4D73603C-9190-4ACC-B16E-FBF07965601E}" presName="pillar1" presStyleLbl="node1" presStyleIdx="0" presStyleCnt="3" custScaleY="97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807DC5-3F0B-4D1F-B378-2929AB5EC30B}" type="pres">
      <dgm:prSet presAssocID="{6BC01367-9829-4E47-BA9E-CBCC55560DD3}" presName="pillarX" presStyleLbl="node1" presStyleIdx="1" presStyleCnt="3" custScaleX="101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077BF2-CBBF-4FF9-A934-75BD41B99D20}" type="pres">
      <dgm:prSet presAssocID="{299610C3-673E-4A13-876C-C7BA65CD2CCF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3A39A-E3F0-468F-BB49-190FA96532AF}" type="pres">
      <dgm:prSet presAssocID="{4D73603C-9190-4ACC-B16E-FBF07965601E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D7393DAB-3028-450C-8B77-0847BA8033CD}" srcId="{899C3EA9-9533-4AE5-AE99-0BD225968788}" destId="{4D73603C-9190-4ACC-B16E-FBF07965601E}" srcOrd="0" destOrd="0" parTransId="{15646C20-1838-4C08-88AD-49384E5A6D9C}" sibTransId="{993BBA6F-5D6D-42A8-B093-1A1E62C25B29}"/>
    <dgm:cxn modelId="{8B3EC938-2ADA-4706-AB56-62AF9FAB0488}" type="presOf" srcId="{899C3EA9-9533-4AE5-AE99-0BD225968788}" destId="{6C36D0BC-73D6-4698-9FC6-D4045E22BAD2}" srcOrd="0" destOrd="0" presId="urn:microsoft.com/office/officeart/2005/8/layout/hList3"/>
    <dgm:cxn modelId="{9E2828F9-E139-4CC3-9891-9204D7313967}" type="presOf" srcId="{6BC01367-9829-4E47-BA9E-CBCC55560DD3}" destId="{3B807DC5-3F0B-4D1F-B378-2929AB5EC30B}" srcOrd="0" destOrd="0" presId="urn:microsoft.com/office/officeart/2005/8/layout/hList3"/>
    <dgm:cxn modelId="{C43FF118-8CEE-4F5F-A80B-36D531A2C27A}" srcId="{4D73603C-9190-4ACC-B16E-FBF07965601E}" destId="{177223BA-3441-470C-8CB1-ACF085DDAA38}" srcOrd="0" destOrd="0" parTransId="{4C19591A-2CEF-4EE7-B273-651DAB68D223}" sibTransId="{F2043D86-4814-4D8F-8B40-F6A3A3958120}"/>
    <dgm:cxn modelId="{BA1F4CD0-F359-4481-B4D5-BB74A8618450}" type="presOf" srcId="{4D73603C-9190-4ACC-B16E-FBF07965601E}" destId="{2C024F7E-2D92-4030-8F9B-1C16913AC725}" srcOrd="0" destOrd="0" presId="urn:microsoft.com/office/officeart/2005/8/layout/hList3"/>
    <dgm:cxn modelId="{BDA0C02E-05AA-4A1F-8DF2-E2E61B9E3ACB}" type="presOf" srcId="{177223BA-3441-470C-8CB1-ACF085DDAA38}" destId="{84D2BE31-5500-4793-9C17-47F0EE1DF651}" srcOrd="0" destOrd="0" presId="urn:microsoft.com/office/officeart/2005/8/layout/hList3"/>
    <dgm:cxn modelId="{FF22A703-6F33-4DDB-83B2-9CF69AE0AB2F}" srcId="{4D73603C-9190-4ACC-B16E-FBF07965601E}" destId="{6BC01367-9829-4E47-BA9E-CBCC55560DD3}" srcOrd="1" destOrd="0" parTransId="{5B804677-3A5A-4DC3-A0C7-AD800215A45A}" sibTransId="{716700FF-1596-4A0F-80BE-6C3C63C2A03A}"/>
    <dgm:cxn modelId="{B0BBBA6A-E994-4AC1-84A5-9D811409C1EA}" srcId="{4D73603C-9190-4ACC-B16E-FBF07965601E}" destId="{299610C3-673E-4A13-876C-C7BA65CD2CCF}" srcOrd="2" destOrd="0" parTransId="{9660776E-C2D2-435F-91BC-636DDAE04AE1}" sibTransId="{C72816CB-A012-49C0-82E9-75DD3CBC46E7}"/>
    <dgm:cxn modelId="{8CD952F7-DA96-4318-B60F-CA0EA3330E55}" type="presOf" srcId="{299610C3-673E-4A13-876C-C7BA65CD2CCF}" destId="{9F077BF2-CBBF-4FF9-A934-75BD41B99D20}" srcOrd="0" destOrd="0" presId="urn:microsoft.com/office/officeart/2005/8/layout/hList3"/>
    <dgm:cxn modelId="{9096EE4C-A5A7-4853-AB88-759E2A16C898}" type="presParOf" srcId="{6C36D0BC-73D6-4698-9FC6-D4045E22BAD2}" destId="{2C024F7E-2D92-4030-8F9B-1C16913AC725}" srcOrd="0" destOrd="0" presId="urn:microsoft.com/office/officeart/2005/8/layout/hList3"/>
    <dgm:cxn modelId="{A202FDB3-D6B8-4727-BA56-0A07B7D90805}" type="presParOf" srcId="{6C36D0BC-73D6-4698-9FC6-D4045E22BAD2}" destId="{34553EC6-9702-46FC-9B88-FA3339EBE6DC}" srcOrd="1" destOrd="0" presId="urn:microsoft.com/office/officeart/2005/8/layout/hList3"/>
    <dgm:cxn modelId="{99497A1A-C487-47F2-A7EF-347DB7E94877}" type="presParOf" srcId="{34553EC6-9702-46FC-9B88-FA3339EBE6DC}" destId="{84D2BE31-5500-4793-9C17-47F0EE1DF651}" srcOrd="0" destOrd="0" presId="urn:microsoft.com/office/officeart/2005/8/layout/hList3"/>
    <dgm:cxn modelId="{9931F1C8-5985-4014-88C8-0C53090C80F4}" type="presParOf" srcId="{34553EC6-9702-46FC-9B88-FA3339EBE6DC}" destId="{3B807DC5-3F0B-4D1F-B378-2929AB5EC30B}" srcOrd="1" destOrd="0" presId="urn:microsoft.com/office/officeart/2005/8/layout/hList3"/>
    <dgm:cxn modelId="{F8A8E4FD-564B-43C7-8E0C-11A24946BD47}" type="presParOf" srcId="{34553EC6-9702-46FC-9B88-FA3339EBE6DC}" destId="{9F077BF2-CBBF-4FF9-A934-75BD41B99D20}" srcOrd="2" destOrd="0" presId="urn:microsoft.com/office/officeart/2005/8/layout/hList3"/>
    <dgm:cxn modelId="{76B1BB0B-AB8E-49EB-8156-50EA8ABEB0D6}" type="presParOf" srcId="{6C36D0BC-73D6-4698-9FC6-D4045E22BAD2}" destId="{D643A39A-E3F0-468F-BB49-190FA96532A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F85537-12D6-4D88-8762-5595D2E70705}">
      <dsp:nvSpPr>
        <dsp:cNvPr id="0" name=""/>
        <dsp:cNvSpPr/>
      </dsp:nvSpPr>
      <dsp:spPr>
        <a:xfrm>
          <a:off x="2417964" y="894"/>
          <a:ext cx="2936471" cy="146823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Контрольная закупка молока коровьего</a:t>
          </a:r>
          <a:endParaRPr lang="ru-RU" sz="3400" kern="1200" dirty="0"/>
        </a:p>
      </dsp:txBody>
      <dsp:txXfrm>
        <a:off x="2417964" y="894"/>
        <a:ext cx="2936471" cy="14682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C74CB2-C39B-4AB1-A148-DFDC42BB843F}">
      <dsp:nvSpPr>
        <dsp:cNvPr id="0" name=""/>
        <dsp:cNvSpPr/>
      </dsp:nvSpPr>
      <dsp:spPr>
        <a:xfrm>
          <a:off x="0" y="389767"/>
          <a:ext cx="7429520" cy="250772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ЦЕЛЬ:</a:t>
          </a:r>
          <a:endParaRPr lang="ru-RU" sz="4000" kern="1200" dirty="0"/>
        </a:p>
      </dsp:txBody>
      <dsp:txXfrm>
        <a:off x="0" y="389767"/>
        <a:ext cx="7429520" cy="2507727"/>
      </dsp:txXfrm>
    </dsp:sp>
    <dsp:sp modelId="{CCB9C722-7A7E-4514-B9F8-CB45BDB0A9F8}">
      <dsp:nvSpPr>
        <dsp:cNvPr id="0" name=""/>
        <dsp:cNvSpPr/>
      </dsp:nvSpPr>
      <dsp:spPr>
        <a:xfrm>
          <a:off x="0" y="2969494"/>
          <a:ext cx="7429520" cy="17842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Изучить методику выделения компонентов молока, методику определения основных показателей качества молока, выполнить эксперимент для сравнения различных брендов молока</a:t>
          </a:r>
          <a:endParaRPr lang="ru-RU" sz="2500" kern="1200" dirty="0"/>
        </a:p>
      </dsp:txBody>
      <dsp:txXfrm>
        <a:off x="0" y="2969494"/>
        <a:ext cx="7429520" cy="17842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024F7E-2D92-4030-8F9B-1C16913AC725}">
      <dsp:nvSpPr>
        <dsp:cNvPr id="0" name=""/>
        <dsp:cNvSpPr/>
      </dsp:nvSpPr>
      <dsp:spPr>
        <a:xfrm>
          <a:off x="0" y="0"/>
          <a:ext cx="7583487" cy="1370647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300" kern="1200" dirty="0" smtClean="0"/>
            <a:t>Задачи:</a:t>
          </a:r>
          <a:endParaRPr lang="ru-RU" sz="6300" kern="1200" dirty="0"/>
        </a:p>
      </dsp:txBody>
      <dsp:txXfrm>
        <a:off x="0" y="0"/>
        <a:ext cx="7583487" cy="1370647"/>
      </dsp:txXfrm>
    </dsp:sp>
    <dsp:sp modelId="{84D2BE31-5500-4793-9C17-47F0EE1DF651}">
      <dsp:nvSpPr>
        <dsp:cNvPr id="0" name=""/>
        <dsp:cNvSpPr/>
      </dsp:nvSpPr>
      <dsp:spPr>
        <a:xfrm>
          <a:off x="877" y="1404842"/>
          <a:ext cx="2510548" cy="2809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Провести социологический опрос учащихся гимназии</a:t>
          </a:r>
          <a:endParaRPr lang="ru-RU" sz="2200" kern="1200" baseline="0" dirty="0"/>
        </a:p>
      </dsp:txBody>
      <dsp:txXfrm>
        <a:off x="877" y="1404842"/>
        <a:ext cx="2510548" cy="2809969"/>
      </dsp:txXfrm>
    </dsp:sp>
    <dsp:sp modelId="{3B807DC5-3F0B-4D1F-B378-2929AB5EC30B}">
      <dsp:nvSpPr>
        <dsp:cNvPr id="0" name=""/>
        <dsp:cNvSpPr/>
      </dsp:nvSpPr>
      <dsp:spPr>
        <a:xfrm>
          <a:off x="2511426" y="1370647"/>
          <a:ext cx="2560634" cy="28783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изучить методику определения компонентов молока, химического состава и  основные физико-химические свойства молока</a:t>
          </a:r>
          <a:endParaRPr lang="ru-RU" sz="2200" kern="1200" baseline="0" dirty="0"/>
        </a:p>
      </dsp:txBody>
      <dsp:txXfrm>
        <a:off x="2511426" y="1370647"/>
        <a:ext cx="2560634" cy="2878359"/>
      </dsp:txXfrm>
    </dsp:sp>
    <dsp:sp modelId="{9F077BF2-CBBF-4FF9-A934-75BD41B99D20}">
      <dsp:nvSpPr>
        <dsp:cNvPr id="0" name=""/>
        <dsp:cNvSpPr/>
      </dsp:nvSpPr>
      <dsp:spPr>
        <a:xfrm>
          <a:off x="5072060" y="1370647"/>
          <a:ext cx="2510548" cy="28783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выполнить эксперимент, сравнить различные бренды молока по химическому составу и показателям качества молока</a:t>
          </a:r>
          <a:endParaRPr lang="ru-RU" sz="2200" kern="1200" baseline="0" dirty="0"/>
        </a:p>
      </dsp:txBody>
      <dsp:txXfrm>
        <a:off x="5072060" y="1370647"/>
        <a:ext cx="2510548" cy="2878359"/>
      </dsp:txXfrm>
    </dsp:sp>
    <dsp:sp modelId="{D643A39A-E3F0-468F-BB49-190FA96532AF}">
      <dsp:nvSpPr>
        <dsp:cNvPr id="0" name=""/>
        <dsp:cNvSpPr/>
      </dsp:nvSpPr>
      <dsp:spPr>
        <a:xfrm>
          <a:off x="0" y="4249007"/>
          <a:ext cx="7583487" cy="319817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F0C2D-98DC-4520-8236-663177EC13F3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23E1A-22ED-43B7-A52A-149BF3FBC0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3E1A-22ED-43B7-A52A-149BF3FBC0A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3E1A-22ED-43B7-A52A-149BF3FBC0A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3E1A-22ED-43B7-A52A-149BF3FBC0A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D7D71F6-913E-4AA3-A693-A2B3E67B5CFE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FB1DD9-F4BF-461E-BB68-9A28F4663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71F6-913E-4AA3-A693-A2B3E67B5CFE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1DD9-F4BF-461E-BB68-9A28F4663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D7D71F6-913E-4AA3-A693-A2B3E67B5CFE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FB1DD9-F4BF-461E-BB68-9A28F4663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71F6-913E-4AA3-A693-A2B3E67B5CFE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FB1DD9-F4BF-461E-BB68-9A28F4663B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71F6-913E-4AA3-A693-A2B3E67B5CFE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FB1DD9-F4BF-461E-BB68-9A28F4663B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7D71F6-913E-4AA3-A693-A2B3E67B5CFE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FB1DD9-F4BF-461E-BB68-9A28F4663B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7D71F6-913E-4AA3-A693-A2B3E67B5CFE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FB1DD9-F4BF-461E-BB68-9A28F4663B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71F6-913E-4AA3-A693-A2B3E67B5CFE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FB1DD9-F4BF-461E-BB68-9A28F4663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71F6-913E-4AA3-A693-A2B3E67B5CFE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FB1DD9-F4BF-461E-BB68-9A28F4663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71F6-913E-4AA3-A693-A2B3E67B5CFE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FB1DD9-F4BF-461E-BB68-9A28F4663B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D7D71F6-913E-4AA3-A693-A2B3E67B5CFE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FB1DD9-F4BF-461E-BB68-9A28F4663B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7D71F6-913E-4AA3-A693-A2B3E67B5CFE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FB1DD9-F4BF-461E-BB68-9A28F4663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jpeg"/><Relationship Id="rId9" Type="http://schemas.microsoft.com/office/2007/relationships/diagramDrawing" Target="../diagrams/drawin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фото молоко\0464097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5143504" cy="6000768"/>
          </a:xfrm>
          <a:prstGeom prst="rect">
            <a:avLst/>
          </a:prstGeom>
          <a:noFill/>
        </p:spPr>
      </p:pic>
      <p:pic>
        <p:nvPicPr>
          <p:cNvPr id="1026" name="Picture 2" descr="E:\фото молоко\38128841_MOLOKO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143504" y="0"/>
            <a:ext cx="4000496" cy="6000750"/>
          </a:xfrm>
          <a:prstGeom prst="rect">
            <a:avLst/>
          </a:prstGeom>
          <a:noFill/>
        </p:spPr>
      </p:pic>
      <p:graphicFrame>
        <p:nvGraphicFramePr>
          <p:cNvPr id="4" name="Схема 3"/>
          <p:cNvGraphicFramePr/>
          <p:nvPr/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5952" y="4357694"/>
            <a:ext cx="6728048" cy="1957326"/>
          </a:xfrm>
        </p:spPr>
        <p:txBody>
          <a:bodyPr>
            <a:normAutofit fontScale="62500" lnSpcReduction="20000"/>
          </a:bodyPr>
          <a:lstStyle/>
          <a:p>
            <a:r>
              <a:rPr lang="ru-RU" sz="5100" b="1" dirty="0" smtClean="0">
                <a:solidFill>
                  <a:schemeClr val="bg1"/>
                </a:solidFill>
              </a:rPr>
              <a:t>Ученица </a:t>
            </a:r>
            <a:r>
              <a:rPr lang="en-US" sz="5100" b="1" dirty="0" smtClean="0">
                <a:solidFill>
                  <a:schemeClr val="bg1"/>
                </a:solidFill>
              </a:rPr>
              <a:t>10</a:t>
            </a:r>
            <a:r>
              <a:rPr lang="ru-RU" sz="5100" b="1" dirty="0" smtClean="0">
                <a:solidFill>
                  <a:schemeClr val="bg1"/>
                </a:solidFill>
              </a:rPr>
              <a:t>а класса </a:t>
            </a:r>
            <a:r>
              <a:rPr lang="ru-RU" sz="5100" b="1" dirty="0" err="1" smtClean="0">
                <a:solidFill>
                  <a:schemeClr val="bg1"/>
                </a:solidFill>
              </a:rPr>
              <a:t>Ахметгалеева</a:t>
            </a:r>
            <a:r>
              <a:rPr lang="ru-RU" sz="5100" b="1" dirty="0" smtClean="0">
                <a:solidFill>
                  <a:schemeClr val="bg1"/>
                </a:solidFill>
              </a:rPr>
              <a:t> Алина</a:t>
            </a:r>
          </a:p>
          <a:p>
            <a:r>
              <a:rPr lang="ru-RU" sz="5100" b="1" dirty="0" smtClean="0">
                <a:solidFill>
                  <a:schemeClr val="bg1"/>
                </a:solidFill>
              </a:rPr>
              <a:t>МБОУ  «Гимназия»</a:t>
            </a:r>
          </a:p>
          <a:p>
            <a:r>
              <a:rPr lang="ru-RU" sz="5100" b="1" dirty="0" err="1" smtClean="0">
                <a:solidFill>
                  <a:schemeClr val="bg1"/>
                </a:solidFill>
              </a:rPr>
              <a:t>Сабинского</a:t>
            </a:r>
            <a:r>
              <a:rPr lang="ru-RU" sz="5100" b="1" dirty="0" smtClean="0">
                <a:solidFill>
                  <a:schemeClr val="bg1"/>
                </a:solidFill>
              </a:rPr>
              <a:t> района п.г.т. Б.Сабы</a:t>
            </a:r>
          </a:p>
          <a:p>
            <a:endParaRPr lang="ru-RU" sz="3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57224" y="1643050"/>
          <a:ext cx="7572400" cy="2928959"/>
        </p:xfrm>
        <a:graphic>
          <a:graphicData uri="http://schemas.openxmlformats.org/drawingml/2006/table">
            <a:tbl>
              <a:tblPr/>
              <a:tblGrid>
                <a:gridCol w="2428892"/>
                <a:gridCol w="2286016"/>
                <a:gridCol w="1928826"/>
                <a:gridCol w="928666"/>
              </a:tblGrid>
              <a:tr h="966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Продолжительность обесцвечивания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Приблизительное </a:t>
                      </a:r>
                      <a:r>
                        <a:rPr lang="ru-RU" sz="18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бактерий в 1 мл молока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>
                          <a:latin typeface="Times New Roman"/>
                          <a:ea typeface="Times New Roman"/>
                          <a:cs typeface="Times New Roman"/>
                        </a:rPr>
                        <a:t>Оценка качества молока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Класс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 мин. и менее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миллионов и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выше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очень плохое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 20 мин. до 2 часов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 4 </a:t>
                      </a:r>
                      <a:r>
                        <a:rPr lang="ru-RU" sz="14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миллионов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до 20 миллионов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плохое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От 2 часов до 5,5 часов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 500 тысяч до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миллионов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удовлетворительное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 5,5 часов и более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менее 500 тысяч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хорошее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85786" y="0"/>
            <a:ext cx="74295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По итогам исследования марке «Веселый молочник» был присвоен 2 класс, маркам «</a:t>
            </a:r>
            <a:r>
              <a:rPr kumimoji="0" lang="ru-RU" sz="2400" b="1" i="0" u="none" strike="noStrike" normalizeH="0" baseline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Простаквашино</a:t>
            </a:r>
            <a:r>
              <a:rPr kumimoji="0" lang="ru-RU" sz="2400" b="1" i="0" u="none" strike="noStrik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» и домашней - 1 класс</a:t>
            </a:r>
            <a:endParaRPr kumimoji="0" lang="ru-RU" sz="2400" b="1" i="0" u="none" strike="noStrike" normalizeH="0" baseline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7-конечная звезда 11"/>
          <p:cNvSpPr/>
          <p:nvPr/>
        </p:nvSpPr>
        <p:spPr>
          <a:xfrm>
            <a:off x="7786710" y="214290"/>
            <a:ext cx="914400" cy="914400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101" name="Picture 5" descr="IMG_359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714744" y="4460311"/>
            <a:ext cx="3178172" cy="23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Распознавание разбавленного водой молока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643050"/>
            <a:ext cx="828680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Проба основана на испытании молока 90°-ным спиртом. В пробирку или в чистую склянку наливают на одну часть по объему молока, две части 90°-ного спирта и взбалтывают смесь в течение 30 секунд, после чего тотчас же выливают небольшое количество взболтанной жидкости на стеклянное блюдечко, постах ленное на темном фоне. Если молоко не разбавлено водой, то по истечении 5-7 секунд, иногда даже раньше, в жидкости, вылитой на блюдечко, появятся хлопья (выделившийся из спиртовой сыворотки казеин). Если же хлопья. появляются спустя значительно больший промежуток времени, значит молоко разбавлено водой, притом тем в большем количестве, чем более требуется времени для появления хлопьев. Например, при разбавлении 20% (по объему) воды хлопья появляются спустя 30 секунд, при 40% - спустя 30 минут, а при 50% требуется уже не менее 40 минут. </a:t>
            </a:r>
            <a:endParaRPr lang="ru-RU" sz="2000" dirty="0"/>
          </a:p>
        </p:txBody>
      </p:sp>
      <p:sp>
        <p:nvSpPr>
          <p:cNvPr id="8" name="Лента лицом вверх 7"/>
          <p:cNvSpPr/>
          <p:nvPr/>
        </p:nvSpPr>
        <p:spPr>
          <a:xfrm>
            <a:off x="1285852" y="1785926"/>
            <a:ext cx="4502300" cy="1643074"/>
          </a:xfrm>
          <a:prstGeom prst="ribbon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/>
              <a:t>По результатам все 3 марки не были разбавлены водой</a:t>
            </a:r>
            <a:endParaRPr lang="ru-RU" sz="2000" dirty="0"/>
          </a:p>
        </p:txBody>
      </p:sp>
      <p:pic>
        <p:nvPicPr>
          <p:cNvPr id="9" name="Рисунок 8" descr="E:\фото молоко\IMG_3609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43438" y="3286124"/>
            <a:ext cx="4214842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260826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1357298"/>
            <a:ext cx="9144000" cy="55007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результате проведенных исследований выяснено  много полезных сведений о молоке</a:t>
            </a:r>
            <a:b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экспериментально можно вычислить составные компоненты молока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Сабинской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гимназии среди 9-11 классов 80%  учеников употребляет молоко, 20% не употребляет 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Несмотря на то, что молоко очень полезно, следует ограничить людям, страдающие аллергией, расстройством желудка.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 главное, о пользе молока можно говорить и говорить…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Рисунок 5"/>
          <p:cNvGraphicFramePr>
            <a:graphicFrameLocks noGrp="1"/>
          </p:cNvGraphicFramePr>
          <p:nvPr>
            <p:ph type="pic" idx="1"/>
          </p:nvPr>
        </p:nvGraphicFramePr>
        <p:xfrm>
          <a:off x="1500166" y="-428652"/>
          <a:ext cx="7429520" cy="514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1560513" y="0"/>
          <a:ext cx="7583487" cy="4568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Проверим пользу молока на примере следующих брендов: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Домашнее молоко из мини-фермы </a:t>
            </a:r>
            <a:r>
              <a:rPr lang="ru-RU" dirty="0" err="1" smtClean="0"/>
              <a:t>Сабинской</a:t>
            </a:r>
            <a:r>
              <a:rPr lang="ru-RU" dirty="0" smtClean="0"/>
              <a:t> гимназии</a:t>
            </a:r>
          </a:p>
          <a:p>
            <a:r>
              <a:rPr lang="ru-RU" dirty="0" err="1" smtClean="0"/>
              <a:t>Простаквашино</a:t>
            </a:r>
            <a:endParaRPr lang="ru-RU" dirty="0" smtClean="0"/>
          </a:p>
          <a:p>
            <a:r>
              <a:rPr lang="ru-RU" dirty="0" smtClean="0"/>
              <a:t>Веселый молочник</a:t>
            </a:r>
            <a:endParaRPr lang="ru-RU" dirty="0"/>
          </a:p>
        </p:txBody>
      </p:sp>
      <p:pic>
        <p:nvPicPr>
          <p:cNvPr id="2050" name="Picture 2" descr="E:\фото молоко\1072644_20080624124549.gif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143504" y="3429000"/>
            <a:ext cx="2943241" cy="23003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 idx="4294967295"/>
          </p:nvPr>
        </p:nvSpPr>
        <p:spPr>
          <a:xfrm>
            <a:off x="1524000" y="0"/>
            <a:ext cx="7620000" cy="1276350"/>
          </a:xfrm>
        </p:spPr>
        <p:txBody>
          <a:bodyPr>
            <a:noAutofit/>
          </a:bodyPr>
          <a:lstStyle/>
          <a:p>
            <a:pPr lvl="0" algn="ctr"/>
            <a:r>
              <a:rPr lang="ru-RU" sz="3000" b="1" dirty="0" smtClean="0">
                <a:solidFill>
                  <a:schemeClr val="accent1"/>
                </a:solidFill>
              </a:rPr>
              <a:t>Определение общего количества белка и казеина методом формального титрования</a:t>
            </a:r>
            <a:r>
              <a:rPr lang="ru-RU" sz="3000" dirty="0" smtClean="0">
                <a:solidFill>
                  <a:schemeClr val="accent1"/>
                </a:solidFill>
              </a:rPr>
              <a:t/>
            </a:r>
            <a:br>
              <a:rPr lang="ru-RU" sz="3000" dirty="0" smtClean="0">
                <a:solidFill>
                  <a:schemeClr val="accent1"/>
                </a:solidFill>
              </a:rPr>
            </a:br>
            <a:endParaRPr lang="ru-RU" sz="3000" dirty="0">
              <a:solidFill>
                <a:schemeClr val="accent1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4294967295"/>
          </p:nvPr>
        </p:nvSpPr>
        <p:spPr>
          <a:xfrm>
            <a:off x="928688" y="1071563"/>
            <a:ext cx="8215312" cy="450056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 smtClean="0"/>
              <a:t>Методика определения.</a:t>
            </a:r>
            <a:endParaRPr lang="ru-RU" dirty="0" smtClean="0"/>
          </a:p>
          <a:p>
            <a:pPr lvl="0"/>
            <a:r>
              <a:rPr lang="ru-RU" dirty="0" smtClean="0"/>
              <a:t>К 10 мл свежего молока (кислотностью не выше 22°Т) прибавляют 10-12 капель 1%-го спиртового раствора фенолфталеина и титруют 0,1-ным раствором щёлочи </a:t>
            </a:r>
            <a:r>
              <a:rPr lang="ru-RU" dirty="0" err="1" smtClean="0"/>
              <a:t>NаОН</a:t>
            </a:r>
            <a:r>
              <a:rPr lang="ru-RU" dirty="0" smtClean="0"/>
              <a:t> до </a:t>
            </a:r>
            <a:r>
              <a:rPr lang="ru-RU" dirty="0" err="1" smtClean="0"/>
              <a:t>слабо-розового</a:t>
            </a:r>
            <a:r>
              <a:rPr lang="ru-RU" dirty="0" smtClean="0"/>
              <a:t> окрашивания, не исчезающего при взбалтывании, записывают показания бюретки. После этого в эту пробу приливают 2 мл нейтрализованного щёлочью 37-40% формалина.</a:t>
            </a:r>
          </a:p>
          <a:p>
            <a:pPr lvl="0"/>
            <a:r>
              <a:rPr lang="ru-RU" dirty="0" smtClean="0"/>
              <a:t>Содержимое колбы перемешивают, молоко обесцвечивается, записывают показания бюретки и продолжают титровать до окраски, соответствующей окраски молока до прибавления формалина. Показания бюретки записывают и устанавливают количество миллилитров щёлочи, пошедшей на второе титрование. Умножая полученное количество щёлочи на коэффициент 1,92 находят процентное содержание белков в молоке.</a:t>
            </a:r>
          </a:p>
          <a:p>
            <a:pPr lvl="0"/>
            <a:r>
              <a:rPr lang="ru-RU" dirty="0" smtClean="0"/>
              <a:t>Коэффициент 1,92 вычислен путем деления процента белка в молоке, определенного методом сжигания по </a:t>
            </a:r>
            <a:r>
              <a:rPr lang="ru-RU" dirty="0" err="1" smtClean="0"/>
              <a:t>Кьельдалю</a:t>
            </a:r>
            <a:r>
              <a:rPr lang="ru-RU" dirty="0" smtClean="0"/>
              <a:t>, на количество мл 0,1н раствора </a:t>
            </a:r>
            <a:r>
              <a:rPr lang="ru-RU" dirty="0" err="1" smtClean="0"/>
              <a:t>NаОН</a:t>
            </a:r>
            <a:r>
              <a:rPr lang="ru-RU" dirty="0" smtClean="0"/>
              <a:t>, израсходованного на титрование 10 мл молока после добавления формалина. Чтобы определить содержание казеина, количество мл 0,1 </a:t>
            </a:r>
            <a:r>
              <a:rPr lang="ru-RU" dirty="0" err="1" smtClean="0"/>
              <a:t>н</a:t>
            </a:r>
            <a:r>
              <a:rPr lang="ru-RU" dirty="0" smtClean="0"/>
              <a:t> раствора щёлочи, пошедших на титрование 10 мл молока после добавления формалина, умножают на 1,51.</a:t>
            </a:r>
          </a:p>
          <a:p>
            <a:endParaRPr lang="ru-RU" dirty="0"/>
          </a:p>
        </p:txBody>
      </p:sp>
      <p:pic>
        <p:nvPicPr>
          <p:cNvPr id="3074" name="Picture 2" descr="C:\Users\Гимназия\Desktop\молоко ф\DSC0147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627784" y="2132856"/>
            <a:ext cx="4477359" cy="3357586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белка и казеина в %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051700" cy="79059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Определение титруемой кислотности молока.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 Методика определения.</a:t>
            </a:r>
            <a:endParaRPr lang="ru-RU" dirty="0" smtClean="0"/>
          </a:p>
          <a:p>
            <a:r>
              <a:rPr lang="ru-RU" dirty="0" smtClean="0"/>
              <a:t>В колбу отмеривают пипеткой 10 мл хорошо перемешанного молока, 20 мл дистиллированной воды и 3 капли 1%-ного спиртового раствора фенолфталеина. Температура молока и воды должна быть около 20°С. В начале титрования приливают из бюретки сразу около 1мл 0,1н раствора щелочи и затем по каплям до появления </a:t>
            </a:r>
            <a:r>
              <a:rPr lang="ru-RU" dirty="0" err="1" smtClean="0"/>
              <a:t>слабо-розового</a:t>
            </a:r>
            <a:r>
              <a:rPr lang="ru-RU" dirty="0" smtClean="0"/>
              <a:t> окрашивания, не исчезающего в течение 1 минуты. Количество щелочи, затраченное на титрование 10 мл молока, умноженное на 10, дает кислотность в градусах Тернера.</a:t>
            </a:r>
          </a:p>
          <a:p>
            <a:r>
              <a:rPr lang="ru-RU" dirty="0" smtClean="0"/>
              <a:t>Расхождение между параллельными определениями не должно превышать ±1°Т.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715125" y="5072063"/>
            <a:ext cx="2071688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Кислотность в градусах Тернера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85728"/>
            <a:ext cx="8153400" cy="93347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Определение количества бактерий в молоке по </a:t>
            </a:r>
            <a:r>
              <a:rPr lang="ru-RU" b="1" dirty="0" err="1" smtClean="0"/>
              <a:t>редуктазной</a:t>
            </a:r>
            <a:r>
              <a:rPr lang="ru-RU" b="1" dirty="0" smtClean="0"/>
              <a:t> пробе.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Методика определения.</a:t>
            </a:r>
            <a:endParaRPr lang="ru-RU" dirty="0" smtClean="0"/>
          </a:p>
          <a:p>
            <a:r>
              <a:rPr lang="ru-RU" dirty="0" smtClean="0"/>
              <a:t>В стерильную пробирку наливают пипеткой 1 мл раствора метиленовой сини и 20 мл молока, нагретого до 40°С. Закрыв пробирку пробкой, смешивают молоко с раствором сини. При этом пробирку ставят в ванну </a:t>
            </a:r>
            <a:r>
              <a:rPr lang="ru-RU" dirty="0" err="1" smtClean="0"/>
              <a:t>редуктазника</a:t>
            </a:r>
            <a:r>
              <a:rPr lang="ru-RU" dirty="0" smtClean="0"/>
              <a:t>. Ванну наполняют водой, подогретой до 37-40°С, уровень воды в ней должен быть немного выше уровня молока в пробирках. Температура в ванне поддерживается во время опыта постоянной.</a:t>
            </a:r>
          </a:p>
          <a:p>
            <a:r>
              <a:rPr lang="ru-RU" dirty="0" smtClean="0"/>
              <a:t>Поставленные пробирки следует предохранять от воздействия света. Вместо бани пробирки можно поставить в термостат, нагретый до 37°С. Молоко с раствором метиленовой сини смешивают как можно быстрее, так как длительность соприкосновения молока с воздухом влияет на скорость обесцвечивания. Момент смешивания молока с метиленовой синью записывают как начало опыта. За окраской молока наблюдают через 20 мин., 2 часа и 5,5 часа.</a:t>
            </a:r>
          </a:p>
          <a:p>
            <a:endParaRPr lang="ru-RU" dirty="0"/>
          </a:p>
        </p:txBody>
      </p:sp>
      <p:pic>
        <p:nvPicPr>
          <p:cNvPr id="6145" name="Picture 1" descr="C:\Users\Гимназия\Desktop\молоко ф\DSC0147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86116" y="3000372"/>
            <a:ext cx="5386397" cy="3503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841</Words>
  <Application>Microsoft Office PowerPoint</Application>
  <PresentationFormat>Экран (4:3)</PresentationFormat>
  <Paragraphs>64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Слайд 1</vt:lpstr>
      <vt:lpstr>Слайд 2</vt:lpstr>
      <vt:lpstr>Слайд 3</vt:lpstr>
      <vt:lpstr>Проверим пользу молока на примере следующих брендов:</vt:lpstr>
      <vt:lpstr>Определение общего количества белка и казеина методом формального титрования </vt:lpstr>
      <vt:lpstr>Содержание белка и казеина в % </vt:lpstr>
      <vt:lpstr>Определение титруемой кислотности молока. </vt:lpstr>
      <vt:lpstr>  Кислотность в градусах Тернера  </vt:lpstr>
      <vt:lpstr>Определение количества бактерий в молоке по редуктазной пробе. </vt:lpstr>
      <vt:lpstr>Слайд 10</vt:lpstr>
      <vt:lpstr>Распознавание разбавленного водой молока</vt:lpstr>
      <vt:lpstr>В результате проведенных исследований выяснено  много полезных сведений о молоке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Гимназия</dc:creator>
  <cp:lastModifiedBy>Гимназия</cp:lastModifiedBy>
  <cp:revision>59</cp:revision>
  <dcterms:created xsi:type="dcterms:W3CDTF">2011-03-14T12:54:36Z</dcterms:created>
  <dcterms:modified xsi:type="dcterms:W3CDTF">2013-04-12T04:09:08Z</dcterms:modified>
</cp:coreProperties>
</file>