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8" r:id="rId5"/>
    <p:sldId id="269" r:id="rId6"/>
    <p:sldId id="260" r:id="rId7"/>
    <p:sldId id="266" r:id="rId8"/>
    <p:sldId id="270" r:id="rId9"/>
    <p:sldId id="271" r:id="rId10"/>
    <p:sldId id="272" r:id="rId11"/>
    <p:sldId id="273" r:id="rId12"/>
    <p:sldId id="274" r:id="rId13"/>
    <p:sldId id="265" r:id="rId14"/>
    <p:sldId id="264" r:id="rId15"/>
    <p:sldId id="263" r:id="rId16"/>
    <p:sldId id="262" r:id="rId17"/>
    <p:sldId id="278" r:id="rId18"/>
    <p:sldId id="277" r:id="rId19"/>
    <p:sldId id="276" r:id="rId20"/>
    <p:sldId id="282" r:id="rId21"/>
    <p:sldId id="275" r:id="rId22"/>
    <p:sldId id="284" r:id="rId23"/>
    <p:sldId id="281" r:id="rId24"/>
    <p:sldId id="283" r:id="rId25"/>
    <p:sldId id="280" r:id="rId26"/>
    <p:sldId id="259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Какую</a:t>
            </a:r>
            <a:r>
              <a:rPr lang="ru-RU" baseline="0"/>
              <a:t> воду вы пьете?</a:t>
            </a:r>
            <a:endParaRPr lang="ru-RU"/>
          </a:p>
        </c:rich>
      </c:tx>
      <c:layout>
        <c:manualLayout>
          <c:xMode val="edge"/>
          <c:yMode val="edge"/>
          <c:x val="0.27246518664333624"/>
          <c:y val="2.380952380952381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из колонки</c:v>
                </c:pt>
                <c:pt idx="1">
                  <c:v>из крана</c:v>
                </c:pt>
                <c:pt idx="2">
                  <c:v>из магазина</c:v>
                </c:pt>
                <c:pt idx="3">
                  <c:v>кипяченная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37</c:v>
                </c:pt>
                <c:pt idx="2">
                  <c:v>18</c:v>
                </c:pt>
                <c:pt idx="3">
                  <c:v>35</c:v>
                </c:pt>
              </c:numCache>
            </c:numRef>
          </c:val>
        </c:ser>
        <c:dLbls/>
        <c:axId val="85714816"/>
        <c:axId val="85716352"/>
      </c:barChart>
      <c:catAx>
        <c:axId val="85714816"/>
        <c:scaling>
          <c:orientation val="minMax"/>
        </c:scaling>
        <c:axPos val="b"/>
        <c:tickLblPos val="nextTo"/>
        <c:crossAx val="85716352"/>
        <c:crosses val="autoZero"/>
        <c:auto val="1"/>
        <c:lblAlgn val="ctr"/>
        <c:lblOffset val="100"/>
      </c:catAx>
      <c:valAx>
        <c:axId val="85716352"/>
        <c:scaling>
          <c:orientation val="minMax"/>
        </c:scaling>
        <c:axPos val="l"/>
        <c:majorGridlines/>
        <c:numFmt formatCode="General" sourceLinked="1"/>
        <c:tickLblPos val="nextTo"/>
        <c:crossAx val="8571481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 стирку</c:v>
                </c:pt>
                <c:pt idx="1">
                  <c:v>на мытье посуды</c:v>
                </c:pt>
                <c:pt idx="2">
                  <c:v>на приготовление пищи</c:v>
                </c:pt>
                <c:pt idx="3">
                  <c:v>полив огорода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34</c:v>
                </c:pt>
                <c:pt idx="2">
                  <c:v>14</c:v>
                </c:pt>
                <c:pt idx="3">
                  <c:v>46</c:v>
                </c:pt>
              </c:numCache>
            </c:numRef>
          </c:val>
        </c:ser>
        <c:dLbls/>
        <c:axId val="101389440"/>
        <c:axId val="101390976"/>
      </c:barChart>
      <c:catAx>
        <c:axId val="101389440"/>
        <c:scaling>
          <c:orientation val="minMax"/>
        </c:scaling>
        <c:axPos val="b"/>
        <c:tickLblPos val="nextTo"/>
        <c:crossAx val="101390976"/>
        <c:crosses val="autoZero"/>
        <c:auto val="1"/>
        <c:lblAlgn val="ctr"/>
        <c:lblOffset val="100"/>
      </c:catAx>
      <c:valAx>
        <c:axId val="101390976"/>
        <c:scaling>
          <c:orientation val="minMax"/>
        </c:scaling>
        <c:axPos val="l"/>
        <c:majorGridlines/>
        <c:numFmt formatCode="General" sourceLinked="1"/>
        <c:tickLblPos val="nextTo"/>
        <c:crossAx val="101389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</c:v>
                </c:pt>
              </c:numCache>
            </c:numRef>
          </c:val>
        </c:ser>
        <c:dLbls/>
        <c:axId val="101411456"/>
        <c:axId val="101429632"/>
      </c:barChart>
      <c:catAx>
        <c:axId val="101411456"/>
        <c:scaling>
          <c:orientation val="minMax"/>
        </c:scaling>
        <c:axPos val="b"/>
        <c:tickLblPos val="nextTo"/>
        <c:crossAx val="101429632"/>
        <c:crosses val="autoZero"/>
        <c:auto val="1"/>
        <c:lblAlgn val="ctr"/>
        <c:lblOffset val="100"/>
      </c:catAx>
      <c:valAx>
        <c:axId val="101429632"/>
        <c:scaling>
          <c:orientation val="minMax"/>
        </c:scaling>
        <c:axPos val="l"/>
        <c:majorGridlines/>
        <c:numFmt formatCode="General" sourceLinked="1"/>
        <c:tickLblPos val="nextTo"/>
        <c:crossAx val="101411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31</c:v>
                </c:pt>
              </c:numCache>
            </c:numRef>
          </c:val>
        </c:ser>
        <c:dLbls/>
        <c:axId val="101838848"/>
        <c:axId val="101840384"/>
      </c:barChart>
      <c:catAx>
        <c:axId val="101838848"/>
        <c:scaling>
          <c:orientation val="minMax"/>
        </c:scaling>
        <c:axPos val="b"/>
        <c:tickLblPos val="nextTo"/>
        <c:crossAx val="101840384"/>
        <c:crosses val="autoZero"/>
        <c:auto val="1"/>
        <c:lblAlgn val="ctr"/>
        <c:lblOffset val="100"/>
      </c:catAx>
      <c:valAx>
        <c:axId val="101840384"/>
        <c:scaling>
          <c:orientation val="minMax"/>
        </c:scaling>
        <c:axPos val="l"/>
        <c:majorGridlines/>
        <c:numFmt formatCode="General" sourceLinked="1"/>
        <c:tickLblPos val="nextTo"/>
        <c:crossAx val="101838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66</c:v>
                </c:pt>
              </c:numCache>
            </c:numRef>
          </c:val>
        </c:ser>
        <c:dLbls/>
        <c:axId val="101753984"/>
        <c:axId val="101755520"/>
      </c:barChart>
      <c:catAx>
        <c:axId val="101753984"/>
        <c:scaling>
          <c:orientation val="minMax"/>
        </c:scaling>
        <c:axPos val="b"/>
        <c:tickLblPos val="nextTo"/>
        <c:crossAx val="101755520"/>
        <c:crosses val="autoZero"/>
        <c:auto val="1"/>
        <c:lblAlgn val="ctr"/>
        <c:lblOffset val="100"/>
      </c:catAx>
      <c:valAx>
        <c:axId val="101755520"/>
        <c:scaling>
          <c:orientation val="minMax"/>
        </c:scaling>
        <c:axPos val="l"/>
        <c:majorGridlines/>
        <c:numFmt formatCode="General" sourceLinked="1"/>
        <c:tickLblPos val="nextTo"/>
        <c:crossAx val="101753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pt4web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Исследовательская работа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«Известная и неизвестная вода»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2928934"/>
            <a:ext cx="6400800" cy="28575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Руководители проекта: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Немцева Т.А. – учитель биологии и химии.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Коноваленко Г.С. – 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МКОУ «СОШ №24» с. Богуславец Красноармейского района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Приморского края</a:t>
            </a:r>
          </a:p>
          <a:p>
            <a:pPr algn="r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      Участники проекта: учащиеся 11 класса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Определение хлорид-ионов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196751"/>
            <a:ext cx="6912769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святая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06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Определение катионов меди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908720"/>
            <a:ext cx="61926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1500174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Вода из школьной столовой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99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66967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245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142984"/>
          <a:ext cx="8001054" cy="514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238258"/>
                <a:gridCol w="1333509"/>
                <a:gridCol w="1333509"/>
                <a:gridCol w="1333509"/>
                <a:gridCol w="1333509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ионов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Вода из колодца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Вода из школьной столовой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Вода из под крана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Святая 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Вода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бутилированная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76041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Карбонат-  ионы   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4826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Катионы железа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4826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Катионы меди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4826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Хлорид-ионы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4826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Катионы аммония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482669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Катионы серебра </a:t>
                      </a:r>
                      <a:r>
                        <a:rPr lang="en-US" dirty="0" smtClean="0"/>
                        <a:t>Ag+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из школьной столовой оказалась самая чистая, без посторонних примесей.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из колодца средней жесткости (присутствуют карбонат-ионы);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святой воде присутствовали катионы серебра и хлорид-ионы;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из под крана большое содержание катионов железа.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Анализ анкетирования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9818315"/>
              </p:ext>
            </p:extLst>
          </p:nvPr>
        </p:nvGraphicFramePr>
        <p:xfrm>
          <a:off x="2699792" y="1772816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что у вас больше всего уходит воды?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1163258"/>
              </p:ext>
            </p:extLst>
          </p:nvPr>
        </p:nvGraphicFramePr>
        <p:xfrm>
          <a:off x="1285852" y="1500174"/>
          <a:ext cx="750099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Знаете ли вы о значении воды?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9376281"/>
              </p:ext>
            </p:extLst>
          </p:nvPr>
        </p:nvGraphicFramePr>
        <p:xfrm>
          <a:off x="1619672" y="1600201"/>
          <a:ext cx="7067128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785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Нужны ли классные часы о значении воды?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7989851"/>
              </p:ext>
            </p:extLst>
          </p:nvPr>
        </p:nvGraphicFramePr>
        <p:xfrm>
          <a:off x="1907704" y="1484785"/>
          <a:ext cx="67790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339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Моют ли ваши родители, родственники, знакомые машины в реке, озере?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0828097"/>
              </p:ext>
            </p:extLst>
          </p:nvPr>
        </p:nvGraphicFramePr>
        <p:xfrm>
          <a:off x="1835696" y="1412777"/>
          <a:ext cx="68511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551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«Вода, у тебя нет ни вкуса, ни цвета, ни запаха, тебя невозможно описать,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 тобой наслаждаются, не ведая, что она такое. Нельзя сказать, что она необходима для жизни: она – сама жизнь».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3600" b="1" dirty="0"/>
              <a:t>Французский писатель Антуан де Сент-Экзюпери.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4221088"/>
            <a:ext cx="6400800" cy="1643074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239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воды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быту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различные нужды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00232" y="1600200"/>
            <a:ext cx="650085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551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Физические свойства 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цвета, вкуса, запаха;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кипения 100 0С;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замерзания 0 0С;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находится в трех агрегатных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состояниях – газообразном, жидком,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твердом.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638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Круговорот воды в природе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85918" y="1285860"/>
            <a:ext cx="678660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08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Главные потребители 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Металлургия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т чугуна = 300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т меди = 500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т никеля = 4000 т воды.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Производство синтетических материалов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т синтетического каучука = 21000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Лавсан = 4200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Капрон = 5600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Бумага = 250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Изготовление автомобиля = 246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Запуск баллистической ракеты = 190 000 т воды;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Сельское хозяйство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175 л воды в сутки;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- 8 л  воды в сутки;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Растения 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10 000 л воды в сутки.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8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Мероприятия по охране воды от загрязнения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 выкидывать мусор в воду;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 мыть транспорт в реке, озере;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Организовать волонтеров по очистке водоемов от загрязнения;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Проводить классные часы  о бережном отношении к воде;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Развесить предупредительные плакаты в местах купания  и поставить урны;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Административное наказание лицам, загрязняющим воду.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8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Знаешь ли 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Запас пресной воды в зонах интенсивной хозяйственной деятельности и проживания большинства людей становятся недостаточными, поэтому сейчас уже необходимо думать о ее сбережении.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Используй воду рационально!!!</a:t>
            </a:r>
          </a:p>
          <a:p>
            <a:pPr marL="514350" indent="-51435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384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шаблона: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http://ppt4web.ru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Химия 11 класс под редакцией О.С. Габриеляна;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Химия 11 класс под редакцией Г.Е.Рудзитиса, Ф.Г. Фельдмана;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Журнал «Химия в школе» №2 2010;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Внеклассная работа по химии С.М. Курганский;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Химия – планы и конспекты мероприятий Л.Г.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Волынова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Настольная книга учителя химии О.С. Габриелян, А.В.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Яшукова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Источники: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2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2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в организме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Человек – 70-85%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Эмбрион – 85-90%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Эмаль зубов – 20%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Кости – 15 %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сутки человеку необходимо выпивать 2 л воды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333750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Универсальный растворитель;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Терморегуляция;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Транспортная 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Обеспечивает физические свойства клетки – ее объем и упругость;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Катализатор;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Обеспечивает тургор (давление) клеточной стенки.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02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состав и качество воды;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свойства воды;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области применения воды;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мероприятия по охране воды от загрязнения;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результат анкетирования «Как вы используете воду?»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рационально использовать воду;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круговорот воды в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20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из школьной столовой.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из колодца.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из под крана (домашняя).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питьевая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бутилированная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(негазированная).  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«Святая» вода.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исследовали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Жесткость воды (наличие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карбонат-ионов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хлорид-ионов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катионов железа (I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катионов меди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катионов серебра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Ag+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катионов аммония.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Цвет, запах, прозрачность.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Реактивы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нитрат серебра, родонит калия, соляная кислота 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666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  катионов железа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723629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8082" y="1571612"/>
            <a:ext cx="1500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из под крана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33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Определение карбонат-ионов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80727"/>
            <a:ext cx="6737623" cy="58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7950" y="135729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из колодца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04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723</Words>
  <Application>Microsoft Office PowerPoint</Application>
  <PresentationFormat>Экран (4:3)</PresentationFormat>
  <Paragraphs>176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Исследовательская работа «Известная и неизвестная вода»</vt:lpstr>
      <vt:lpstr> «Вода, у тебя нет ни вкуса, ни цвета, ни запаха, тебя невозможно описать,  тобой наслаждаются, не ведая, что она такое. Нельзя сказать, что она необходима для жизни: она – сама жизнь». Французский писатель Антуан де Сент-Экзюпери.</vt:lpstr>
      <vt:lpstr>Вода в организме </vt:lpstr>
      <vt:lpstr>Функции воды</vt:lpstr>
      <vt:lpstr>Цели и задачи проекта</vt:lpstr>
      <vt:lpstr>Объект исследования</vt:lpstr>
      <vt:lpstr>Что исследовали</vt:lpstr>
      <vt:lpstr>Определение   катионов железа</vt:lpstr>
      <vt:lpstr>Определение карбонат-ионов</vt:lpstr>
      <vt:lpstr>Определение хлорид-ионов</vt:lpstr>
      <vt:lpstr>Определение катионов меди</vt:lpstr>
      <vt:lpstr>Анализ результатов</vt:lpstr>
      <vt:lpstr>Результат исследования</vt:lpstr>
      <vt:lpstr>Вывод</vt:lpstr>
      <vt:lpstr>Анализ анкетирования</vt:lpstr>
      <vt:lpstr>На что у вас больше всего уходит воды?</vt:lpstr>
      <vt:lpstr>Знаете ли вы о значении воды?</vt:lpstr>
      <vt:lpstr>Нужны ли классные часы о значении воды?</vt:lpstr>
      <vt:lpstr>Моют ли ваши родители, родственники, знакомые машины в реке, озере?</vt:lpstr>
      <vt:lpstr>Потребление воды в быту на различные нужды</vt:lpstr>
      <vt:lpstr>Физические свойства воды</vt:lpstr>
      <vt:lpstr> Круговорот воды в природе</vt:lpstr>
      <vt:lpstr> Главные потребители воды</vt:lpstr>
      <vt:lpstr> Мероприятия по охране воды от загрязнения</vt:lpstr>
      <vt:lpstr>Знаешь ли ты</vt:lpstr>
      <vt:lpstr>Источники: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60</cp:revision>
  <dcterms:created xsi:type="dcterms:W3CDTF">2013-01-13T18:56:49Z</dcterms:created>
  <dcterms:modified xsi:type="dcterms:W3CDTF">2013-04-18T12:51:50Z</dcterms:modified>
</cp:coreProperties>
</file>