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1" r:id="rId6"/>
    <p:sldId id="260" r:id="rId7"/>
    <p:sldId id="261" r:id="rId8"/>
    <p:sldId id="272" r:id="rId9"/>
    <p:sldId id="264" r:id="rId10"/>
    <p:sldId id="262" r:id="rId11"/>
    <p:sldId id="263" r:id="rId12"/>
    <p:sldId id="265" r:id="rId13"/>
    <p:sldId id="266" r:id="rId14"/>
    <p:sldId id="267" r:id="rId15"/>
    <p:sldId id="268" r:id="rId16"/>
    <p:sldId id="269" r:id="rId17"/>
    <p:sldId id="273" r:id="rId18"/>
    <p:sldId id="276" r:id="rId19"/>
    <p:sldId id="274" r:id="rId20"/>
    <p:sldId id="275" r:id="rId21"/>
    <p:sldId id="279" r:id="rId22"/>
    <p:sldId id="278" r:id="rId23"/>
    <p:sldId id="277" r:id="rId24"/>
    <p:sldId id="270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4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1D1F2-0C0C-40DF-9DF7-D318EB9FA843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D484B-25BB-46EB-9A45-C4296AB98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30030-7BFD-40C1-9099-820E94762A6C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C7E1E-B2A4-4407-9CB5-DF3C56631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CBEE1-6790-4741-9565-99430E9A38E1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3AF5D-32EA-44C5-959E-1112F95B7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B08521-5997-41DE-A74E-91E9C41B3C5A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100C2-8106-45AA-AAF5-B817C0AE4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9A9811-729F-499E-92CE-0E1DCEA3054B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A60AB3-BDA7-4283-8A0B-18C252C0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35D0E-9BD3-479E-80EE-0221BDB10B3E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A8684-2F9F-488F-BC54-98C16A8034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2D433-B93B-4B86-806E-3089C41FFCF0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6C8DA5-B7AA-4174-A9A3-DB3931456A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BAC37-9760-4366-AB12-818DBA59508D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495BC-5C43-45A7-B305-FCD54C295B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83BF3-1B6A-46B1-8394-F24C1C331426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89E76D-5727-4EC8-AACD-4BAFB7EC54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0E8E69-A374-4DB4-872E-7CEA5025F759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45A25F-17A4-4FBB-94B0-1B405C81D9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3E30A-1047-4F33-BCD6-6E4B19BBB544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338E-7957-49AA-BD59-DF64112711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03A9B1-1DF1-47BF-89BC-ACA465C2C6E6}" type="datetimeFigureOut">
              <a:rPr lang="ru-RU"/>
              <a:pPr>
                <a:defRPr/>
              </a:pPr>
              <a:t>01.02.2014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20624D-4D57-432A-81DB-AB77DAF53E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1" r:id="rId4"/>
    <p:sldLayoutId id="2147483675" r:id="rId5"/>
    <p:sldLayoutId id="2147483670" r:id="rId6"/>
    <p:sldLayoutId id="2147483676" r:id="rId7"/>
    <p:sldLayoutId id="2147483677" r:id="rId8"/>
    <p:sldLayoutId id="2147483678" r:id="rId9"/>
    <p:sldLayoutId id="2147483669" r:id="rId10"/>
    <p:sldLayoutId id="21474836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" TargetMode="External"/><Relationship Id="rId2" Type="http://schemas.openxmlformats.org/officeDocument/2006/relationships/hyperlink" Target="http://ru.wikipedia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omizo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commons.wikimedia.org/wiki/File:Kulikov_001.jpg?uselang=ru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radikal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24744"/>
            <a:ext cx="7772400" cy="266429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Оренбург юбилейный</a:t>
            </a:r>
            <a:br>
              <a:rPr lang="ru-RU" dirty="0" smtClean="0"/>
            </a:br>
            <a:r>
              <a:rPr lang="ru-RU" sz="3200" dirty="0" smtClean="0"/>
              <a:t>Творчество Л.В.Попова</a:t>
            </a:r>
            <a:br>
              <a:rPr lang="ru-RU" sz="3200" dirty="0" smtClean="0"/>
            </a:br>
            <a:r>
              <a:rPr lang="ru-RU" sz="3200" dirty="0" smtClean="0"/>
              <a:t>К 140-летию художника…</a:t>
            </a:r>
            <a:endParaRPr lang="ru-RU" dirty="0"/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14144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443329"/>
                </a:solidFill>
              </a:rPr>
              <a:t>Презентация подготовлена </a:t>
            </a:r>
            <a:endParaRPr lang="ru-RU" sz="2100" b="1" smtClean="0">
              <a:solidFill>
                <a:srgbClr val="44332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443329"/>
                </a:solidFill>
              </a:rPr>
              <a:t>учителем </a:t>
            </a:r>
            <a:r>
              <a:rPr lang="ru-RU" sz="2100" smtClean="0">
                <a:solidFill>
                  <a:srgbClr val="443329"/>
                </a:solidFill>
                <a:latin typeface="Arial" charset="0"/>
              </a:rPr>
              <a:t>изобразительного искусства </a:t>
            </a:r>
            <a:r>
              <a:rPr lang="ru-RU" sz="2100" b="1" smtClean="0">
                <a:solidFill>
                  <a:srgbClr val="443329"/>
                </a:solidFill>
              </a:rPr>
              <a:t>Литош Г.Н.</a:t>
            </a:r>
            <a:r>
              <a:rPr lang="ru-RU" sz="2100" b="1" smtClean="0">
                <a:solidFill>
                  <a:srgbClr val="443329"/>
                </a:solidFill>
                <a:latin typeface="Arial" charset="0"/>
              </a:rPr>
              <a:t> </a:t>
            </a:r>
            <a:endParaRPr lang="ru-RU" sz="2100" smtClean="0">
              <a:solidFill>
                <a:srgbClr val="443329"/>
              </a:solidFill>
              <a:latin typeface="Arial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443329"/>
                </a:solidFill>
              </a:rPr>
              <a:t> МОАУ «Лицей №7»</a:t>
            </a:r>
            <a:r>
              <a:rPr lang="ru-RU" sz="2100" b="1" smtClean="0">
                <a:solidFill>
                  <a:srgbClr val="443329"/>
                </a:solidFill>
                <a:latin typeface="Arial" charset="0"/>
              </a:rPr>
              <a:t> </a:t>
            </a:r>
            <a:r>
              <a:rPr lang="ru-RU" sz="2100" b="1" smtClean="0">
                <a:solidFill>
                  <a:srgbClr val="443329"/>
                </a:solidFill>
              </a:rPr>
              <a:t>г.Оренбурга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b="1" smtClean="0">
                <a:solidFill>
                  <a:srgbClr val="443329"/>
                </a:solidFill>
              </a:rPr>
              <a:t>2013г.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532440" cy="1700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Жених. 1904 г. </a:t>
            </a:r>
            <a:br>
              <a:rPr lang="ru-RU" sz="3200" dirty="0" smtClean="0"/>
            </a:br>
            <a:r>
              <a:rPr lang="ru-RU" sz="2400" dirty="0" smtClean="0"/>
              <a:t>Оренбургский музей изобразительных искусств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2530" name="Содержимое 3" descr="http://s019.radikal.ru/i614/1205/2d/5a034f4c7ac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412875"/>
            <a:ext cx="7993062" cy="52562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dirty="0" smtClean="0"/>
              <a:t>Дедушка помогает внучке с домашним заданием. </a:t>
            </a:r>
            <a:r>
              <a:rPr lang="ru-RU" sz="2200" dirty="0" smtClean="0"/>
              <a:t>частное собрание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3554" name="Содержимое 3" descr="http://s019.radikal.ru/i638/1205/52/6db6d5ba1baf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476375" y="1196975"/>
            <a:ext cx="6116638" cy="5243513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dirty="0" smtClean="0"/>
              <a:t>Тряпичники - нищие. </a:t>
            </a:r>
            <a:br>
              <a:rPr lang="ru-RU" sz="3100" dirty="0" smtClean="0"/>
            </a:br>
            <a:r>
              <a:rPr lang="ru-RU" sz="2200" dirty="0" smtClean="0"/>
              <a:t>Оренбургский областной музей изобразительных искусств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4578" name="Содержимое 3" descr="http://s57.radikal.ru/i158/1205/b1/88137a5bbc5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627313" y="1196975"/>
            <a:ext cx="4176712" cy="547211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</a:t>
            </a:r>
            <a:r>
              <a:rPr lang="ru-RU" sz="3100" dirty="0" smtClean="0"/>
              <a:t>Девочка - крестьянка с ребенком и корзиной в руках.</a:t>
            </a:r>
            <a:endParaRPr lang="ru-RU" sz="3100" dirty="0"/>
          </a:p>
        </p:txBody>
      </p:sp>
      <p:pic>
        <p:nvPicPr>
          <p:cNvPr id="25602" name="Содержимое 3" descr="http://s019.radikal.ru/i628/1205/35/21587092c5f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916238" y="1125538"/>
            <a:ext cx="3527425" cy="55435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Переселенцы. Гроза. 1900-е гг.</a:t>
            </a:r>
            <a:endParaRPr lang="ru-RU" dirty="0"/>
          </a:p>
        </p:txBody>
      </p:sp>
      <p:pic>
        <p:nvPicPr>
          <p:cNvPr id="26626" name="Содержимое 3" descr="http://s019.radikal.ru/i639/1205/cb/fe702ce4f01e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125538"/>
            <a:ext cx="8064500" cy="54721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100" dirty="0" smtClean="0"/>
              <a:t>Ходоки на новые места.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2200" dirty="0" smtClean="0"/>
              <a:t>1904 г. Пермская художественная галерея</a:t>
            </a:r>
            <a:endParaRPr lang="ru-RU" sz="2200" dirty="0"/>
          </a:p>
        </p:txBody>
      </p:sp>
      <p:pic>
        <p:nvPicPr>
          <p:cNvPr id="27650" name="Содержимое 3" descr="http://s019.radikal.ru/i603/1205/97/8e3945e67a8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971550" y="1268413"/>
            <a:ext cx="7272338" cy="54006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Городской пейзаж.</a:t>
            </a:r>
            <a:endParaRPr lang="ru-RU" sz="2800" dirty="0"/>
          </a:p>
        </p:txBody>
      </p:sp>
      <p:pic>
        <p:nvPicPr>
          <p:cNvPr id="28674" name="Содержимое 3" descr="http://s019.radikal.ru/i630/1205/90/fbe5d948526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196975"/>
            <a:ext cx="7704138" cy="5400675"/>
          </a:xfr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Зима. </a:t>
            </a:r>
            <a:r>
              <a:rPr lang="ru-RU" sz="2200" dirty="0" smtClean="0"/>
              <a:t>1909 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9698" name="Содержимое 3" descr="http://s019.radikal.ru/i637/1205/aa/7824d32a42f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196975"/>
            <a:ext cx="7058025" cy="5400675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625" y="457200"/>
            <a:ext cx="8686800" cy="8413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0722" name="Содержимое 6" descr="http://s019.radikal.ru/i617/1205/81/7963a0f4db78.jpg">
            <a:hlinkClick r:id="rId2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95288" y="1125538"/>
            <a:ext cx="3744912" cy="5040312"/>
          </a:xfrm>
        </p:spPr>
      </p:pic>
      <p:pic>
        <p:nvPicPr>
          <p:cNvPr id="30723" name="Содержимое 7" descr="http://s019.radikal.ru/i641/1205/a2/da485ed0e061.jpg">
            <a:hlinkClick r:id="rId2"/>
          </p:cNvPr>
          <p:cNvPicPr>
            <a:picLocks noGrp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4643438" y="1125538"/>
            <a:ext cx="4140200" cy="5156200"/>
          </a:xfrm>
        </p:spPr>
      </p:pic>
      <p:sp>
        <p:nvSpPr>
          <p:cNvPr id="30724" name="TextBox 8"/>
          <p:cNvSpPr txBox="1">
            <a:spLocks noChangeArrowheads="1"/>
          </p:cNvSpPr>
          <p:nvPr/>
        </p:nvSpPr>
        <p:spPr bwMode="auto">
          <a:xfrm>
            <a:off x="5219700" y="6237288"/>
            <a:ext cx="33766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Franklin Gothic Book" pitchFamily="34" charset="0"/>
              </a:rPr>
              <a:t>Женский портрет.</a:t>
            </a:r>
          </a:p>
        </p:txBody>
      </p:sp>
      <p:sp>
        <p:nvSpPr>
          <p:cNvPr id="30725" name="TextBox 9"/>
          <p:cNvSpPr txBox="1">
            <a:spLocks noChangeArrowheads="1"/>
          </p:cNvSpPr>
          <p:nvPr/>
        </p:nvSpPr>
        <p:spPr bwMode="auto">
          <a:xfrm>
            <a:off x="179388" y="6237288"/>
            <a:ext cx="45640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Женщина, примеряющая кольцо. 1901-04 гг.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Приятели</a:t>
            </a:r>
            <a:r>
              <a:rPr lang="ru-RU" dirty="0" smtClean="0"/>
              <a:t>. </a:t>
            </a:r>
            <a:r>
              <a:rPr lang="ru-RU" sz="2400" dirty="0" smtClean="0"/>
              <a:t>1907 г.</a:t>
            </a:r>
            <a:endParaRPr lang="ru-RU" sz="2400" dirty="0"/>
          </a:p>
        </p:txBody>
      </p:sp>
      <p:pic>
        <p:nvPicPr>
          <p:cNvPr id="31746" name="Содержимое 3" descr="http://s019.radikal.ru/i616/1205/33/3afab5e34b66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042988" y="1268413"/>
            <a:ext cx="7273925" cy="525621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Оренбургу - 270 лет</a:t>
            </a:r>
            <a:endParaRPr lang="ru-RU" dirty="0"/>
          </a:p>
        </p:txBody>
      </p:sp>
      <p:pic>
        <p:nvPicPr>
          <p:cNvPr id="14338" name="Picture 4" descr="http://www.orinfo.ru/sites/default/files/photo_of_the_day/foto_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341438"/>
            <a:ext cx="7273925" cy="4830762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Своя компания. </a:t>
            </a:r>
            <a:r>
              <a:rPr lang="ru-RU" sz="2800" dirty="0" smtClean="0"/>
              <a:t>1904 г.</a:t>
            </a:r>
            <a:endParaRPr lang="ru-RU" sz="2800" dirty="0"/>
          </a:p>
        </p:txBody>
      </p:sp>
      <p:pic>
        <p:nvPicPr>
          <p:cNvPr id="32770" name="Содержимое 3" descr="http://s019.radikal.ru/i615/1205/3c/e3b1146386ff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331913" y="1196975"/>
            <a:ext cx="6769100" cy="540067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Взяты. </a:t>
            </a:r>
            <a:r>
              <a:rPr lang="ru-RU" sz="2400" dirty="0" smtClean="0"/>
              <a:t>1904 г. Русский музей</a:t>
            </a:r>
            <a:endParaRPr lang="ru-RU" sz="2400" dirty="0"/>
          </a:p>
        </p:txBody>
      </p:sp>
      <p:pic>
        <p:nvPicPr>
          <p:cNvPr id="33794" name="Содержимое 3" descr="http://s019.radikal.ru/i611/1205/35/3af2ace0ef98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55650" y="1196975"/>
            <a:ext cx="7704138" cy="5327650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В святые места. </a:t>
            </a:r>
            <a:br>
              <a:rPr lang="ru-RU" dirty="0" smtClean="0"/>
            </a:br>
            <a:r>
              <a:rPr lang="ru-RU" sz="2700" dirty="0" smtClean="0"/>
              <a:t>1911 г. </a:t>
            </a:r>
            <a:r>
              <a:rPr lang="ru-RU" sz="2200" dirty="0" smtClean="0"/>
              <a:t>частное собрание</a:t>
            </a:r>
            <a:endParaRPr lang="ru-RU" sz="2200" dirty="0"/>
          </a:p>
        </p:txBody>
      </p:sp>
      <p:pic>
        <p:nvPicPr>
          <p:cNvPr id="34818" name="Содержимое 3" descr="http://s019.radikal.ru/i620/1205/6a/fd2d4dff63c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827088" y="1196975"/>
            <a:ext cx="7777162" cy="540067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Кафедральный собор Оренбурга</a:t>
            </a:r>
            <a:endParaRPr lang="ru-RU" dirty="0"/>
          </a:p>
        </p:txBody>
      </p:sp>
      <p:pic>
        <p:nvPicPr>
          <p:cNvPr id="35842" name="Picture 2" descr="C:\Users\алекс\Desktop\соб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11188" y="1196975"/>
            <a:ext cx="8045450" cy="5184775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Лукиан Васильевич Попов - академик живописи. 1912 г.</a:t>
            </a:r>
            <a:endParaRPr lang="ru-RU" dirty="0"/>
          </a:p>
        </p:txBody>
      </p:sp>
      <p:pic>
        <p:nvPicPr>
          <p:cNvPr id="36866" name="Содержимое 3" descr="http://s016.radikal.ru/i334/1205/ed/82535a971f3b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1196975"/>
            <a:ext cx="4176713" cy="5472113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611188" y="549275"/>
          <a:ext cx="7632700" cy="5545138"/>
        </p:xfrm>
        <a:graphic>
          <a:graphicData uri="http://schemas.openxmlformats.org/drawingml/2006/table">
            <a:tbl>
              <a:tblPr/>
              <a:tblGrid>
                <a:gridCol w="399389"/>
                <a:gridCol w="399389"/>
                <a:gridCol w="399389"/>
                <a:gridCol w="414491"/>
                <a:gridCol w="414491"/>
                <a:gridCol w="400228"/>
                <a:gridCol w="401067"/>
                <a:gridCol w="401067"/>
                <a:gridCol w="401067"/>
                <a:gridCol w="400228"/>
                <a:gridCol w="400228"/>
                <a:gridCol w="400228"/>
                <a:gridCol w="400228"/>
                <a:gridCol w="400228"/>
                <a:gridCol w="400228"/>
                <a:gridCol w="400228"/>
                <a:gridCol w="400228"/>
                <a:gridCol w="400228"/>
                <a:gridCol w="400228"/>
              </a:tblGrid>
              <a:tr h="41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6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4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7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8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28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9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10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45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latin typeface="Calibri"/>
                          <a:ea typeface="Calibri"/>
                          <a:cs typeface="Times New Roman"/>
                        </a:rPr>
                        <a:t>11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latin typeface="Calibri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3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26" marR="66026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816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>
    <p:rand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3933056"/>
            <a:ext cx="7875297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>
    <p:newsflash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cap="none" smtClean="0">
                <a:effectLst/>
              </a:rPr>
              <a:t>Используемые источники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Arial" charset="0"/>
                <a:hlinkClick r:id="rId2"/>
              </a:rPr>
              <a:t>http://ru.wikipedia.org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  <a:hlinkClick r:id="rId3"/>
              </a:rPr>
              <a:t>http://www.liveinternet.ru</a:t>
            </a:r>
            <a:endParaRPr lang="ru-RU" smtClean="0">
              <a:latin typeface="Arial" charset="0"/>
            </a:endParaRPr>
          </a:p>
          <a:p>
            <a:pPr eaLnBrk="1" hangingPunct="1"/>
            <a:r>
              <a:rPr lang="ru-RU" smtClean="0">
                <a:latin typeface="Arial" charset="0"/>
                <a:hlinkClick r:id="rId4"/>
              </a:rPr>
              <a:t>http://www.omizo.ru/</a:t>
            </a:r>
            <a:r>
              <a:rPr lang="ru-RU" smtClean="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3638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ЛУКИАН ПОПОВ. ГОРДОСТЬ ОРЕНБУРГСКОГО КРАЯ</a:t>
            </a:r>
            <a:endParaRPr lang="ru-RU" dirty="0"/>
          </a:p>
        </p:txBody>
      </p:sp>
      <p:sp>
        <p:nvSpPr>
          <p:cNvPr id="15362" name="Текст 10"/>
          <p:cNvSpPr>
            <a:spLocks noGrp="1"/>
          </p:cNvSpPr>
          <p:nvPr>
            <p:ph type="body" idx="2"/>
          </p:nvPr>
        </p:nvSpPr>
        <p:spPr>
          <a:xfrm>
            <a:off x="457200" y="5157788"/>
            <a:ext cx="3008313" cy="968375"/>
          </a:xfrm>
        </p:spPr>
        <p:txBody>
          <a:bodyPr/>
          <a:lstStyle/>
          <a:p>
            <a:pPr eaLnBrk="1" hangingPunct="1"/>
            <a:r>
              <a:rPr lang="ru-RU" i="1" smtClean="0"/>
              <a:t>Портрет Л. В. Попова работы И. С. Куликова, </a:t>
            </a:r>
          </a:p>
          <a:p>
            <a:pPr eaLnBrk="1" hangingPunct="1"/>
            <a:r>
              <a:rPr lang="ru-RU" i="1" smtClean="0"/>
              <a:t>1900 год.</a:t>
            </a:r>
            <a:endParaRPr lang="ru-RU" smtClean="0"/>
          </a:p>
        </p:txBody>
      </p:sp>
      <p:pic>
        <p:nvPicPr>
          <p:cNvPr id="15363" name="Содержимое 13" descr="Портрет Л. В. Попова работы И. С. Куликова, 1900 год.">
            <a:hlinkClick r:id="rId2" tooltip="&quot;Портрет Л. В. Попова работы И. С. Куликова, 1900 год.&quot;"/>
          </p:cNvPr>
          <p:cNvPicPr>
            <a:picLocks noGrp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4797425" y="1098550"/>
            <a:ext cx="3590925" cy="4706938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8024" y="5157192"/>
            <a:ext cx="3888432" cy="17008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Портрет В.Е.Маковского, брата художника.</a:t>
            </a:r>
            <a:br>
              <a:rPr lang="ru-RU" dirty="0" smtClean="0"/>
            </a:br>
            <a:r>
              <a:rPr lang="ru-RU" dirty="0" smtClean="0"/>
              <a:t>Константин Маковский,</a:t>
            </a:r>
            <a:br>
              <a:rPr lang="ru-RU" dirty="0" smtClean="0"/>
            </a:br>
            <a:r>
              <a:rPr lang="ru-RU" dirty="0" smtClean="0"/>
              <a:t>1868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6386" name="Текст 4"/>
          <p:cNvSpPr>
            <a:spLocks noGrp="1"/>
          </p:cNvSpPr>
          <p:nvPr>
            <p:ph type="body" idx="2"/>
          </p:nvPr>
        </p:nvSpPr>
        <p:spPr>
          <a:xfrm>
            <a:off x="457200" y="765175"/>
            <a:ext cx="3467100" cy="5360988"/>
          </a:xfrm>
        </p:spPr>
        <p:txBody>
          <a:bodyPr/>
          <a:lstStyle/>
          <a:p>
            <a:pPr eaLnBrk="1" hangingPunct="1"/>
            <a:r>
              <a:rPr lang="ru-RU" sz="1800" smtClean="0"/>
              <a:t>В 1896 году  Лукиан Попов без труда поступил в Высшее художественное училище живописи, скульптуры и архитектуры при Имперской Академии художеств.</a:t>
            </a:r>
          </a:p>
          <a:p>
            <a:pPr eaLnBrk="1" hangingPunct="1"/>
            <a:r>
              <a:rPr lang="ru-RU" sz="1800" smtClean="0"/>
              <a:t> Его основным педагогом был Владимир Егорович Маковский, оказавший большое влияние на всё творчество своего ученика. </a:t>
            </a:r>
          </a:p>
          <a:p>
            <a:pPr eaLnBrk="1" hangingPunct="1"/>
            <a:r>
              <a:rPr lang="ru-RU" sz="1800" smtClean="0"/>
              <a:t>Благодаря Маковскому, Лукиан выбрал для своего творчества один из сложных живописных жанров - жанр сюжетно-тематических и бытовых картин.</a:t>
            </a:r>
            <a:br>
              <a:rPr lang="ru-RU" sz="1800" smtClean="0"/>
            </a:br>
            <a:endParaRPr lang="ru-RU" sz="1800" smtClean="0"/>
          </a:p>
        </p:txBody>
      </p:sp>
      <p:pic>
        <p:nvPicPr>
          <p:cNvPr id="16387" name="Picture 1" descr="C:\Users\алекс\Desktop\ма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11638" y="404813"/>
            <a:ext cx="3952875" cy="47625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Луга затопило</a:t>
            </a:r>
            <a:br>
              <a:rPr lang="ru-RU" dirty="0" smtClean="0"/>
            </a:br>
            <a:r>
              <a:rPr lang="ru-RU" dirty="0" smtClean="0"/>
              <a:t>1908</a:t>
            </a:r>
            <a:br>
              <a:rPr lang="ru-RU" dirty="0" smtClean="0"/>
            </a:br>
            <a:r>
              <a:rPr lang="ru-RU" sz="2200" dirty="0" smtClean="0"/>
              <a:t>Оренбургский музей изобразительных искусств</a:t>
            </a:r>
            <a:endParaRPr lang="ru-RU" sz="2200" dirty="0"/>
          </a:p>
        </p:txBody>
      </p:sp>
      <p:pic>
        <p:nvPicPr>
          <p:cNvPr id="17410" name="Picture 2" descr="C:\Users\алекс\Desktop\зато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1628775"/>
            <a:ext cx="8135937" cy="48688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2954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Крепкий сон.</a:t>
            </a:r>
            <a:br>
              <a:rPr lang="ru-RU" sz="3200" dirty="0" smtClean="0"/>
            </a:br>
            <a:r>
              <a:rPr lang="ru-RU" sz="2800" dirty="0" smtClean="0"/>
              <a:t> 1912г. </a:t>
            </a:r>
            <a:endParaRPr lang="ru-RU" sz="2800" dirty="0"/>
          </a:p>
        </p:txBody>
      </p:sp>
      <p:pic>
        <p:nvPicPr>
          <p:cNvPr id="18434" name="Picture 2" descr="C:\Users\алекс\Desktop\сон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470025"/>
            <a:ext cx="7272337" cy="514032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052736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400" dirty="0" smtClean="0"/>
              <a:t>Оренбургский музей изобразительных искусств</a:t>
            </a:r>
            <a:endParaRPr lang="ru-RU" sz="2400" dirty="0"/>
          </a:p>
        </p:txBody>
      </p:sp>
      <p:pic>
        <p:nvPicPr>
          <p:cNvPr id="19458" name="Содержимое 3" descr="http://s019.radikal.ru/i638/1205/6e/333d2464ecc1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84213" y="1196975"/>
            <a:ext cx="3600450" cy="5029200"/>
          </a:xfrm>
        </p:spPr>
      </p:pic>
      <p:pic>
        <p:nvPicPr>
          <p:cNvPr id="19459" name="Рисунок 4" descr="http://s019.radikal.ru/i623/1205/1d/c4b3903b1019.jpg">
            <a:hlinkClick r:id="rId2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1196975"/>
            <a:ext cx="2803525" cy="505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Box 6"/>
          <p:cNvSpPr txBox="1">
            <a:spLocks noChangeArrowheads="1"/>
          </p:cNvSpPr>
          <p:nvPr/>
        </p:nvSpPr>
        <p:spPr bwMode="auto">
          <a:xfrm>
            <a:off x="539750" y="6211888"/>
            <a:ext cx="36941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Портрет жены в пёстром платке.</a:t>
            </a:r>
          </a:p>
          <a:p>
            <a:r>
              <a:rPr lang="ru-RU">
                <a:latin typeface="Franklin Gothic Book" pitchFamily="34" charset="0"/>
              </a:rPr>
              <a:t> </a:t>
            </a:r>
            <a:r>
              <a:rPr lang="ru-RU" sz="1600">
                <a:latin typeface="Franklin Gothic Book" pitchFamily="34" charset="0"/>
              </a:rPr>
              <a:t>1900-е гг.</a:t>
            </a:r>
            <a:endParaRPr lang="ru-RU">
              <a:latin typeface="Franklin Gothic Book" pitchFamily="34" charset="0"/>
            </a:endParaRPr>
          </a:p>
        </p:txBody>
      </p:sp>
      <p:sp>
        <p:nvSpPr>
          <p:cNvPr id="19461" name="TextBox 7"/>
          <p:cNvSpPr txBox="1">
            <a:spLocks noChangeArrowheads="1"/>
          </p:cNvSpPr>
          <p:nvPr/>
        </p:nvSpPr>
        <p:spPr bwMode="auto">
          <a:xfrm>
            <a:off x="4859338" y="6211888"/>
            <a:ext cx="40465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latin typeface="Franklin Gothic Book" pitchFamily="34" charset="0"/>
              </a:rPr>
              <a:t>Портрет жены в красном сарафане.</a:t>
            </a:r>
          </a:p>
          <a:p>
            <a:r>
              <a:rPr lang="ru-RU">
                <a:latin typeface="Franklin Gothic Book" pitchFamily="34" charset="0"/>
              </a:rPr>
              <a:t> 1908 г.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саду (Чаепитие). 1911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482" name="Picture 3" descr="C:\Users\алекс\Desktop\в с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009" r="1009"/>
          <a:stretch>
            <a:fillRect/>
          </a:stretch>
        </p:blipFill>
        <p:spPr>
          <a:xfrm>
            <a:off x="550863" y="1233488"/>
            <a:ext cx="7900987" cy="536416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Лукиан Попов Товарищи.</a:t>
            </a:r>
            <a:endParaRPr lang="ru-RU" dirty="0"/>
          </a:p>
        </p:txBody>
      </p:sp>
      <p:pic>
        <p:nvPicPr>
          <p:cNvPr id="21506" name="Содержимое 3" descr="http://s019.radikal.ru/i611/1205/06/de2830796ad2.jpg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611188" y="1196975"/>
            <a:ext cx="7993062" cy="540067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444</TotalTime>
  <Words>125</Words>
  <Application>Microsoft Office PowerPoint</Application>
  <PresentationFormat>Экран (4:3)</PresentationFormat>
  <Paragraphs>41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27</vt:i4>
      </vt:variant>
    </vt:vector>
  </HeadingPairs>
  <TitlesOfParts>
    <vt:vector size="42" baseType="lpstr">
      <vt:lpstr>Arial</vt:lpstr>
      <vt:lpstr>Franklin Gothic Medium</vt:lpstr>
      <vt:lpstr>Franklin Gothic Book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Используемые источники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</dc:creator>
  <cp:lastModifiedBy>Alex</cp:lastModifiedBy>
  <cp:revision>47</cp:revision>
  <dcterms:created xsi:type="dcterms:W3CDTF">2013-02-25T15:55:03Z</dcterms:created>
  <dcterms:modified xsi:type="dcterms:W3CDTF">2014-02-01T14:32:43Z</dcterms:modified>
</cp:coreProperties>
</file>