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63" r:id="rId6"/>
    <p:sldId id="260" r:id="rId7"/>
    <p:sldId id="258" r:id="rId8"/>
    <p:sldId id="261" r:id="rId9"/>
    <p:sldId id="268" r:id="rId10"/>
    <p:sldId id="267" r:id="rId11"/>
    <p:sldId id="272" r:id="rId12"/>
    <p:sldId id="265" r:id="rId13"/>
    <p:sldId id="266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7092B-EA62-432E-9028-46832130B505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E1D9-6CA3-4642-9DD3-F4FAEA101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8072494" cy="1470025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Кислород. Получение кислорода и его физические свойства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72008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урок-презентация                       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  химии 8 класс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учитель:   Видершпан И.П.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42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МОУ «Ключевская средняя общеобразовательная школа  № 1» </a:t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Ключевского района, Алтайского края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229600" cy="2286016"/>
          </a:xfrm>
        </p:spPr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lang="en-US" sz="3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MnO</a:t>
            </a:r>
            <a:r>
              <a:rPr lang="en-US" sz="3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 Н</a:t>
            </a:r>
            <a:r>
              <a:rPr lang="ru-RU" sz="3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3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</a:t>
            </a:r>
            <a:r>
              <a:rPr lang="ru-RU" sz="3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----------&gt;</a:t>
            </a:r>
            <a:r>
              <a:rPr lang="en-US" sz="3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Н</a:t>
            </a:r>
            <a:r>
              <a:rPr lang="ru-RU" sz="3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  +   О</a:t>
            </a:r>
            <a:r>
              <a:rPr lang="ru-RU" sz="38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↑</a:t>
            </a:r>
          </a:p>
          <a:p>
            <a:pPr>
              <a:buNone/>
            </a:pP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пероксид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                вода      кислород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водорода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786322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Вещества, которые ускоряют химическую реакцию, но сами при этом не расходуются  -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катализаторы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00306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en-US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MnO</a:t>
            </a:r>
            <a:r>
              <a:rPr lang="ru-RU" sz="32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КС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ru-RU" sz="32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-----------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КС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 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3O</a:t>
            </a:r>
            <a:r>
              <a:rPr lang="en-US" sz="32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↑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хлорат                    хлорид     кислород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калия                       </a:t>
            </a:r>
            <a:r>
              <a:rPr lang="ru-RU" sz="32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калия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Получение кислорода в промышленности из воздуха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4233885" cy="340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786710" y="1600200"/>
            <a:ext cx="90009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286380" y="2000240"/>
            <a:ext cx="27860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)= -183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)= -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196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357694"/>
            <a:ext cx="3352789" cy="22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Закрепление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9562" t="19251" r="19989" b="48023"/>
          <a:stretch>
            <a:fillRect/>
          </a:stretch>
        </p:blipFill>
        <p:spPr bwMode="auto">
          <a:xfrm>
            <a:off x="642910" y="1142984"/>
            <a:ext cx="6232197" cy="336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18119" t="15812" r="15339" b="60897"/>
          <a:stretch>
            <a:fillRect/>
          </a:stretch>
        </p:blipFill>
        <p:spPr bwMode="auto">
          <a:xfrm>
            <a:off x="571472" y="4429132"/>
            <a:ext cx="692948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8292" t="16463" r="16882" b="12126"/>
          <a:stretch>
            <a:fillRect/>
          </a:stretch>
        </p:blipFill>
        <p:spPr bwMode="auto">
          <a:xfrm>
            <a:off x="428596" y="571480"/>
            <a:ext cx="778674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П.19 </a:t>
            </a:r>
          </a:p>
          <a:p>
            <a:r>
              <a:rPr lang="ru-RU" dirty="0" smtClean="0"/>
              <a:t>Стр.59 </a:t>
            </a:r>
            <a:r>
              <a:rPr lang="ru-RU" smtClean="0"/>
              <a:t>№ 2-3</a:t>
            </a:r>
          </a:p>
          <a:p>
            <a:pPr>
              <a:buNone/>
            </a:pPr>
            <a:endParaRPr lang="ru-RU" dirty="0" smtClean="0"/>
          </a:p>
          <a:p>
            <a:r>
              <a:rPr lang="ru-RU" sz="3600" b="1" i="1" dirty="0" smtClean="0">
                <a:solidFill>
                  <a:srgbClr val="FF0000"/>
                </a:solidFill>
              </a:rPr>
              <a:t>             Желаю успехов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        </a:t>
            </a:r>
            <a:r>
              <a:rPr lang="ru-RU" sz="4400" b="1" i="1" dirty="0" smtClean="0">
                <a:solidFill>
                  <a:srgbClr val="FF0000"/>
                </a:solidFill>
              </a:rPr>
              <a:t>Желаю успехов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</a:t>
            </a:r>
          </a:p>
          <a:p>
            <a:r>
              <a:rPr lang="ru-RU" sz="6000" b="1" i="1" dirty="0" smtClean="0">
                <a:solidFill>
                  <a:srgbClr val="FF0000"/>
                </a:solidFill>
              </a:rPr>
              <a:t> Желаю успехов 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057891">
            <a:off x="6543363" y="2332416"/>
            <a:ext cx="2033587" cy="201136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Цель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7643866" cy="50006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понятия кислород как атом и молекула;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физические и химические свойства кислорода, нахождение его в природе;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способы получения кислорода в лаборатории и промышленности;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способах собирания кислорода;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закреплению умения составлять уравнения реакций.  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Общая характеристика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000659"/>
          </a:xfrm>
        </p:spPr>
        <p:txBody>
          <a:bodyPr>
            <a:normAutofit/>
          </a:bodyPr>
          <a:lstStyle/>
          <a:p>
            <a:r>
              <a:rPr lang="ru-RU" sz="2800" dirty="0"/>
              <a:t>Химический знак                           </a:t>
            </a:r>
            <a:r>
              <a:rPr lang="ru-RU" sz="2800" dirty="0" smtClean="0"/>
              <a:t>     </a:t>
            </a:r>
            <a:r>
              <a:rPr lang="ru-RU" dirty="0" smtClean="0"/>
              <a:t>Х.Э</a:t>
            </a:r>
            <a:r>
              <a:rPr lang="ru-RU" dirty="0"/>
              <a:t>. – О</a:t>
            </a:r>
          </a:p>
          <a:p>
            <a:r>
              <a:rPr lang="ru-RU" sz="2800" dirty="0"/>
              <a:t>Относительная атомная масса       </a:t>
            </a:r>
            <a:r>
              <a:rPr lang="ru-RU" dirty="0" smtClean="0"/>
              <a:t>А</a:t>
            </a:r>
            <a:r>
              <a:rPr lang="en-US" baseline="-25000" dirty="0"/>
              <a:t>r</a:t>
            </a:r>
            <a:r>
              <a:rPr lang="ru-RU" dirty="0"/>
              <a:t>(О) = 16</a:t>
            </a:r>
          </a:p>
          <a:p>
            <a:r>
              <a:rPr lang="ru-RU" sz="2800" dirty="0"/>
              <a:t>Химическая формула                        </a:t>
            </a:r>
            <a:r>
              <a:rPr lang="ru-RU" dirty="0" smtClean="0"/>
              <a:t>Х.Ф</a:t>
            </a:r>
            <a:r>
              <a:rPr lang="ru-RU" dirty="0"/>
              <a:t>. -  О</a:t>
            </a:r>
            <a:r>
              <a:rPr lang="ru-RU" baseline="-25000" dirty="0"/>
              <a:t>2</a:t>
            </a:r>
            <a:endParaRPr lang="ru-RU" dirty="0"/>
          </a:p>
          <a:p>
            <a:r>
              <a:rPr lang="ru-RU" sz="2800" dirty="0"/>
              <a:t>Относительная молекулярная масса     </a:t>
            </a:r>
            <a:r>
              <a:rPr lang="ru-RU" dirty="0" smtClean="0"/>
              <a:t>М</a:t>
            </a:r>
            <a:r>
              <a:rPr lang="en-US" baseline="-25000" dirty="0"/>
              <a:t>r</a:t>
            </a:r>
            <a:r>
              <a:rPr lang="ru-RU" dirty="0"/>
              <a:t>(О</a:t>
            </a:r>
            <a:r>
              <a:rPr lang="ru-RU" baseline="-25000" dirty="0"/>
              <a:t>2</a:t>
            </a:r>
            <a:r>
              <a:rPr lang="ru-RU" dirty="0"/>
              <a:t>) = 32</a:t>
            </a:r>
          </a:p>
          <a:p>
            <a:r>
              <a:rPr lang="ru-RU" sz="2800" dirty="0"/>
              <a:t>Молярная масса                       </a:t>
            </a:r>
            <a:r>
              <a:rPr lang="ru-RU" sz="2800" dirty="0" smtClean="0"/>
              <a:t>          </a:t>
            </a:r>
            <a:r>
              <a:rPr lang="ru-RU" dirty="0" smtClean="0"/>
              <a:t>М(О</a:t>
            </a:r>
            <a:r>
              <a:rPr lang="ru-RU" baseline="-25000" dirty="0" smtClean="0"/>
              <a:t>2</a:t>
            </a:r>
            <a:r>
              <a:rPr lang="ru-RU" dirty="0"/>
              <a:t>) = </a:t>
            </a:r>
            <a:r>
              <a:rPr lang="ru-RU" dirty="0" smtClean="0"/>
              <a:t>32г/моль</a:t>
            </a:r>
            <a:endParaRPr lang="ru-RU" dirty="0"/>
          </a:p>
          <a:p>
            <a:r>
              <a:rPr lang="ru-RU" dirty="0"/>
              <a:t>В соединениях </a:t>
            </a:r>
            <a:r>
              <a:rPr lang="ru-RU" dirty="0" smtClean="0"/>
              <a:t>двухвалентный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dirty="0"/>
              <a:t> </a:t>
            </a:r>
            <a:r>
              <a:rPr lang="en-US" dirty="0"/>
              <a:t>I    II      </a:t>
            </a: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I   </a:t>
            </a:r>
            <a:r>
              <a:rPr lang="en-US" dirty="0" smtClean="0"/>
              <a:t> </a:t>
            </a:r>
            <a:r>
              <a:rPr lang="en-US" dirty="0"/>
              <a:t>II    </a:t>
            </a:r>
            <a:r>
              <a:rPr lang="ru-RU" dirty="0" smtClean="0"/>
              <a:t>  </a:t>
            </a:r>
            <a:r>
              <a:rPr lang="en-US" dirty="0" smtClean="0"/>
              <a:t> VI II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  <a:r>
              <a:rPr lang="ru-RU" sz="3600" dirty="0"/>
              <a:t>Н</a:t>
            </a:r>
            <a:r>
              <a:rPr lang="ru-RU" sz="3600" baseline="-25000" dirty="0"/>
              <a:t>2</a:t>
            </a:r>
            <a:r>
              <a:rPr lang="ru-RU" sz="3600" dirty="0"/>
              <a:t>О   </a:t>
            </a:r>
            <a:r>
              <a:rPr lang="ru-RU" sz="3600" dirty="0" smtClean="0"/>
              <a:t>    </a:t>
            </a:r>
            <a:r>
              <a:rPr lang="en-US" sz="3600" dirty="0" smtClean="0"/>
              <a:t>Na</a:t>
            </a:r>
            <a:r>
              <a:rPr lang="ru-RU" sz="3600" baseline="-25000" dirty="0"/>
              <a:t>2</a:t>
            </a:r>
            <a:r>
              <a:rPr lang="en-US" sz="3600" dirty="0"/>
              <a:t>O</a:t>
            </a:r>
            <a:r>
              <a:rPr lang="ru-RU" sz="3600" dirty="0"/>
              <a:t>   </a:t>
            </a:r>
            <a:r>
              <a:rPr lang="ru-RU" sz="3600" dirty="0" smtClean="0"/>
              <a:t>   </a:t>
            </a:r>
            <a:r>
              <a:rPr lang="en-US" sz="3600" dirty="0"/>
              <a:t>SO</a:t>
            </a:r>
            <a:r>
              <a:rPr lang="ru-RU" sz="3600" baseline="-25000" dirty="0"/>
              <a:t>3</a:t>
            </a:r>
            <a:r>
              <a:rPr lang="ru-RU" sz="3600" dirty="0"/>
              <a:t> 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Нахождение кислорода в природе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572232" y="1928802"/>
            <a:ext cx="257176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Кислород - самый распространенный элемент в земной коре.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10416" t="5556" r="3125"/>
          <a:stretch>
            <a:fillRect/>
          </a:stretch>
        </p:blipFill>
        <p:spPr bwMode="auto">
          <a:xfrm>
            <a:off x="357158" y="1428736"/>
            <a:ext cx="484418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57166"/>
            <a:ext cx="3393305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/>
          <a:srcRect l="52111" t="25855" r="12774" b="11966"/>
          <a:stretch>
            <a:fillRect/>
          </a:stretch>
        </p:blipFill>
        <p:spPr bwMode="auto">
          <a:xfrm>
            <a:off x="1000100" y="3500438"/>
            <a:ext cx="321471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1"/>
            <a:ext cx="2043098" cy="19002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4"/>
          <a:srcRect l="10903" t="17094" r="52379" b="16239"/>
          <a:stretch>
            <a:fillRect/>
          </a:stretch>
        </p:blipFill>
        <p:spPr bwMode="auto">
          <a:xfrm>
            <a:off x="5572132" y="3500438"/>
            <a:ext cx="300039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5131" t="30128" r="48691" b="36539"/>
          <a:stretch>
            <a:fillRect/>
          </a:stretch>
        </p:blipFill>
        <p:spPr bwMode="auto">
          <a:xfrm>
            <a:off x="500034" y="357166"/>
            <a:ext cx="5617034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/>
          <p:cNvPicPr>
            <a:picLocks/>
          </p:cNvPicPr>
          <p:nvPr/>
        </p:nvPicPr>
        <p:blipFill>
          <a:blip r:embed="rId2"/>
          <a:srcRect l="56286" t="19032" r="15811" b="29861"/>
          <a:stretch>
            <a:fillRect/>
          </a:stretch>
        </p:blipFill>
        <p:spPr bwMode="auto">
          <a:xfrm>
            <a:off x="6000760" y="1500174"/>
            <a:ext cx="228601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4000504"/>
            <a:ext cx="5715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100  </a:t>
            </a:r>
            <a:r>
              <a:rPr lang="en-US" sz="2000" b="1" dirty="0" smtClean="0"/>
              <a:t>V H</a:t>
            </a:r>
            <a:r>
              <a:rPr lang="ru-RU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ru-RU" sz="2000" b="1" dirty="0" smtClean="0"/>
              <a:t> растворяется 3 </a:t>
            </a:r>
            <a:r>
              <a:rPr lang="en-US" sz="2000" b="1" dirty="0" smtClean="0"/>
              <a:t>V O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(н.у.);</a:t>
            </a:r>
          </a:p>
          <a:p>
            <a:r>
              <a:rPr lang="ru-RU" sz="2000" b="1" dirty="0" smtClean="0"/>
              <a:t> </a:t>
            </a:r>
            <a:r>
              <a:rPr lang="en-US" sz="2000" b="1" dirty="0" smtClean="0"/>
              <a:t>t</a:t>
            </a:r>
            <a:r>
              <a:rPr lang="en-US" sz="2000" b="1" dirty="0" smtClean="0">
                <a:sym typeface="Symbol" pitchFamily="18" charset="2"/>
              </a:rPr>
              <a:t></a:t>
            </a:r>
            <a:r>
              <a:rPr lang="ru-RU" sz="2000" b="1" dirty="0" smtClean="0"/>
              <a:t>кип = -183</a:t>
            </a:r>
            <a:r>
              <a:rPr lang="en-US" sz="2000" b="1" dirty="0" smtClean="0">
                <a:sym typeface="Symbol" pitchFamily="18" charset="2"/>
              </a:rPr>
              <a:t></a:t>
            </a:r>
            <a:r>
              <a:rPr lang="ru-RU" sz="2000" b="1" dirty="0" smtClean="0"/>
              <a:t>С;</a:t>
            </a:r>
          </a:p>
          <a:p>
            <a:r>
              <a:rPr lang="ru-RU" sz="2000" b="1" dirty="0" smtClean="0"/>
              <a:t>М</a:t>
            </a:r>
            <a:r>
              <a:rPr lang="en-US" sz="2000" b="1" dirty="0" smtClean="0"/>
              <a:t>r (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) = 32</a:t>
            </a:r>
            <a:r>
              <a:rPr lang="en-US" sz="2000" b="1" dirty="0" smtClean="0"/>
              <a:t> </a:t>
            </a:r>
          </a:p>
          <a:p>
            <a:r>
              <a:rPr lang="ru-RU" sz="2000" b="1" dirty="0" smtClean="0"/>
              <a:t> </a:t>
            </a:r>
            <a:r>
              <a:rPr lang="en-US" sz="2000" b="1" dirty="0" smtClean="0"/>
              <a:t>d</a:t>
            </a:r>
            <a:r>
              <a:rPr lang="ru-RU" sz="2000" b="1" dirty="0" smtClean="0"/>
              <a:t> по воздуху</a:t>
            </a:r>
            <a:r>
              <a:rPr lang="en-US" sz="2000" b="1" dirty="0" smtClean="0"/>
              <a:t> (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) = </a:t>
            </a:r>
            <a:r>
              <a:rPr lang="ru-RU" sz="2000" b="1" u="sng" dirty="0" smtClean="0"/>
              <a:t>32</a:t>
            </a:r>
            <a:r>
              <a:rPr lang="ru-RU" sz="2000" b="1" dirty="0" smtClean="0"/>
              <a:t> = 1,1</a:t>
            </a:r>
          </a:p>
          <a:p>
            <a:r>
              <a:rPr lang="en-US" sz="2000" b="1" dirty="0" smtClean="0"/>
              <a:t>                                      </a:t>
            </a:r>
            <a:r>
              <a:rPr lang="ru-RU" sz="2000" b="1" dirty="0" smtClean="0"/>
              <a:t>29</a:t>
            </a:r>
            <a:endParaRPr lang="ru-RU" sz="2000" b="1" dirty="0" smtClean="0">
              <a:latin typeface="Arial" charset="0"/>
            </a:endParaRPr>
          </a:p>
          <a:p>
            <a:r>
              <a:rPr lang="ru-RU" sz="2000" b="1" dirty="0" smtClean="0">
                <a:latin typeface="Arial" charset="0"/>
              </a:rPr>
              <a:t>При давлении 760 мм. </a:t>
            </a:r>
            <a:r>
              <a:rPr lang="ru-RU" sz="2000" b="1" dirty="0" err="1" smtClean="0">
                <a:latin typeface="Arial" charset="0"/>
              </a:rPr>
              <a:t>рт.ст</a:t>
            </a:r>
            <a:r>
              <a:rPr lang="ru-RU" sz="2000" b="1" dirty="0" smtClean="0">
                <a:latin typeface="Arial" charset="0"/>
              </a:rPr>
              <a:t>. и</a:t>
            </a:r>
          </a:p>
          <a:p>
            <a:r>
              <a:rPr lang="ru-RU" sz="2000" b="1" dirty="0" smtClean="0">
                <a:latin typeface="Arial" charset="0"/>
              </a:rPr>
              <a:t> температуре –183 </a:t>
            </a:r>
            <a:r>
              <a:rPr lang="ru-RU" sz="2000" b="1" dirty="0" smtClean="0">
                <a:latin typeface="Arial" charset="0"/>
                <a:sym typeface="Symbol" pitchFamily="18" charset="2"/>
              </a:rPr>
              <a:t></a:t>
            </a:r>
            <a:r>
              <a:rPr lang="ru-RU" sz="2000" b="1" dirty="0" smtClean="0">
                <a:latin typeface="Arial" charset="0"/>
              </a:rPr>
              <a:t>С кислород </a:t>
            </a: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сжижается</a:t>
            </a:r>
            <a:endParaRPr lang="ru-RU" sz="2000" b="1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Получение кислорода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5000636"/>
            <a:ext cx="6758006" cy="126840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sz="4200" dirty="0" smtClean="0"/>
              <a:t>2 </a:t>
            </a:r>
            <a:r>
              <a:rPr lang="en-US" sz="4200" dirty="0" err="1" smtClean="0"/>
              <a:t>HgO</a:t>
            </a:r>
            <a:r>
              <a:rPr lang="ru-RU" sz="4200" dirty="0" smtClean="0"/>
              <a:t>  =  2</a:t>
            </a:r>
            <a:r>
              <a:rPr lang="en-US" sz="4200" dirty="0" smtClean="0"/>
              <a:t>Hg</a:t>
            </a:r>
            <a:r>
              <a:rPr lang="ru-RU" sz="4200" dirty="0" smtClean="0"/>
              <a:t>    +    </a:t>
            </a:r>
            <a:r>
              <a:rPr lang="en-US" sz="4200" dirty="0" smtClean="0"/>
              <a:t>O</a:t>
            </a:r>
            <a:r>
              <a:rPr lang="ru-RU" sz="4200" baseline="-25000" dirty="0" smtClean="0"/>
              <a:t>2</a:t>
            </a:r>
            <a:r>
              <a:rPr lang="ru-RU" sz="4200" dirty="0" smtClean="0"/>
              <a:t> </a:t>
            </a:r>
          </a:p>
          <a:p>
            <a:pPr>
              <a:buNone/>
            </a:pPr>
            <a:r>
              <a:rPr lang="ru-RU" dirty="0" smtClean="0"/>
              <a:t>               оксид          ртуть          кислород</a:t>
            </a:r>
          </a:p>
          <a:p>
            <a:pPr>
              <a:buNone/>
            </a:pPr>
            <a:r>
              <a:rPr lang="ru-RU" dirty="0" smtClean="0"/>
              <a:t>               ртути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75" t="23611" r="3125" b="6944"/>
          <a:stretch>
            <a:fillRect/>
          </a:stretch>
        </p:blipFill>
        <p:spPr bwMode="auto">
          <a:xfrm>
            <a:off x="1357290" y="1142984"/>
            <a:ext cx="6315119" cy="35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Получение кислорода 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42910" y="2643182"/>
            <a:ext cx="79296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/>
          </a:p>
          <a:p>
            <a:r>
              <a:rPr lang="ru-RU" sz="3200" dirty="0" smtClean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4857760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071538" y="3357562"/>
            <a:ext cx="7072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 l="4412" t="17157" r="11397" b="52206"/>
          <a:stretch>
            <a:fillRect/>
          </a:stretch>
        </p:blipFill>
        <p:spPr bwMode="auto">
          <a:xfrm>
            <a:off x="214282" y="928670"/>
            <a:ext cx="8715436" cy="202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IMG_33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071810"/>
            <a:ext cx="3806217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4" descr="IMG_335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3071811"/>
            <a:ext cx="3628956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071538" y="6072206"/>
            <a:ext cx="28556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Нагревание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2KMnO</a:t>
            </a:r>
            <a:r>
              <a:rPr lang="en-US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600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Проверка собравшегося                                                                            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кислорода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Собирание кислорода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58082" y="1600200"/>
            <a:ext cx="132871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3929090" cy="603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" descr="Image59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582884"/>
            <a:ext cx="3071834" cy="32875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317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Кислород. Получение кислорода и его физические свойства</vt:lpstr>
      <vt:lpstr>           Цель</vt:lpstr>
      <vt:lpstr>Общая характеристика</vt:lpstr>
      <vt:lpstr>Нахождение кислорода в природе</vt:lpstr>
      <vt:lpstr>Слайд 5</vt:lpstr>
      <vt:lpstr>Слайд 6</vt:lpstr>
      <vt:lpstr>Получение кислорода</vt:lpstr>
      <vt:lpstr>Получение кислорода </vt:lpstr>
      <vt:lpstr>Собирание кислорода </vt:lpstr>
      <vt:lpstr>Слайд 10</vt:lpstr>
      <vt:lpstr>Получение кислорода в промышленности из воздуха</vt:lpstr>
      <vt:lpstr>Закрепление </vt:lpstr>
      <vt:lpstr>Слайд 13</vt:lpstr>
      <vt:lpstr>Домашнее задание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Кислород. Получение кислорода и его физические свойства</dc:title>
  <dc:creator>WIN7XP</dc:creator>
  <cp:lastModifiedBy>WIN7XP</cp:lastModifiedBy>
  <cp:revision>34</cp:revision>
  <dcterms:created xsi:type="dcterms:W3CDTF">2011-11-20T15:20:51Z</dcterms:created>
  <dcterms:modified xsi:type="dcterms:W3CDTF">2013-04-11T18:32:46Z</dcterms:modified>
</cp:coreProperties>
</file>