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  <p:sldMasterId id="2147483709" r:id="rId5"/>
    <p:sldMasterId id="2147483721" r:id="rId6"/>
    <p:sldMasterId id="2147483733" r:id="rId7"/>
  </p:sldMasterIdLst>
  <p:notesMasterIdLst>
    <p:notesMasterId r:id="rId24"/>
  </p:notesMasterIdLst>
  <p:sldIdLst>
    <p:sldId id="293" r:id="rId8"/>
    <p:sldId id="292" r:id="rId9"/>
    <p:sldId id="296" r:id="rId10"/>
    <p:sldId id="298" r:id="rId11"/>
    <p:sldId id="266" r:id="rId12"/>
    <p:sldId id="277" r:id="rId13"/>
    <p:sldId id="279" r:id="rId14"/>
    <p:sldId id="272" r:id="rId15"/>
    <p:sldId id="270" r:id="rId16"/>
    <p:sldId id="275" r:id="rId17"/>
    <p:sldId id="287" r:id="rId18"/>
    <p:sldId id="294" r:id="rId19"/>
    <p:sldId id="288" r:id="rId20"/>
    <p:sldId id="283" r:id="rId21"/>
    <p:sldId id="289" r:id="rId22"/>
    <p:sldId id="29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D60093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52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A87BB-A9AF-4C46-862C-7BE70B328464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40D7B-B07A-4CFA-BDD2-1AD475E97B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209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14048" y="915079"/>
            <a:ext cx="4428464" cy="3132177"/>
          </a:xfrm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829038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D3C819C-8CA6-4BF0-8133-B49D94BB6651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730705-653B-4224-9996-B700F54B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819C-8CA6-4BF0-8133-B49D94BB6651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0705-653B-4224-9996-B700F54B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819C-8CA6-4BF0-8133-B49D94BB6651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0705-653B-4224-9996-B700F54B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75258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535593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5694075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904502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336636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05577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6478053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3434332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819C-8CA6-4BF0-8133-B49D94BB6651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0705-653B-4224-9996-B700F54B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6802839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498720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039800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2C2B50-075F-41E4-B3C9-CBAF3EFAA87B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7834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5C8420-7998-483B-8F0F-F6A8D6351D7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7760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20F80E-4E48-4FF0-BA7A-6CD906119D9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938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4834AB-6358-4090-BACD-D266BF8F3EF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7617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E36CD-70DC-4EF8-A4FB-4194BAEEEB6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1017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CFD4A0-F663-4F33-AE92-B2E239958D08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5721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E3CAB-A815-428F-AF61-5063D127D46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33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819C-8CA6-4BF0-8133-B49D94BB6651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0705-653B-4224-9996-B700F54B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04BF2-7D99-4901-B046-CD242DD2FB6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799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FC919D-24DF-4FF5-967F-7FAB4558FAE9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2916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0D4FFF-A462-4F15-96A8-30A7C0275AAF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5247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9A1B8-E3B8-4850-BA61-AC48860C566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5614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CD7E6-E158-4D48-BB1D-ADF9A9F2B84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E029-CE05-4D8C-819F-A35098FB54E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72680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F60A4-03B5-4686-8357-8AD44BA255E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35026-BBA4-43B2-8142-54CEDDF76A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78321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135A-B9FC-4382-A305-D797A7F221A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D246C-C6DD-481D-A5B5-77970F9DC51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063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C2C70-0D2C-4836-8BF5-8A24876B8FD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246C8-B574-4106-8B09-46F1239F9F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6036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D497-7E2D-45B3-8CCE-4FFA2A2139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97129-9B55-4880-927D-4DAD77224D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5629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FF7A2-3F97-4284-876B-BAFE131BCB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FF72A-30D7-433A-A69A-845A024C58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264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819C-8CA6-4BF0-8133-B49D94BB6651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0705-653B-4224-9996-B700F54B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95445-00DF-42D5-B54F-F3890993C1A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CE76D-51B7-44AB-BC67-23B7B3D7A4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6313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64ED5-1533-474D-BB65-A7343A7361C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70404-331F-46C7-9D8A-186C84F546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3518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5525B-25A8-4618-BA38-2B75EB1CB9D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B914C-8143-4C6C-8F9D-80F9D77F894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24144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955E-83C8-4775-9A90-2B0F2743BC4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EFB4F-2887-4414-8086-FD585AE82C0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75093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1E988-7466-4B3C-8655-562A1847A0D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41571-6954-4D9C-85BC-9EA9D79897D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60353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CD7E6-E158-4D48-BB1D-ADF9A9F2B84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E029-CE05-4D8C-819F-A35098FB54E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0291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F60A4-03B5-4686-8357-8AD44BA255E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35026-BBA4-43B2-8142-54CEDDF76A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5700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135A-B9FC-4382-A305-D797A7F221A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D246C-C6DD-481D-A5B5-77970F9DC51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51527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C2C70-0D2C-4836-8BF5-8A24876B8FD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246C8-B574-4106-8B09-46F1239F9F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8019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D497-7E2D-45B3-8CCE-4FFA2A2139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97129-9B55-4880-927D-4DAD77224D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6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3C819C-8CA6-4BF0-8133-B49D94BB6651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730705-653B-4224-9996-B700F54B1C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FF7A2-3F97-4284-876B-BAFE131BCB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FF72A-30D7-433A-A69A-845A024C58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511232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95445-00DF-42D5-B54F-F3890993C1A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CE76D-51B7-44AB-BC67-23B7B3D7A4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4622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64ED5-1533-474D-BB65-A7343A7361C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70404-331F-46C7-9D8A-186C84F546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26837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5525B-25A8-4618-BA38-2B75EB1CB9D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B914C-8143-4C6C-8F9D-80F9D77F894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70702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955E-83C8-4775-9A90-2B0F2743BC4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EFB4F-2887-4414-8086-FD585AE82C0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1632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1E988-7466-4B3C-8655-562A1847A0D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41571-6954-4D9C-85BC-9EA9D79897D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8170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CD7E6-E158-4D48-BB1D-ADF9A9F2B84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E029-CE05-4D8C-819F-A35098FB54E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341500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F60A4-03B5-4686-8357-8AD44BA255E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35026-BBA4-43B2-8142-54CEDDF76A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730235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135A-B9FC-4382-A305-D797A7F221A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D246C-C6DD-481D-A5B5-77970F9DC51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55905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C2C70-0D2C-4836-8BF5-8A24876B8FD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246C8-B574-4106-8B09-46F1239F9F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141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D3C819C-8CA6-4BF0-8133-B49D94BB6651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730705-653B-4224-9996-B700F54B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D497-7E2D-45B3-8CCE-4FFA2A2139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97129-9B55-4880-927D-4DAD77224D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19924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FF7A2-3F97-4284-876B-BAFE131BCB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FF72A-30D7-433A-A69A-845A024C58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10305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95445-00DF-42D5-B54F-F3890993C1A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CE76D-51B7-44AB-BC67-23B7B3D7A4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2622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64ED5-1533-474D-BB65-A7343A7361C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70404-331F-46C7-9D8A-186C84F546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117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5525B-25A8-4618-BA38-2B75EB1CB9D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B914C-8143-4C6C-8F9D-80F9D77F894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40761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955E-83C8-4775-9A90-2B0F2743BC4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EFB4F-2887-4414-8086-FD585AE82C0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35720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1E988-7466-4B3C-8655-562A1847A0D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41571-6954-4D9C-85BC-9EA9D79897D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4567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CD7E6-E158-4D48-BB1D-ADF9A9F2B84E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DE029-CE05-4D8C-819F-A35098FB54E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0603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F60A4-03B5-4686-8357-8AD44BA255E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35026-BBA4-43B2-8142-54CEDDF76AA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50042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1135A-B9FC-4382-A305-D797A7F221A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D246C-C6DD-481D-A5B5-77970F9DC51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229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819C-8CA6-4BF0-8133-B49D94BB6651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0705-653B-4224-9996-B700F54B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C2C70-0D2C-4836-8BF5-8A24876B8FD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246C8-B574-4106-8B09-46F1239F9FD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0494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D497-7E2D-45B3-8CCE-4FFA2A21390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97129-9B55-4880-927D-4DAD77224D3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746302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FF7A2-3F97-4284-876B-BAFE131BCB5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FF72A-30D7-433A-A69A-845A024C58C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93414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95445-00DF-42D5-B54F-F3890993C1A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CE76D-51B7-44AB-BC67-23B7B3D7A42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4491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64ED5-1533-474D-BB65-A7343A7361C9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70404-331F-46C7-9D8A-186C84F546F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46357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5525B-25A8-4618-BA38-2B75EB1CB9D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B914C-8143-4C6C-8F9D-80F9D77F894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42937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955E-83C8-4775-9A90-2B0F2743BC4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2EFB4F-2887-4414-8086-FD585AE82C0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37526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1E988-7466-4B3C-8655-562A1847A0D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041571-6954-4D9C-85BC-9EA9D79897D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243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819C-8CA6-4BF0-8133-B49D94BB6651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0705-653B-4224-9996-B700F54B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C819C-8CA6-4BF0-8133-B49D94BB6651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30705-653B-4224-9996-B700F54B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D3C819C-8CA6-4BF0-8133-B49D94BB6651}" type="datetimeFigureOut">
              <a:rPr lang="ru-RU" smtClean="0"/>
              <a:pPr/>
              <a:t>13.04.2013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730705-653B-4224-9996-B700F54B1C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5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29" name="Rectangle 46" descr="Narrow vertical"/>
            <p:cNvSpPr>
              <a:spLocks noChangeArrowheads="1"/>
            </p:cNvSpPr>
            <p:nvPr/>
          </p:nvSpPr>
          <p:spPr bwMode="auto">
            <a:xfrm>
              <a:off x="288" y="48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0" name="Rectangle 47" descr="Narrow horizontal"/>
            <p:cNvSpPr>
              <a:spLocks noChangeArrowheads="1"/>
            </p:cNvSpPr>
            <p:nvPr/>
          </p:nvSpPr>
          <p:spPr bwMode="auto">
            <a:xfrm>
              <a:off x="48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1" name="Rectangle 48" descr="Narrow vertical"/>
            <p:cNvSpPr>
              <a:spLocks noChangeArrowheads="1"/>
            </p:cNvSpPr>
            <p:nvPr/>
          </p:nvSpPr>
          <p:spPr bwMode="auto">
            <a:xfrm>
              <a:off x="288" y="4032"/>
              <a:ext cx="5184" cy="240"/>
            </a:xfrm>
            <a:prstGeom prst="rect">
              <a:avLst/>
            </a:prstGeom>
            <a:pattFill prst="narVert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2" name="Rectangle 49" descr="Narrow horizontal"/>
            <p:cNvSpPr>
              <a:spLocks noChangeArrowheads="1"/>
            </p:cNvSpPr>
            <p:nvPr/>
          </p:nvSpPr>
          <p:spPr bwMode="auto">
            <a:xfrm>
              <a:off x="5472" y="288"/>
              <a:ext cx="240" cy="3744"/>
            </a:xfrm>
            <a:prstGeom prst="rect">
              <a:avLst/>
            </a:prstGeom>
            <a:pattFill prst="narHorz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3" name="Rectangle 50"/>
            <p:cNvSpPr>
              <a:spLocks noChangeArrowheads="1"/>
            </p:cNvSpPr>
            <p:nvPr/>
          </p:nvSpPr>
          <p:spPr bwMode="auto">
            <a:xfrm>
              <a:off x="288" y="288"/>
              <a:ext cx="5184" cy="3744"/>
            </a:xfrm>
            <a:prstGeom prst="rect">
              <a:avLst/>
            </a:prstGeom>
            <a:noFill/>
            <a:ln w="57150" cap="sq" cmpd="tri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Rectangle 51"/>
            <p:cNvSpPr>
              <a:spLocks noChangeArrowheads="1"/>
            </p:cNvSpPr>
            <p:nvPr/>
          </p:nvSpPr>
          <p:spPr bwMode="auto">
            <a:xfrm>
              <a:off x="48" y="48"/>
              <a:ext cx="5664" cy="4224"/>
            </a:xfrm>
            <a:prstGeom prst="rect">
              <a:avLst/>
            </a:prstGeom>
            <a:noFill/>
            <a:ln w="12700" cap="sq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endParaRPr kumimoji="1" lang="ru-RU" sz="2400" smtClean="0">
                <a:solidFill>
                  <a:srgbClr val="000000"/>
                </a:solidFill>
              </a:endParaRPr>
            </a:p>
          </p:txBody>
        </p:sp>
        <p:grpSp>
          <p:nvGrpSpPr>
            <p:cNvPr id="1035" name="Group 52"/>
            <p:cNvGrpSpPr>
              <a:grpSpLocks/>
            </p:cNvGrpSpPr>
            <p:nvPr/>
          </p:nvGrpSpPr>
          <p:grpSpPr bwMode="auto">
            <a:xfrm>
              <a:off x="0" y="0"/>
              <a:ext cx="384" cy="384"/>
              <a:chOff x="0" y="0"/>
              <a:chExt cx="384" cy="384"/>
            </a:xfrm>
          </p:grpSpPr>
          <p:sp>
            <p:nvSpPr>
              <p:cNvPr id="1045" name="Rectangle 5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78" name="Oval 54"/>
              <p:cNvSpPr>
                <a:spLocks noChangeArrowheads="1"/>
              </p:cNvSpPr>
              <p:nvPr/>
            </p:nvSpPr>
            <p:spPr bwMode="auto">
              <a:xfrm>
                <a:off x="101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036" name="Group 55"/>
            <p:cNvGrpSpPr>
              <a:grpSpLocks/>
            </p:cNvGrpSpPr>
            <p:nvPr/>
          </p:nvGrpSpPr>
          <p:grpSpPr bwMode="auto">
            <a:xfrm>
              <a:off x="0" y="3935"/>
              <a:ext cx="384" cy="384"/>
              <a:chOff x="0" y="3935"/>
              <a:chExt cx="384" cy="384"/>
            </a:xfrm>
          </p:grpSpPr>
          <p:sp>
            <p:nvSpPr>
              <p:cNvPr id="1043" name="Rectangle 56"/>
              <p:cNvSpPr>
                <a:spLocks noChangeArrowheads="1"/>
              </p:cNvSpPr>
              <p:nvPr/>
            </p:nvSpPr>
            <p:spPr bwMode="auto">
              <a:xfrm>
                <a:off x="0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81" name="Oval 57"/>
              <p:cNvSpPr>
                <a:spLocks noChangeArrowheads="1"/>
              </p:cNvSpPr>
              <p:nvPr/>
            </p:nvSpPr>
            <p:spPr bwMode="auto">
              <a:xfrm>
                <a:off x="101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037" name="Group 58"/>
            <p:cNvGrpSpPr>
              <a:grpSpLocks/>
            </p:cNvGrpSpPr>
            <p:nvPr/>
          </p:nvGrpSpPr>
          <p:grpSpPr bwMode="auto">
            <a:xfrm>
              <a:off x="5375" y="3935"/>
              <a:ext cx="384" cy="384"/>
              <a:chOff x="5375" y="3935"/>
              <a:chExt cx="384" cy="384"/>
            </a:xfrm>
          </p:grpSpPr>
          <p:sp>
            <p:nvSpPr>
              <p:cNvPr id="1041" name="Rectangle 59"/>
              <p:cNvSpPr>
                <a:spLocks noChangeArrowheads="1"/>
              </p:cNvSpPr>
              <p:nvPr/>
            </p:nvSpPr>
            <p:spPr bwMode="auto">
              <a:xfrm>
                <a:off x="5375" y="3935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84" name="Oval 60"/>
              <p:cNvSpPr>
                <a:spLocks noChangeArrowheads="1"/>
              </p:cNvSpPr>
              <p:nvPr/>
            </p:nvSpPr>
            <p:spPr bwMode="auto">
              <a:xfrm>
                <a:off x="5476" y="4036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038" name="Group 61"/>
            <p:cNvGrpSpPr>
              <a:grpSpLocks/>
            </p:cNvGrpSpPr>
            <p:nvPr/>
          </p:nvGrpSpPr>
          <p:grpSpPr bwMode="auto">
            <a:xfrm>
              <a:off x="5375" y="0"/>
              <a:ext cx="384" cy="384"/>
              <a:chOff x="5375" y="0"/>
              <a:chExt cx="384" cy="384"/>
            </a:xfrm>
          </p:grpSpPr>
          <p:sp>
            <p:nvSpPr>
              <p:cNvPr id="1039" name="Rectangle 62"/>
              <p:cNvSpPr>
                <a:spLocks noChangeArrowheads="1"/>
              </p:cNvSpPr>
              <p:nvPr/>
            </p:nvSpPr>
            <p:spPr bwMode="auto">
              <a:xfrm>
                <a:off x="5375" y="0"/>
                <a:ext cx="384" cy="384"/>
              </a:xfrm>
              <a:prstGeom prst="rect">
                <a:avLst/>
              </a:prstGeom>
              <a:solidFill>
                <a:schemeClr val="bg1"/>
              </a:solidFill>
              <a:ln w="57150" cap="sq" cmpd="tri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87" name="Oval 63"/>
              <p:cNvSpPr>
                <a:spLocks noChangeArrowheads="1"/>
              </p:cNvSpPr>
              <p:nvPr/>
            </p:nvSpPr>
            <p:spPr bwMode="auto">
              <a:xfrm>
                <a:off x="5476" y="101"/>
                <a:ext cx="182" cy="182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46275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027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02752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4904792-000B-4EA0-B9A1-B50E7D8B4EF5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3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1D57A2-1CAD-4537-9753-D76C57D090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E5A28B-1CF8-4326-8596-CA442F08BBE2}" type="slidenum">
              <a:rPr 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54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1D57A2-1CAD-4537-9753-D76C57D090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E5A28B-1CF8-4326-8596-CA442F08BBE2}" type="slidenum">
              <a:rPr 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7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1D57A2-1CAD-4537-9753-D76C57D090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E5A28B-1CF8-4326-8596-CA442F08BBE2}" type="slidenum">
              <a:rPr 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77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1D57A2-1CAD-4537-9753-D76C57D090B2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13.04.2013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1E5A28B-1CF8-4326-8596-CA442F08BBE2}" type="slidenum">
              <a:rPr 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97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http://kmspb.narod.ru/posobie/images/grozdi.gi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4.png"/><Relationship Id="rId5" Type="http://schemas.openxmlformats.org/officeDocument/2006/relationships/image" Target="http://kmspb.narod.ru/posobie/images/grozdi1.gif" TargetMode="Externa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9200" y="1295400"/>
            <a:ext cx="7772400" cy="1470025"/>
          </a:xfrm>
        </p:spPr>
        <p:txBody>
          <a:bodyPr/>
          <a:lstStyle/>
          <a:p>
            <a:pPr eaLnBrk="1" hangingPunct="1"/>
            <a:r>
              <a:rPr lang="ru-RU" kern="1200" dirty="0" smtClean="0">
                <a:solidFill>
                  <a:srgbClr val="0033CC"/>
                </a:solidFill>
                <a:latin typeface="Trebuchet MS"/>
              </a:rPr>
              <a:t> </a:t>
            </a:r>
            <a:r>
              <a:rPr lang="ru-RU" kern="1200" dirty="0" smtClean="0">
                <a:solidFill>
                  <a:srgbClr val="0033CC"/>
                </a:solidFill>
                <a:latin typeface="Trebuchet MS"/>
              </a:rPr>
              <a:t>Использование технологии критического мышления на  уроках </a:t>
            </a:r>
            <a:r>
              <a:rPr lang="ru-RU" kern="1200" dirty="0" smtClean="0">
                <a:solidFill>
                  <a:srgbClr val="0033CC"/>
                </a:solidFill>
                <a:latin typeface="Trebuchet MS"/>
              </a:rPr>
              <a:t> химии</a:t>
            </a:r>
            <a:r>
              <a:rPr lang="ru-RU" sz="4800" b="1" i="1" dirty="0" smtClean="0">
                <a:solidFill>
                  <a:srgbClr val="0033CC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 </a:t>
            </a:r>
            <a:endParaRPr lang="ru-RU" sz="4800" b="1" i="1" dirty="0" smtClean="0">
              <a:solidFill>
                <a:srgbClr val="0033CC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30008" y="3933056"/>
            <a:ext cx="4495800" cy="762000"/>
          </a:xfrm>
        </p:spPr>
        <p:txBody>
          <a:bodyPr/>
          <a:lstStyle/>
          <a:p>
            <a:pPr eaLnBrk="1" hangingPunct="1"/>
            <a:r>
              <a:rPr lang="ru-RU" sz="40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 Бердова Наталья Юрьевна</a:t>
            </a:r>
          </a:p>
        </p:txBody>
      </p:sp>
      <p:sp>
        <p:nvSpPr>
          <p:cNvPr id="2052" name="Прямоугольник 1"/>
          <p:cNvSpPr>
            <a:spLocks noChangeArrowheads="1"/>
          </p:cNvSpPr>
          <p:nvPr/>
        </p:nvSpPr>
        <p:spPr bwMode="auto">
          <a:xfrm>
            <a:off x="152400" y="6397625"/>
            <a:ext cx="1847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86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3520" y="1396946"/>
          <a:ext cx="6096960" cy="1347980"/>
        </p:xfrm>
        <a:graphic>
          <a:graphicData uri="http://schemas.openxmlformats.org/drawingml/2006/table">
            <a:tbl>
              <a:tblPr/>
              <a:tblGrid>
                <a:gridCol w="2465280"/>
                <a:gridCol w="3631680"/>
              </a:tblGrid>
              <a:tr h="336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cs typeface="Lucida Sans Unicode" charset="0"/>
                        </a:rPr>
                        <a:t>индикатор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6" charset="0"/>
                          <a:cs typeface="Lucida Sans Unicode" charset="0"/>
                        </a:rPr>
                        <a:t>Изменение цвета в кислой среде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36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Lucida Sans Unicode" charset="0"/>
                        </a:rPr>
                        <a:t>лакмус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Lucida Sans Unicode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36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Lucida Sans Unicode" charset="0"/>
                        </a:rPr>
                        <a:t>метилоранж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Lucida Sans Unicode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36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6" charset="0"/>
                          <a:cs typeface="Lucida Sans Unicode" charset="0"/>
                        </a:rPr>
                        <a:t>фенолфталеин</a:t>
                      </a: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6" charset="0"/>
                        <a:cs typeface="Lucida Sans Unicode" charset="0"/>
                      </a:endParaRPr>
                    </a:p>
                  </a:txBody>
                  <a:tcPr marL="82944" marR="82944" marT="41476" marB="4147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sp>
        <p:nvSpPr>
          <p:cNvPr id="19475" name="TextBox 2"/>
          <p:cNvSpPr txBox="1">
            <a:spLocks noChangeArrowheads="1"/>
          </p:cNvSpPr>
          <p:nvPr/>
        </p:nvSpPr>
        <p:spPr bwMode="auto">
          <a:xfrm>
            <a:off x="1720800" y="383081"/>
            <a:ext cx="5961600" cy="42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200" dirty="0"/>
              <a:t>Заполните таблицу:</a:t>
            </a:r>
          </a:p>
        </p:txBody>
      </p:sp>
      <p:sp>
        <p:nvSpPr>
          <p:cNvPr id="19476" name="TextBox 3"/>
          <p:cNvSpPr txBox="1">
            <a:spLocks noChangeArrowheads="1"/>
          </p:cNvSpPr>
          <p:nvPr/>
        </p:nvSpPr>
        <p:spPr bwMode="auto">
          <a:xfrm>
            <a:off x="1785600" y="3493807"/>
            <a:ext cx="6285600" cy="42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200" i="1" dirty="0"/>
              <a:t>Сделайте вывод:</a:t>
            </a:r>
          </a:p>
        </p:txBody>
      </p:sp>
      <p:sp>
        <p:nvSpPr>
          <p:cNvPr id="19477" name="TextBox 4"/>
          <p:cNvSpPr txBox="1">
            <a:spLocks noChangeArrowheads="1"/>
          </p:cNvSpPr>
          <p:nvPr/>
        </p:nvSpPr>
        <p:spPr bwMode="auto">
          <a:xfrm flipH="1">
            <a:off x="2147040" y="4077069"/>
            <a:ext cx="6248160" cy="276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900" b="1" i="1" dirty="0"/>
              <a:t>Независимо от вида кислоты, индикаторы изменяют свой цвет одинаково, а это означает, что все кислоты обладают сходными свойствами.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6" dur="2000" fill="hold"/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5" grpId="0"/>
      <p:bldP spid="19476" grpId="0"/>
      <p:bldP spid="19476" grpId="1"/>
      <p:bldP spid="1947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980728"/>
            <a:ext cx="84362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 </a:t>
            </a:r>
            <a:r>
              <a:rPr lang="ru-RU" i="1" dirty="0" smtClean="0"/>
              <a:t>Формы проведения рефлексии могут быть различными, например:</a:t>
            </a:r>
          </a:p>
          <a:p>
            <a:pPr marL="342900" indent="-342900">
              <a:buAutoNum type="arabicPeriod"/>
            </a:pPr>
            <a:r>
              <a:rPr lang="ru-RU" dirty="0" smtClean="0"/>
              <a:t>Вырази свое отношение к полученным знаниям.</a:t>
            </a:r>
          </a:p>
          <a:p>
            <a:pPr marL="342900" indent="-342900">
              <a:buAutoNum type="arabicPeriod"/>
            </a:pPr>
            <a:r>
              <a:rPr lang="ru-RU" dirty="0" smtClean="0"/>
              <a:t>Задай вопрос , который остался невыясненным в ходе изучения нового материала.</a:t>
            </a:r>
          </a:p>
          <a:p>
            <a:pPr marL="342900" indent="-342900">
              <a:buAutoNum type="arabicPeriod"/>
            </a:pPr>
            <a:r>
              <a:rPr lang="ru-RU" dirty="0" smtClean="0"/>
              <a:t>Тест. Я знаю ( умею), я не знаю ( не умею).</a:t>
            </a:r>
          </a:p>
          <a:p>
            <a:pPr marL="342900" indent="-342900">
              <a:buAutoNum type="arabicPeriod"/>
            </a:pPr>
            <a:r>
              <a:rPr lang="ru-RU" dirty="0" smtClean="0"/>
              <a:t>Составление кластера.</a:t>
            </a:r>
          </a:p>
        </p:txBody>
      </p:sp>
      <p:pic>
        <p:nvPicPr>
          <p:cNvPr id="4" name="Рисунок 3" descr="81856305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57488" y="2643182"/>
            <a:ext cx="3786214" cy="400052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83568" y="334397"/>
            <a:ext cx="5040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b="1" dirty="0">
                <a:solidFill>
                  <a:srgbClr val="00B05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III</a:t>
            </a:r>
            <a:r>
              <a:rPr lang="ru-RU" b="1" dirty="0">
                <a:solidFill>
                  <a:srgbClr val="00B05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 фаза </a:t>
            </a:r>
            <a:endParaRPr lang="ru-RU" b="1" dirty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b="1" dirty="0">
                <a:solidFill>
                  <a:srgbClr val="00B050"/>
                </a:solidFill>
                <a:latin typeface="Arial" charset="0"/>
                <a:ea typeface="Calibri" pitchFamily="34" charset="0"/>
                <a:cs typeface="Times New Roman" pitchFamily="18" charset="0"/>
              </a:rPr>
              <a:t>размышление (рефлексия)</a:t>
            </a:r>
            <a:endParaRPr lang="ru-RU" b="1" dirty="0">
              <a:latin typeface="Arial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пример построения кластеров 1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7988" y="5286375"/>
            <a:ext cx="194151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4" descr="пример построения кластеров 2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357563"/>
            <a:ext cx="3581400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Лента лицом вниз 7"/>
          <p:cNvSpPr/>
          <p:nvPr/>
        </p:nvSpPr>
        <p:spPr>
          <a:xfrm>
            <a:off x="1000125" y="214313"/>
            <a:ext cx="6858000" cy="1143000"/>
          </a:xfrm>
          <a:prstGeom prst="ribbon">
            <a:avLst>
              <a:gd name="adj1" fmla="val 26000"/>
              <a:gd name="adj2" fmla="val 50000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Одним из приёмов, активно используемых на уроках, является «Кластер»</a:t>
            </a:r>
            <a:endParaRPr lang="ru-RU" sz="200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2" name="Овальная выноска 11"/>
          <p:cNvSpPr/>
          <p:nvPr/>
        </p:nvSpPr>
        <p:spPr>
          <a:xfrm>
            <a:off x="285750" y="1357313"/>
            <a:ext cx="3857625" cy="2143125"/>
          </a:xfrm>
          <a:prstGeom prst="wedgeEllipseCallout">
            <a:avLst>
              <a:gd name="adj1" fmla="val 119928"/>
              <a:gd name="adj2" fmla="val -129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ru-RU" b="1" i="1">
                <a:solidFill>
                  <a:prstClr val="white"/>
                </a:solidFill>
                <a:cs typeface="Arial" charset="0"/>
              </a:rPr>
              <a:t>            Кластеры</a:t>
            </a:r>
            <a:r>
              <a:rPr lang="ru-RU" b="1" i="1">
                <a:solidFill>
                  <a:prstClr val="white"/>
                </a:solidFill>
                <a:latin typeface="Arial" charset="0"/>
                <a:cs typeface="Arial" charset="0"/>
              </a:rPr>
              <a:t> -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   </a:t>
            </a:r>
            <a:r>
              <a:rPr lang="ru-RU" b="1">
                <a:solidFill>
                  <a:srgbClr val="FFFFFF"/>
                </a:solidFill>
                <a:cs typeface="Arial" charset="0"/>
              </a:rPr>
              <a:t>это графические систематизаторы, которые показывают несколько различных типов связей между объектами или     явлениями.</a:t>
            </a:r>
          </a:p>
        </p:txBody>
      </p:sp>
      <p:sp>
        <p:nvSpPr>
          <p:cNvPr id="13" name="Овальная выноска 12"/>
          <p:cNvSpPr/>
          <p:nvPr/>
        </p:nvSpPr>
        <p:spPr>
          <a:xfrm>
            <a:off x="0" y="3857625"/>
            <a:ext cx="4572000" cy="2214563"/>
          </a:xfrm>
          <a:prstGeom prst="wedgeEllipseCallout">
            <a:avLst>
              <a:gd name="adj1" fmla="val 97890"/>
              <a:gd name="adj2" fmla="val -1125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 Учащимся предлага</a:t>
            </a:r>
            <a:r>
              <a:rPr lang="ru-RU" b="1">
                <a:solidFill>
                  <a:srgbClr val="FFFFFF"/>
                </a:solidFill>
                <a:latin typeface="Arial" charset="0"/>
                <a:cs typeface="Arial" charset="0"/>
              </a:rPr>
              <a:t>ется </a:t>
            </a:r>
            <a:r>
              <a:rPr lang="ru-RU" b="1">
                <a:solidFill>
                  <a:srgbClr val="FFFFFF"/>
                </a:solidFill>
                <a:cs typeface="Arial" charset="0"/>
              </a:rPr>
              <a:t>записать в центре слово, вокруг которого они фиксируют слова или предложения, связанные с темой.</a:t>
            </a:r>
          </a:p>
        </p:txBody>
      </p:sp>
      <p:pic>
        <p:nvPicPr>
          <p:cNvPr id="410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1214438"/>
            <a:ext cx="1643062" cy="23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29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9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71480"/>
            <a:ext cx="71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Составление  кластера:</a:t>
            </a:r>
            <a:endParaRPr lang="ru-RU" b="1" i="1" dirty="0"/>
          </a:p>
        </p:txBody>
      </p:sp>
      <p:sp>
        <p:nvSpPr>
          <p:cNvPr id="3" name="Овал 2"/>
          <p:cNvSpPr/>
          <p:nvPr/>
        </p:nvSpPr>
        <p:spPr>
          <a:xfrm>
            <a:off x="3286116" y="2786058"/>
            <a:ext cx="2928958" cy="1143008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71868" y="3071810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/>
              <a:t>К</a:t>
            </a:r>
            <a:r>
              <a:rPr lang="ru-RU" sz="2800" i="1" dirty="0" smtClean="0"/>
              <a:t>ислоты</a:t>
            </a:r>
            <a:endParaRPr lang="ru-RU" sz="28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786182" y="2000240"/>
            <a:ext cx="2214578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Классификация </a:t>
            </a:r>
          </a:p>
          <a:p>
            <a:r>
              <a:rPr lang="ru-RU" dirty="0" smtClean="0"/>
              <a:t>кислот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00166" y="1857364"/>
            <a:ext cx="1928826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По составу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1142984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кислородные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2071670" y="1285860"/>
            <a:ext cx="19288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/>
              <a:t>бескислородные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072198" y="2000240"/>
            <a:ext cx="242889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 количеству атомов водорода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857752" y="1000108"/>
            <a:ext cx="1785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одноосновные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6572264" y="1357298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двухосновные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215206" y="714356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 smtClean="0"/>
              <a:t>трехосновные</a:t>
            </a:r>
            <a:endParaRPr lang="ru-RU" sz="1400" dirty="0"/>
          </a:p>
        </p:txBody>
      </p:sp>
      <p:cxnSp>
        <p:nvCxnSpPr>
          <p:cNvPr id="14" name="Прямая со стрелкой 13"/>
          <p:cNvCxnSpPr>
            <a:stCxn id="3" idx="0"/>
          </p:cNvCxnSpPr>
          <p:nvPr/>
        </p:nvCxnSpPr>
        <p:spPr>
          <a:xfrm rot="5400000" flipH="1" flipV="1">
            <a:off x="4554140" y="2553885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1"/>
          </p:cNvCxnSpPr>
          <p:nvPr/>
        </p:nvCxnSpPr>
        <p:spPr>
          <a:xfrm rot="10800000">
            <a:off x="2428860" y="2143116"/>
            <a:ext cx="1357322" cy="180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5715008" y="2071678"/>
            <a:ext cx="50006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7" idx="2"/>
          </p:cNvCxnSpPr>
          <p:nvPr/>
        </p:nvCxnSpPr>
        <p:spPr>
          <a:xfrm rot="10800000">
            <a:off x="1035820" y="1481538"/>
            <a:ext cx="1035851" cy="447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2285984" y="1571613"/>
            <a:ext cx="642939" cy="357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10800000">
            <a:off x="5572132" y="1285860"/>
            <a:ext cx="150019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5400000" flipH="1" flipV="1">
            <a:off x="7250925" y="1178703"/>
            <a:ext cx="114300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6929454" y="1785926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50463" y="4492957"/>
            <a:ext cx="2071702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1400" dirty="0"/>
              <a:t>П</a:t>
            </a:r>
            <a:r>
              <a:rPr lang="ru-RU" sz="1400" dirty="0" smtClean="0"/>
              <a:t>рименение</a:t>
            </a:r>
            <a:endParaRPr lang="ru-RU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2071670" y="5214950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медицине</a:t>
            </a:r>
            <a:endParaRPr lang="ru-RU" sz="1400" dirty="0"/>
          </a:p>
        </p:txBody>
      </p:sp>
      <p:sp>
        <p:nvSpPr>
          <p:cNvPr id="37" name="TextBox 36"/>
          <p:cNvSpPr txBox="1"/>
          <p:nvPr/>
        </p:nvSpPr>
        <p:spPr>
          <a:xfrm>
            <a:off x="3571868" y="5929330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пищевой промышленности</a:t>
            </a:r>
            <a:endParaRPr lang="ru-RU" sz="1400" dirty="0"/>
          </a:p>
        </p:txBody>
      </p:sp>
      <p:sp>
        <p:nvSpPr>
          <p:cNvPr id="38" name="TextBox 37"/>
          <p:cNvSpPr txBox="1"/>
          <p:nvPr/>
        </p:nvSpPr>
        <p:spPr>
          <a:xfrm>
            <a:off x="5857884" y="5286388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Приготовление силоса для животных</a:t>
            </a:r>
            <a:endParaRPr lang="ru-RU" sz="1400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 rot="5400000">
            <a:off x="4214810" y="4286256"/>
            <a:ext cx="64294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 flipV="1">
            <a:off x="2714612" y="4786322"/>
            <a:ext cx="157163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3679025" y="5322107"/>
            <a:ext cx="114300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4572000" y="4857760"/>
            <a:ext cx="200026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285852" y="3214686"/>
            <a:ext cx="1857388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Нахождение в природе</a:t>
            </a:r>
            <a:endParaRPr lang="ru-RU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285720" y="2357430"/>
            <a:ext cx="2286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организме животных</a:t>
            </a:r>
            <a:endParaRPr lang="ru-RU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357158" y="4500570"/>
            <a:ext cx="242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организме человека</a:t>
            </a:r>
            <a:endParaRPr lang="ru-RU" sz="1400" dirty="0"/>
          </a:p>
        </p:txBody>
      </p:sp>
      <p:sp>
        <p:nvSpPr>
          <p:cNvPr id="52" name="TextBox 51"/>
          <p:cNvSpPr txBox="1"/>
          <p:nvPr/>
        </p:nvSpPr>
        <p:spPr>
          <a:xfrm>
            <a:off x="0" y="3286124"/>
            <a:ext cx="12144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растениях</a:t>
            </a:r>
            <a:endParaRPr lang="ru-RU" sz="1400" dirty="0"/>
          </a:p>
        </p:txBody>
      </p:sp>
      <p:cxnSp>
        <p:nvCxnSpPr>
          <p:cNvPr id="54" name="Прямая со стрелкой 53"/>
          <p:cNvCxnSpPr>
            <a:endCxn id="50" idx="2"/>
          </p:cNvCxnSpPr>
          <p:nvPr/>
        </p:nvCxnSpPr>
        <p:spPr>
          <a:xfrm rot="10800000">
            <a:off x="1428728" y="2665208"/>
            <a:ext cx="642942" cy="620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>
            <a:endCxn id="52" idx="3"/>
          </p:cNvCxnSpPr>
          <p:nvPr/>
        </p:nvCxnSpPr>
        <p:spPr>
          <a:xfrm rot="10800000">
            <a:off x="1214414" y="3440014"/>
            <a:ext cx="214314" cy="60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5400000">
            <a:off x="1035819" y="3750471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0800000">
            <a:off x="2643174" y="335756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929454" y="3429000"/>
            <a:ext cx="2035034" cy="33855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Что такое кислота?</a:t>
            </a:r>
            <a:endParaRPr lang="ru-RU" sz="1600" dirty="0"/>
          </a:p>
        </p:txBody>
      </p:sp>
      <p:cxnSp>
        <p:nvCxnSpPr>
          <p:cNvPr id="64" name="Прямая со стрелкой 63"/>
          <p:cNvCxnSpPr>
            <a:stCxn id="3" idx="6"/>
          </p:cNvCxnSpPr>
          <p:nvPr/>
        </p:nvCxnSpPr>
        <p:spPr>
          <a:xfrm>
            <a:off x="6215074" y="3357562"/>
            <a:ext cx="135732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1720801" y="383081"/>
            <a:ext cx="6544800" cy="3069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200" i="1" u="sng" dirty="0"/>
              <a:t>Сегодня на уроке я:</a:t>
            </a:r>
          </a:p>
          <a:p>
            <a:r>
              <a:rPr lang="ru-RU" i="1" dirty="0"/>
              <a:t>-Научился…………</a:t>
            </a:r>
          </a:p>
          <a:p>
            <a:r>
              <a:rPr lang="ru-RU" i="1" dirty="0"/>
              <a:t>-Мне показалось важным…….</a:t>
            </a:r>
          </a:p>
          <a:p>
            <a:r>
              <a:rPr lang="ru-RU" i="1" dirty="0"/>
              <a:t>-Я понял, что………..</a:t>
            </a:r>
          </a:p>
          <a:p>
            <a:r>
              <a:rPr lang="ru-RU" i="1" dirty="0"/>
              <a:t>-Я почувствовал, что…….</a:t>
            </a:r>
          </a:p>
          <a:p>
            <a:r>
              <a:rPr lang="ru-RU" sz="2200" i="1" u="sng" dirty="0"/>
              <a:t>Своей работой на уроке я…</a:t>
            </a:r>
          </a:p>
          <a:p>
            <a:r>
              <a:rPr lang="ru-RU" dirty="0"/>
              <a:t>-Доволен…..</a:t>
            </a:r>
          </a:p>
          <a:p>
            <a:r>
              <a:rPr lang="ru-RU" dirty="0"/>
              <a:t>-Не совсем доволен….</a:t>
            </a:r>
          </a:p>
          <a:p>
            <a:r>
              <a:rPr lang="ru-RU" dirty="0"/>
              <a:t>-Я не доволен потому, что…..</a:t>
            </a:r>
          </a:p>
          <a:p>
            <a:endParaRPr lang="ru-RU" dirty="0"/>
          </a:p>
        </p:txBody>
      </p:sp>
      <p:pic>
        <p:nvPicPr>
          <p:cNvPr id="23555" name="Рисунок 2" descr="картин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0001" y="2975353"/>
            <a:ext cx="6350400" cy="356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00108"/>
            <a:ext cx="850112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err="1" smtClean="0">
                <a:solidFill>
                  <a:srgbClr val="C00000"/>
                </a:solidFill>
              </a:rPr>
              <a:t>Синквейн</a:t>
            </a:r>
            <a:r>
              <a:rPr lang="ru-RU" i="1" dirty="0" smtClean="0">
                <a:solidFill>
                  <a:srgbClr val="C00000"/>
                </a:solidFill>
              </a:rPr>
              <a:t>- способ творческой рефлексии в виде «стихотворения», написанного по определенным правилам:</a:t>
            </a:r>
          </a:p>
          <a:p>
            <a:r>
              <a:rPr lang="ru-RU" sz="2000" dirty="0" smtClean="0"/>
              <a:t>1 строка – одно существительное;</a:t>
            </a:r>
          </a:p>
          <a:p>
            <a:r>
              <a:rPr lang="ru-RU" sz="2000" dirty="0" smtClean="0"/>
              <a:t>2 строка – два прилагательных;</a:t>
            </a:r>
          </a:p>
          <a:p>
            <a:r>
              <a:rPr lang="ru-RU" sz="2000" dirty="0" smtClean="0"/>
              <a:t>3 строка – три глагола;</a:t>
            </a:r>
          </a:p>
          <a:p>
            <a:r>
              <a:rPr lang="ru-RU" sz="2000" dirty="0" smtClean="0"/>
              <a:t>4 строка – крылатая фраза;</a:t>
            </a:r>
          </a:p>
          <a:p>
            <a:r>
              <a:rPr lang="ru-RU" sz="2000" dirty="0" smtClean="0"/>
              <a:t>5 строка – одно существительное, которое выражает суть.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3286124"/>
            <a:ext cx="82153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Например: </a:t>
            </a:r>
          </a:p>
          <a:p>
            <a:r>
              <a:rPr lang="ru-RU" dirty="0" smtClean="0"/>
              <a:t>1 – водород;</a:t>
            </a:r>
          </a:p>
          <a:p>
            <a:r>
              <a:rPr lang="ru-RU" dirty="0" smtClean="0"/>
              <a:t>2 – бесцветный, легкий.</a:t>
            </a:r>
          </a:p>
          <a:p>
            <a:r>
              <a:rPr lang="ru-RU" dirty="0" smtClean="0"/>
              <a:t>3 – реагирует, восстанавливает, сгорает; </a:t>
            </a:r>
          </a:p>
          <a:p>
            <a:r>
              <a:rPr lang="ru-RU" dirty="0" smtClean="0"/>
              <a:t>4 – в смеси с кислородом взрывоопасен;</a:t>
            </a:r>
          </a:p>
          <a:p>
            <a:r>
              <a:rPr lang="ru-RU" dirty="0" smtClean="0"/>
              <a:t>5 – газ.</a:t>
            </a:r>
          </a:p>
          <a:p>
            <a:r>
              <a:rPr lang="ru-RU" dirty="0" smtClean="0"/>
              <a:t>Далее следует </a:t>
            </a:r>
            <a:r>
              <a:rPr lang="ru-RU" dirty="0" err="1" smtClean="0"/>
              <a:t>взаимоопрос</a:t>
            </a:r>
            <a:r>
              <a:rPr lang="ru-RU" dirty="0" smtClean="0"/>
              <a:t>. Учащимся предлагается  сформулировать по теме 3 «тонких» и 3 «толстых» вопроса. Затем они опрашивают друг друга.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639008" y="-124306"/>
            <a:ext cx="5929312" cy="1214438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charset="0"/>
              <a:buNone/>
              <a:defRPr/>
            </a:pP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   </a:t>
            </a:r>
            <a:b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применения данной технологии </a:t>
            </a:r>
            <a:endParaRPr lang="ru-RU" sz="2400" i="1" dirty="0">
              <a:solidFill>
                <a:srgbClr val="00206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-474647" y="836064"/>
            <a:ext cx="4187304" cy="1447800"/>
          </a:xfrm>
          <a:prstGeom prst="ellipse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Учащиеся при ответе  на поставленный вопрос проявляют способность доказывать свою точку зрения.</a:t>
            </a:r>
          </a:p>
        </p:txBody>
      </p:sp>
      <p:sp>
        <p:nvSpPr>
          <p:cNvPr id="9" name="Овал 8"/>
          <p:cNvSpPr/>
          <p:nvPr/>
        </p:nvSpPr>
        <p:spPr>
          <a:xfrm>
            <a:off x="355095" y="3876210"/>
            <a:ext cx="3357562" cy="1857375"/>
          </a:xfrm>
          <a:prstGeom prst="ellipse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Могут дать адекватную самооценку и оценить работу своего товарища.</a:t>
            </a:r>
          </a:p>
        </p:txBody>
      </p:sp>
      <p:sp>
        <p:nvSpPr>
          <p:cNvPr id="10" name="Овал 9"/>
          <p:cNvSpPr/>
          <p:nvPr/>
        </p:nvSpPr>
        <p:spPr>
          <a:xfrm>
            <a:off x="5715000" y="1052513"/>
            <a:ext cx="3428999" cy="19431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ru-RU" dirty="0" smtClean="0">
                <a:solidFill>
                  <a:prstClr val="black"/>
                </a:solidFill>
                <a:latin typeface="Georgia"/>
              </a:rPr>
              <a:t>Вырабатывается </a:t>
            </a:r>
            <a:r>
              <a:rPr lang="ru-RU" dirty="0">
                <a:solidFill>
                  <a:prstClr val="black"/>
                </a:solidFill>
                <a:latin typeface="Georgia"/>
              </a:rPr>
              <a:t>устойчивый навык к самостоятельной деятельности</a:t>
            </a:r>
          </a:p>
        </p:txBody>
      </p:sp>
      <p:sp>
        <p:nvSpPr>
          <p:cNvPr id="11" name="Овал 10"/>
          <p:cNvSpPr/>
          <p:nvPr/>
        </p:nvSpPr>
        <p:spPr>
          <a:xfrm>
            <a:off x="6357938" y="3214688"/>
            <a:ext cx="2571750" cy="2000250"/>
          </a:xfrm>
          <a:prstGeom prst="ellipse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Учащиеся владеют навыками работы в паре и группе</a:t>
            </a:r>
          </a:p>
        </p:txBody>
      </p:sp>
      <p:sp>
        <p:nvSpPr>
          <p:cNvPr id="12" name="Овал 11"/>
          <p:cNvSpPr/>
          <p:nvPr/>
        </p:nvSpPr>
        <p:spPr>
          <a:xfrm>
            <a:off x="3071813" y="4937919"/>
            <a:ext cx="4668539" cy="137783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ru-RU" dirty="0" smtClean="0">
                <a:solidFill>
                  <a:srgbClr val="9BBB5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9BBB59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Создается ситуация успеха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5400000">
            <a:off x="2857500" y="1214438"/>
            <a:ext cx="357187" cy="357188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250282" y="2107406"/>
            <a:ext cx="2357438" cy="714375"/>
          </a:xfrm>
          <a:prstGeom prst="straightConnector1">
            <a:avLst/>
          </a:prstGeom>
          <a:ln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cxnSpLocks noChangeShapeType="1"/>
            <a:stCxn id="7" idx="4"/>
          </p:cNvCxnSpPr>
          <p:nvPr/>
        </p:nvCxnSpPr>
        <p:spPr bwMode="auto">
          <a:xfrm>
            <a:off x="4604458" y="1102832"/>
            <a:ext cx="177800" cy="3687762"/>
          </a:xfrm>
          <a:prstGeom prst="straightConnector1">
            <a:avLst/>
          </a:prstGeom>
          <a:noFill/>
          <a:ln w="9525" algn="ctr">
            <a:solidFill>
              <a:srgbClr val="00B0F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Прямая со стрелкой 20"/>
          <p:cNvCxnSpPr>
            <a:cxnSpLocks noChangeShapeType="1"/>
          </p:cNvCxnSpPr>
          <p:nvPr/>
        </p:nvCxnSpPr>
        <p:spPr bwMode="auto">
          <a:xfrm>
            <a:off x="5076825" y="1268413"/>
            <a:ext cx="1754188" cy="2330450"/>
          </a:xfrm>
          <a:prstGeom prst="straightConnector1">
            <a:avLst/>
          </a:prstGeom>
          <a:noFill/>
          <a:ln w="9525" algn="ctr">
            <a:solidFill>
              <a:srgbClr val="2EDE4B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Прямая со стрелкой 22"/>
          <p:cNvCxnSpPr/>
          <p:nvPr/>
        </p:nvCxnSpPr>
        <p:spPr>
          <a:xfrm rot="16200000" flipH="1">
            <a:off x="5715000" y="1285875"/>
            <a:ext cx="214313" cy="214313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0278" y="2819272"/>
            <a:ext cx="3107660" cy="1963082"/>
          </a:xfrm>
          <a:prstGeom prst="rect">
            <a:avLst/>
          </a:prstGeom>
        </p:spPr>
      </p:pic>
      <p:cxnSp>
        <p:nvCxnSpPr>
          <p:cNvPr id="18" name="Прямая со стрелкой 17"/>
          <p:cNvCxnSpPr/>
          <p:nvPr/>
        </p:nvCxnSpPr>
        <p:spPr>
          <a:xfrm flipH="1">
            <a:off x="1621034" y="1285874"/>
            <a:ext cx="1996711" cy="2041685"/>
          </a:xfrm>
          <a:prstGeom prst="straightConnector1">
            <a:avLst/>
          </a:prstGeom>
          <a:ln>
            <a:solidFill>
              <a:srgbClr val="FF66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-101429" y="2284060"/>
            <a:ext cx="3337500" cy="1695917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Урок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работает на конкретного ученика, так как он работает в темпе, который оптимален для него.</a:t>
            </a:r>
          </a:p>
        </p:txBody>
      </p:sp>
      <p:sp>
        <p:nvSpPr>
          <p:cNvPr id="22" name="Овал 21"/>
          <p:cNvSpPr/>
          <p:nvPr/>
        </p:nvSpPr>
        <p:spPr>
          <a:xfrm>
            <a:off x="2871706" y="1250157"/>
            <a:ext cx="3357562" cy="175815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</a:rPr>
              <a:t>Растет </a:t>
            </a:r>
            <a:r>
              <a:rPr lang="ru-RU" sz="2800" dirty="0">
                <a:solidFill>
                  <a:schemeClr val="tx1"/>
                </a:solidFill>
              </a:rPr>
              <a:t>успеваемость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852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66675" y="631825"/>
            <a:ext cx="7772400" cy="1143000"/>
          </a:xfrm>
        </p:spPr>
        <p:txBody>
          <a:bodyPr/>
          <a:lstStyle/>
          <a:p>
            <a:pPr eaLnBrk="1" hangingPunct="1"/>
            <a:r>
              <a:rPr lang="ru-RU" b="1" smtClean="0"/>
              <a:t>Четыре надо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Arial" panose="020B0604020202020204" pitchFamily="34" charset="0"/>
              </a:rPr>
              <a:t>                                     </a:t>
            </a:r>
            <a:r>
              <a:rPr lang="ru-RU" b="1" smtClean="0"/>
              <a:t>НАДО ЗНАТЬ</a:t>
            </a:r>
          </a:p>
          <a:p>
            <a:pPr eaLnBrk="1" hangingPunct="1"/>
            <a:r>
              <a:rPr lang="ru-RU" b="1" smtClean="0">
                <a:latin typeface="Arial" panose="020B0604020202020204" pitchFamily="34" charset="0"/>
              </a:rPr>
              <a:t>                                </a:t>
            </a:r>
            <a:r>
              <a:rPr lang="ru-RU" b="1" smtClean="0"/>
              <a:t>НАДО УМЕТЬ</a:t>
            </a:r>
            <a:br>
              <a:rPr lang="ru-RU" b="1" smtClean="0"/>
            </a:br>
            <a:r>
              <a:rPr lang="ru-RU" smtClean="0">
                <a:latin typeface="Arial" panose="020B0604020202020204" pitchFamily="34" charset="0"/>
              </a:rPr>
              <a:t>                           </a:t>
            </a:r>
            <a:r>
              <a:rPr lang="ru-RU" b="1" smtClean="0"/>
              <a:t>НАДО ЖЕЛАТЬ  </a:t>
            </a:r>
          </a:p>
          <a:p>
            <a:pPr eaLnBrk="1" hangingPunct="1"/>
            <a:r>
              <a:rPr lang="ru-RU" b="1" smtClean="0"/>
              <a:t>                                НАДО ДЕЙСТВОВАТЬ</a:t>
            </a:r>
          </a:p>
          <a:p>
            <a:pPr eaLnBrk="1" hangingPunct="1"/>
            <a:endParaRPr lang="ru-RU" b="1" smtClean="0"/>
          </a:p>
        </p:txBody>
      </p:sp>
      <p:grpSp>
        <p:nvGrpSpPr>
          <p:cNvPr id="3076" name="Group 4"/>
          <p:cNvGrpSpPr>
            <a:grpSpLocks/>
          </p:cNvGrpSpPr>
          <p:nvPr/>
        </p:nvGrpSpPr>
        <p:grpSpPr bwMode="auto">
          <a:xfrm>
            <a:off x="485775" y="3276600"/>
            <a:ext cx="3019425" cy="2595563"/>
            <a:chOff x="4818" y="3418"/>
            <a:chExt cx="811" cy="767"/>
          </a:xfrm>
        </p:grpSpPr>
        <p:pic>
          <p:nvPicPr>
            <p:cNvPr id="3077" name="Picture 5" descr="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6" y="3942"/>
              <a:ext cx="269" cy="2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78" name="Group 6"/>
            <p:cNvGrpSpPr>
              <a:grpSpLocks/>
            </p:cNvGrpSpPr>
            <p:nvPr/>
          </p:nvGrpSpPr>
          <p:grpSpPr bwMode="auto">
            <a:xfrm>
              <a:off x="4857" y="3418"/>
              <a:ext cx="270" cy="637"/>
              <a:chOff x="2766" y="1338"/>
              <a:chExt cx="458" cy="1072"/>
            </a:xfrm>
          </p:grpSpPr>
          <p:sp>
            <p:nvSpPr>
              <p:cNvPr id="3100" name="Freeform 7"/>
              <p:cNvSpPr>
                <a:spLocks/>
              </p:cNvSpPr>
              <p:nvPr/>
            </p:nvSpPr>
            <p:spPr bwMode="auto">
              <a:xfrm>
                <a:off x="2859" y="1582"/>
                <a:ext cx="247" cy="365"/>
              </a:xfrm>
              <a:custGeom>
                <a:avLst/>
                <a:gdLst>
                  <a:gd name="T0" fmla="*/ 28 w 247"/>
                  <a:gd name="T1" fmla="*/ 10 h 365"/>
                  <a:gd name="T2" fmla="*/ 49 w 247"/>
                  <a:gd name="T3" fmla="*/ 1 h 365"/>
                  <a:gd name="T4" fmla="*/ 76 w 247"/>
                  <a:gd name="T5" fmla="*/ 0 h 365"/>
                  <a:gd name="T6" fmla="*/ 102 w 247"/>
                  <a:gd name="T7" fmla="*/ 7 h 365"/>
                  <a:gd name="T8" fmla="*/ 130 w 247"/>
                  <a:gd name="T9" fmla="*/ 24 h 365"/>
                  <a:gd name="T10" fmla="*/ 154 w 247"/>
                  <a:gd name="T11" fmla="*/ 56 h 365"/>
                  <a:gd name="T12" fmla="*/ 181 w 247"/>
                  <a:gd name="T13" fmla="*/ 92 h 365"/>
                  <a:gd name="T14" fmla="*/ 209 w 247"/>
                  <a:gd name="T15" fmla="*/ 138 h 365"/>
                  <a:gd name="T16" fmla="*/ 232 w 247"/>
                  <a:gd name="T17" fmla="*/ 198 h 365"/>
                  <a:gd name="T18" fmla="*/ 242 w 247"/>
                  <a:gd name="T19" fmla="*/ 244 h 365"/>
                  <a:gd name="T20" fmla="*/ 247 w 247"/>
                  <a:gd name="T21" fmla="*/ 283 h 365"/>
                  <a:gd name="T22" fmla="*/ 239 w 247"/>
                  <a:gd name="T23" fmla="*/ 318 h 365"/>
                  <a:gd name="T24" fmla="*/ 226 w 247"/>
                  <a:gd name="T25" fmla="*/ 342 h 365"/>
                  <a:gd name="T26" fmla="*/ 206 w 247"/>
                  <a:gd name="T27" fmla="*/ 358 h 365"/>
                  <a:gd name="T28" fmla="*/ 177 w 247"/>
                  <a:gd name="T29" fmla="*/ 365 h 365"/>
                  <a:gd name="T30" fmla="*/ 142 w 247"/>
                  <a:gd name="T31" fmla="*/ 365 h 365"/>
                  <a:gd name="T32" fmla="*/ 110 w 247"/>
                  <a:gd name="T33" fmla="*/ 359 h 365"/>
                  <a:gd name="T34" fmla="*/ 90 w 247"/>
                  <a:gd name="T35" fmla="*/ 344 h 365"/>
                  <a:gd name="T36" fmla="*/ 70 w 247"/>
                  <a:gd name="T37" fmla="*/ 314 h 365"/>
                  <a:gd name="T38" fmla="*/ 64 w 247"/>
                  <a:gd name="T39" fmla="*/ 286 h 365"/>
                  <a:gd name="T40" fmla="*/ 63 w 247"/>
                  <a:gd name="T41" fmla="*/ 253 h 365"/>
                  <a:gd name="T42" fmla="*/ 64 w 247"/>
                  <a:gd name="T43" fmla="*/ 223 h 365"/>
                  <a:gd name="T44" fmla="*/ 61 w 247"/>
                  <a:gd name="T45" fmla="*/ 192 h 365"/>
                  <a:gd name="T46" fmla="*/ 55 w 247"/>
                  <a:gd name="T47" fmla="*/ 165 h 365"/>
                  <a:gd name="T48" fmla="*/ 41 w 247"/>
                  <a:gd name="T49" fmla="*/ 141 h 365"/>
                  <a:gd name="T50" fmla="*/ 20 w 247"/>
                  <a:gd name="T51" fmla="*/ 116 h 365"/>
                  <a:gd name="T52" fmla="*/ 6 w 247"/>
                  <a:gd name="T53" fmla="*/ 95 h 365"/>
                  <a:gd name="T54" fmla="*/ 0 w 247"/>
                  <a:gd name="T55" fmla="*/ 65 h 365"/>
                  <a:gd name="T56" fmla="*/ 3 w 247"/>
                  <a:gd name="T57" fmla="*/ 38 h 365"/>
                  <a:gd name="T58" fmla="*/ 14 w 247"/>
                  <a:gd name="T59" fmla="*/ 19 h 365"/>
                  <a:gd name="T60" fmla="*/ 28 w 247"/>
                  <a:gd name="T61" fmla="*/ 10 h 365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47"/>
                  <a:gd name="T94" fmla="*/ 0 h 365"/>
                  <a:gd name="T95" fmla="*/ 247 w 247"/>
                  <a:gd name="T96" fmla="*/ 365 h 365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47" h="365">
                    <a:moveTo>
                      <a:pt x="28" y="10"/>
                    </a:moveTo>
                    <a:lnTo>
                      <a:pt x="49" y="1"/>
                    </a:lnTo>
                    <a:lnTo>
                      <a:pt x="76" y="0"/>
                    </a:lnTo>
                    <a:lnTo>
                      <a:pt x="102" y="7"/>
                    </a:lnTo>
                    <a:lnTo>
                      <a:pt x="130" y="24"/>
                    </a:lnTo>
                    <a:lnTo>
                      <a:pt x="154" y="56"/>
                    </a:lnTo>
                    <a:lnTo>
                      <a:pt x="181" y="92"/>
                    </a:lnTo>
                    <a:lnTo>
                      <a:pt x="209" y="138"/>
                    </a:lnTo>
                    <a:lnTo>
                      <a:pt x="232" y="198"/>
                    </a:lnTo>
                    <a:lnTo>
                      <a:pt x="242" y="244"/>
                    </a:lnTo>
                    <a:lnTo>
                      <a:pt x="247" y="283"/>
                    </a:lnTo>
                    <a:lnTo>
                      <a:pt x="239" y="318"/>
                    </a:lnTo>
                    <a:lnTo>
                      <a:pt x="226" y="342"/>
                    </a:lnTo>
                    <a:lnTo>
                      <a:pt x="206" y="358"/>
                    </a:lnTo>
                    <a:lnTo>
                      <a:pt x="177" y="365"/>
                    </a:lnTo>
                    <a:lnTo>
                      <a:pt x="142" y="365"/>
                    </a:lnTo>
                    <a:lnTo>
                      <a:pt x="110" y="359"/>
                    </a:lnTo>
                    <a:lnTo>
                      <a:pt x="90" y="344"/>
                    </a:lnTo>
                    <a:lnTo>
                      <a:pt x="70" y="314"/>
                    </a:lnTo>
                    <a:lnTo>
                      <a:pt x="64" y="286"/>
                    </a:lnTo>
                    <a:lnTo>
                      <a:pt x="63" y="253"/>
                    </a:lnTo>
                    <a:lnTo>
                      <a:pt x="64" y="223"/>
                    </a:lnTo>
                    <a:lnTo>
                      <a:pt x="61" y="192"/>
                    </a:lnTo>
                    <a:lnTo>
                      <a:pt x="55" y="165"/>
                    </a:lnTo>
                    <a:lnTo>
                      <a:pt x="41" y="141"/>
                    </a:lnTo>
                    <a:lnTo>
                      <a:pt x="20" y="116"/>
                    </a:lnTo>
                    <a:lnTo>
                      <a:pt x="6" y="95"/>
                    </a:lnTo>
                    <a:lnTo>
                      <a:pt x="0" y="65"/>
                    </a:lnTo>
                    <a:lnTo>
                      <a:pt x="3" y="38"/>
                    </a:lnTo>
                    <a:lnTo>
                      <a:pt x="14" y="19"/>
                    </a:lnTo>
                    <a:lnTo>
                      <a:pt x="28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1" name="Freeform 8"/>
              <p:cNvSpPr>
                <a:spLocks/>
              </p:cNvSpPr>
              <p:nvPr/>
            </p:nvSpPr>
            <p:spPr bwMode="auto">
              <a:xfrm>
                <a:off x="2766" y="1338"/>
                <a:ext cx="213" cy="227"/>
              </a:xfrm>
              <a:custGeom>
                <a:avLst/>
                <a:gdLst>
                  <a:gd name="T0" fmla="*/ 150 w 213"/>
                  <a:gd name="T1" fmla="*/ 64 h 227"/>
                  <a:gd name="T2" fmla="*/ 128 w 213"/>
                  <a:gd name="T3" fmla="*/ 38 h 227"/>
                  <a:gd name="T4" fmla="*/ 100 w 213"/>
                  <a:gd name="T5" fmla="*/ 20 h 227"/>
                  <a:gd name="T6" fmla="*/ 82 w 213"/>
                  <a:gd name="T7" fmla="*/ 12 h 227"/>
                  <a:gd name="T8" fmla="*/ 62 w 213"/>
                  <a:gd name="T9" fmla="*/ 12 h 227"/>
                  <a:gd name="T10" fmla="*/ 39 w 213"/>
                  <a:gd name="T11" fmla="*/ 19 h 227"/>
                  <a:gd name="T12" fmla="*/ 20 w 213"/>
                  <a:gd name="T13" fmla="*/ 35 h 227"/>
                  <a:gd name="T14" fmla="*/ 8 w 213"/>
                  <a:gd name="T15" fmla="*/ 57 h 227"/>
                  <a:gd name="T16" fmla="*/ 0 w 213"/>
                  <a:gd name="T17" fmla="*/ 91 h 227"/>
                  <a:gd name="T18" fmla="*/ 9 w 213"/>
                  <a:gd name="T19" fmla="*/ 137 h 227"/>
                  <a:gd name="T20" fmla="*/ 21 w 213"/>
                  <a:gd name="T21" fmla="*/ 163 h 227"/>
                  <a:gd name="T22" fmla="*/ 38 w 213"/>
                  <a:gd name="T23" fmla="*/ 184 h 227"/>
                  <a:gd name="T24" fmla="*/ 62 w 213"/>
                  <a:gd name="T25" fmla="*/ 208 h 227"/>
                  <a:gd name="T26" fmla="*/ 91 w 213"/>
                  <a:gd name="T27" fmla="*/ 221 h 227"/>
                  <a:gd name="T28" fmla="*/ 115 w 213"/>
                  <a:gd name="T29" fmla="*/ 227 h 227"/>
                  <a:gd name="T30" fmla="*/ 140 w 213"/>
                  <a:gd name="T31" fmla="*/ 222 h 227"/>
                  <a:gd name="T32" fmla="*/ 159 w 213"/>
                  <a:gd name="T33" fmla="*/ 210 h 227"/>
                  <a:gd name="T34" fmla="*/ 171 w 213"/>
                  <a:gd name="T35" fmla="*/ 198 h 227"/>
                  <a:gd name="T36" fmla="*/ 180 w 213"/>
                  <a:gd name="T37" fmla="*/ 170 h 227"/>
                  <a:gd name="T38" fmla="*/ 178 w 213"/>
                  <a:gd name="T39" fmla="*/ 148 h 227"/>
                  <a:gd name="T40" fmla="*/ 174 w 213"/>
                  <a:gd name="T41" fmla="*/ 117 h 227"/>
                  <a:gd name="T42" fmla="*/ 165 w 213"/>
                  <a:gd name="T43" fmla="*/ 91 h 227"/>
                  <a:gd name="T44" fmla="*/ 171 w 213"/>
                  <a:gd name="T45" fmla="*/ 70 h 227"/>
                  <a:gd name="T46" fmla="*/ 204 w 213"/>
                  <a:gd name="T47" fmla="*/ 43 h 227"/>
                  <a:gd name="T48" fmla="*/ 213 w 213"/>
                  <a:gd name="T49" fmla="*/ 25 h 227"/>
                  <a:gd name="T50" fmla="*/ 210 w 213"/>
                  <a:gd name="T51" fmla="*/ 8 h 227"/>
                  <a:gd name="T52" fmla="*/ 192 w 213"/>
                  <a:gd name="T53" fmla="*/ 0 h 227"/>
                  <a:gd name="T54" fmla="*/ 171 w 213"/>
                  <a:gd name="T55" fmla="*/ 11 h 227"/>
                  <a:gd name="T56" fmla="*/ 165 w 213"/>
                  <a:gd name="T57" fmla="*/ 41 h 227"/>
                  <a:gd name="T58" fmla="*/ 150 w 213"/>
                  <a:gd name="T59" fmla="*/ 64 h 22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13"/>
                  <a:gd name="T91" fmla="*/ 0 h 227"/>
                  <a:gd name="T92" fmla="*/ 213 w 213"/>
                  <a:gd name="T93" fmla="*/ 227 h 227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13" h="227">
                    <a:moveTo>
                      <a:pt x="150" y="64"/>
                    </a:moveTo>
                    <a:lnTo>
                      <a:pt x="128" y="38"/>
                    </a:lnTo>
                    <a:lnTo>
                      <a:pt x="100" y="20"/>
                    </a:lnTo>
                    <a:lnTo>
                      <a:pt x="82" y="12"/>
                    </a:lnTo>
                    <a:lnTo>
                      <a:pt x="62" y="12"/>
                    </a:lnTo>
                    <a:lnTo>
                      <a:pt x="39" y="19"/>
                    </a:lnTo>
                    <a:lnTo>
                      <a:pt x="20" y="35"/>
                    </a:lnTo>
                    <a:lnTo>
                      <a:pt x="8" y="57"/>
                    </a:lnTo>
                    <a:lnTo>
                      <a:pt x="0" y="91"/>
                    </a:lnTo>
                    <a:lnTo>
                      <a:pt x="9" y="137"/>
                    </a:lnTo>
                    <a:lnTo>
                      <a:pt x="21" y="163"/>
                    </a:lnTo>
                    <a:lnTo>
                      <a:pt x="38" y="184"/>
                    </a:lnTo>
                    <a:lnTo>
                      <a:pt x="62" y="208"/>
                    </a:lnTo>
                    <a:lnTo>
                      <a:pt x="91" y="221"/>
                    </a:lnTo>
                    <a:lnTo>
                      <a:pt x="115" y="227"/>
                    </a:lnTo>
                    <a:lnTo>
                      <a:pt x="140" y="222"/>
                    </a:lnTo>
                    <a:lnTo>
                      <a:pt x="159" y="210"/>
                    </a:lnTo>
                    <a:lnTo>
                      <a:pt x="171" y="198"/>
                    </a:lnTo>
                    <a:lnTo>
                      <a:pt x="180" y="170"/>
                    </a:lnTo>
                    <a:lnTo>
                      <a:pt x="178" y="148"/>
                    </a:lnTo>
                    <a:lnTo>
                      <a:pt x="174" y="117"/>
                    </a:lnTo>
                    <a:lnTo>
                      <a:pt x="165" y="91"/>
                    </a:lnTo>
                    <a:lnTo>
                      <a:pt x="171" y="70"/>
                    </a:lnTo>
                    <a:lnTo>
                      <a:pt x="204" y="43"/>
                    </a:lnTo>
                    <a:lnTo>
                      <a:pt x="213" y="25"/>
                    </a:lnTo>
                    <a:lnTo>
                      <a:pt x="210" y="8"/>
                    </a:lnTo>
                    <a:lnTo>
                      <a:pt x="192" y="0"/>
                    </a:lnTo>
                    <a:lnTo>
                      <a:pt x="171" y="11"/>
                    </a:lnTo>
                    <a:lnTo>
                      <a:pt x="165" y="41"/>
                    </a:lnTo>
                    <a:lnTo>
                      <a:pt x="150" y="6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2" name="Freeform 9"/>
              <p:cNvSpPr>
                <a:spLocks/>
              </p:cNvSpPr>
              <p:nvPr/>
            </p:nvSpPr>
            <p:spPr bwMode="auto">
              <a:xfrm>
                <a:off x="3027" y="1855"/>
                <a:ext cx="197" cy="525"/>
              </a:xfrm>
              <a:custGeom>
                <a:avLst/>
                <a:gdLst>
                  <a:gd name="T0" fmla="*/ 40 w 197"/>
                  <a:gd name="T1" fmla="*/ 8 h 525"/>
                  <a:gd name="T2" fmla="*/ 67 w 197"/>
                  <a:gd name="T3" fmla="*/ 26 h 525"/>
                  <a:gd name="T4" fmla="*/ 85 w 197"/>
                  <a:gd name="T5" fmla="*/ 53 h 525"/>
                  <a:gd name="T6" fmla="*/ 103 w 197"/>
                  <a:gd name="T7" fmla="*/ 91 h 525"/>
                  <a:gd name="T8" fmla="*/ 121 w 197"/>
                  <a:gd name="T9" fmla="*/ 134 h 525"/>
                  <a:gd name="T10" fmla="*/ 129 w 197"/>
                  <a:gd name="T11" fmla="*/ 172 h 525"/>
                  <a:gd name="T12" fmla="*/ 129 w 197"/>
                  <a:gd name="T13" fmla="*/ 211 h 525"/>
                  <a:gd name="T14" fmla="*/ 124 w 197"/>
                  <a:gd name="T15" fmla="*/ 251 h 525"/>
                  <a:gd name="T16" fmla="*/ 116 w 197"/>
                  <a:gd name="T17" fmla="*/ 287 h 525"/>
                  <a:gd name="T18" fmla="*/ 94 w 197"/>
                  <a:gd name="T19" fmla="*/ 332 h 525"/>
                  <a:gd name="T20" fmla="*/ 85 w 197"/>
                  <a:gd name="T21" fmla="*/ 368 h 525"/>
                  <a:gd name="T22" fmla="*/ 73 w 197"/>
                  <a:gd name="T23" fmla="*/ 411 h 525"/>
                  <a:gd name="T24" fmla="*/ 70 w 197"/>
                  <a:gd name="T25" fmla="*/ 437 h 525"/>
                  <a:gd name="T26" fmla="*/ 74 w 197"/>
                  <a:gd name="T27" fmla="*/ 449 h 525"/>
                  <a:gd name="T28" fmla="*/ 87 w 197"/>
                  <a:gd name="T29" fmla="*/ 460 h 525"/>
                  <a:gd name="T30" fmla="*/ 121 w 197"/>
                  <a:gd name="T31" fmla="*/ 467 h 525"/>
                  <a:gd name="T32" fmla="*/ 183 w 197"/>
                  <a:gd name="T33" fmla="*/ 484 h 525"/>
                  <a:gd name="T34" fmla="*/ 197 w 197"/>
                  <a:gd name="T35" fmla="*/ 493 h 525"/>
                  <a:gd name="T36" fmla="*/ 195 w 197"/>
                  <a:gd name="T37" fmla="*/ 502 h 525"/>
                  <a:gd name="T38" fmla="*/ 188 w 197"/>
                  <a:gd name="T39" fmla="*/ 510 h 525"/>
                  <a:gd name="T40" fmla="*/ 156 w 197"/>
                  <a:gd name="T41" fmla="*/ 525 h 525"/>
                  <a:gd name="T42" fmla="*/ 135 w 197"/>
                  <a:gd name="T43" fmla="*/ 520 h 525"/>
                  <a:gd name="T44" fmla="*/ 116 w 197"/>
                  <a:gd name="T45" fmla="*/ 504 h 525"/>
                  <a:gd name="T46" fmla="*/ 87 w 197"/>
                  <a:gd name="T47" fmla="*/ 487 h 525"/>
                  <a:gd name="T48" fmla="*/ 52 w 197"/>
                  <a:gd name="T49" fmla="*/ 484 h 525"/>
                  <a:gd name="T50" fmla="*/ 34 w 197"/>
                  <a:gd name="T51" fmla="*/ 478 h 525"/>
                  <a:gd name="T52" fmla="*/ 29 w 197"/>
                  <a:gd name="T53" fmla="*/ 464 h 525"/>
                  <a:gd name="T54" fmla="*/ 29 w 197"/>
                  <a:gd name="T55" fmla="*/ 444 h 525"/>
                  <a:gd name="T56" fmla="*/ 40 w 197"/>
                  <a:gd name="T57" fmla="*/ 414 h 525"/>
                  <a:gd name="T58" fmla="*/ 52 w 197"/>
                  <a:gd name="T59" fmla="*/ 378 h 525"/>
                  <a:gd name="T60" fmla="*/ 64 w 197"/>
                  <a:gd name="T61" fmla="*/ 338 h 525"/>
                  <a:gd name="T62" fmla="*/ 76 w 197"/>
                  <a:gd name="T63" fmla="*/ 289 h 525"/>
                  <a:gd name="T64" fmla="*/ 81 w 197"/>
                  <a:gd name="T65" fmla="*/ 251 h 525"/>
                  <a:gd name="T66" fmla="*/ 79 w 197"/>
                  <a:gd name="T67" fmla="*/ 213 h 525"/>
                  <a:gd name="T68" fmla="*/ 70 w 197"/>
                  <a:gd name="T69" fmla="*/ 173 h 525"/>
                  <a:gd name="T70" fmla="*/ 53 w 197"/>
                  <a:gd name="T71" fmla="*/ 131 h 525"/>
                  <a:gd name="T72" fmla="*/ 29 w 197"/>
                  <a:gd name="T73" fmla="*/ 93 h 525"/>
                  <a:gd name="T74" fmla="*/ 6 w 197"/>
                  <a:gd name="T75" fmla="*/ 64 h 525"/>
                  <a:gd name="T76" fmla="*/ 0 w 197"/>
                  <a:gd name="T77" fmla="*/ 32 h 525"/>
                  <a:gd name="T78" fmla="*/ 5 w 197"/>
                  <a:gd name="T79" fmla="*/ 12 h 525"/>
                  <a:gd name="T80" fmla="*/ 18 w 197"/>
                  <a:gd name="T81" fmla="*/ 0 h 525"/>
                  <a:gd name="T82" fmla="*/ 40 w 197"/>
                  <a:gd name="T83" fmla="*/ 8 h 52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197"/>
                  <a:gd name="T127" fmla="*/ 0 h 525"/>
                  <a:gd name="T128" fmla="*/ 197 w 197"/>
                  <a:gd name="T129" fmla="*/ 525 h 52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197" h="525">
                    <a:moveTo>
                      <a:pt x="40" y="8"/>
                    </a:moveTo>
                    <a:lnTo>
                      <a:pt x="67" y="26"/>
                    </a:lnTo>
                    <a:lnTo>
                      <a:pt x="85" y="53"/>
                    </a:lnTo>
                    <a:lnTo>
                      <a:pt x="103" y="91"/>
                    </a:lnTo>
                    <a:lnTo>
                      <a:pt x="121" y="134"/>
                    </a:lnTo>
                    <a:lnTo>
                      <a:pt x="129" y="172"/>
                    </a:lnTo>
                    <a:lnTo>
                      <a:pt x="129" y="211"/>
                    </a:lnTo>
                    <a:lnTo>
                      <a:pt x="124" y="251"/>
                    </a:lnTo>
                    <a:lnTo>
                      <a:pt x="116" y="287"/>
                    </a:lnTo>
                    <a:lnTo>
                      <a:pt x="94" y="332"/>
                    </a:lnTo>
                    <a:lnTo>
                      <a:pt x="85" y="368"/>
                    </a:lnTo>
                    <a:lnTo>
                      <a:pt x="73" y="411"/>
                    </a:lnTo>
                    <a:lnTo>
                      <a:pt x="70" y="437"/>
                    </a:lnTo>
                    <a:lnTo>
                      <a:pt x="74" y="449"/>
                    </a:lnTo>
                    <a:lnTo>
                      <a:pt x="87" y="460"/>
                    </a:lnTo>
                    <a:lnTo>
                      <a:pt x="121" y="467"/>
                    </a:lnTo>
                    <a:lnTo>
                      <a:pt x="183" y="484"/>
                    </a:lnTo>
                    <a:lnTo>
                      <a:pt x="197" y="493"/>
                    </a:lnTo>
                    <a:lnTo>
                      <a:pt x="195" y="502"/>
                    </a:lnTo>
                    <a:lnTo>
                      <a:pt x="188" y="510"/>
                    </a:lnTo>
                    <a:lnTo>
                      <a:pt x="156" y="525"/>
                    </a:lnTo>
                    <a:lnTo>
                      <a:pt x="135" y="520"/>
                    </a:lnTo>
                    <a:lnTo>
                      <a:pt x="116" y="504"/>
                    </a:lnTo>
                    <a:lnTo>
                      <a:pt x="87" y="487"/>
                    </a:lnTo>
                    <a:lnTo>
                      <a:pt x="52" y="484"/>
                    </a:lnTo>
                    <a:lnTo>
                      <a:pt x="34" y="478"/>
                    </a:lnTo>
                    <a:lnTo>
                      <a:pt x="29" y="464"/>
                    </a:lnTo>
                    <a:lnTo>
                      <a:pt x="29" y="444"/>
                    </a:lnTo>
                    <a:lnTo>
                      <a:pt x="40" y="414"/>
                    </a:lnTo>
                    <a:lnTo>
                      <a:pt x="52" y="378"/>
                    </a:lnTo>
                    <a:lnTo>
                      <a:pt x="64" y="338"/>
                    </a:lnTo>
                    <a:lnTo>
                      <a:pt x="76" y="289"/>
                    </a:lnTo>
                    <a:lnTo>
                      <a:pt x="81" y="251"/>
                    </a:lnTo>
                    <a:lnTo>
                      <a:pt x="79" y="213"/>
                    </a:lnTo>
                    <a:lnTo>
                      <a:pt x="70" y="173"/>
                    </a:lnTo>
                    <a:lnTo>
                      <a:pt x="53" y="131"/>
                    </a:lnTo>
                    <a:lnTo>
                      <a:pt x="29" y="93"/>
                    </a:lnTo>
                    <a:lnTo>
                      <a:pt x="6" y="64"/>
                    </a:lnTo>
                    <a:lnTo>
                      <a:pt x="0" y="32"/>
                    </a:lnTo>
                    <a:lnTo>
                      <a:pt x="5" y="12"/>
                    </a:lnTo>
                    <a:lnTo>
                      <a:pt x="18" y="0"/>
                    </a:lnTo>
                    <a:lnTo>
                      <a:pt x="40" y="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03" name="Freeform 10"/>
              <p:cNvSpPr>
                <a:spLocks/>
              </p:cNvSpPr>
              <p:nvPr/>
            </p:nvSpPr>
            <p:spPr bwMode="auto">
              <a:xfrm>
                <a:off x="2925" y="1875"/>
                <a:ext cx="109" cy="535"/>
              </a:xfrm>
              <a:custGeom>
                <a:avLst/>
                <a:gdLst>
                  <a:gd name="T0" fmla="*/ 34 w 109"/>
                  <a:gd name="T1" fmla="*/ 54 h 535"/>
                  <a:gd name="T2" fmla="*/ 42 w 109"/>
                  <a:gd name="T3" fmla="*/ 16 h 535"/>
                  <a:gd name="T4" fmla="*/ 55 w 109"/>
                  <a:gd name="T5" fmla="*/ 3 h 535"/>
                  <a:gd name="T6" fmla="*/ 75 w 109"/>
                  <a:gd name="T7" fmla="*/ 0 h 535"/>
                  <a:gd name="T8" fmla="*/ 95 w 109"/>
                  <a:gd name="T9" fmla="*/ 6 h 535"/>
                  <a:gd name="T10" fmla="*/ 108 w 109"/>
                  <a:gd name="T11" fmla="*/ 28 h 535"/>
                  <a:gd name="T12" fmla="*/ 105 w 109"/>
                  <a:gd name="T13" fmla="*/ 62 h 535"/>
                  <a:gd name="T14" fmla="*/ 92 w 109"/>
                  <a:gd name="T15" fmla="*/ 100 h 535"/>
                  <a:gd name="T16" fmla="*/ 73 w 109"/>
                  <a:gd name="T17" fmla="*/ 157 h 535"/>
                  <a:gd name="T18" fmla="*/ 58 w 109"/>
                  <a:gd name="T19" fmla="*/ 212 h 535"/>
                  <a:gd name="T20" fmla="*/ 57 w 109"/>
                  <a:gd name="T21" fmla="*/ 255 h 535"/>
                  <a:gd name="T22" fmla="*/ 63 w 109"/>
                  <a:gd name="T23" fmla="*/ 297 h 535"/>
                  <a:gd name="T24" fmla="*/ 77 w 109"/>
                  <a:gd name="T25" fmla="*/ 333 h 535"/>
                  <a:gd name="T26" fmla="*/ 92 w 109"/>
                  <a:gd name="T27" fmla="*/ 374 h 535"/>
                  <a:gd name="T28" fmla="*/ 107 w 109"/>
                  <a:gd name="T29" fmla="*/ 417 h 535"/>
                  <a:gd name="T30" fmla="*/ 109 w 109"/>
                  <a:gd name="T31" fmla="*/ 429 h 535"/>
                  <a:gd name="T32" fmla="*/ 107 w 109"/>
                  <a:gd name="T33" fmla="*/ 444 h 535"/>
                  <a:gd name="T34" fmla="*/ 98 w 109"/>
                  <a:gd name="T35" fmla="*/ 455 h 535"/>
                  <a:gd name="T36" fmla="*/ 77 w 109"/>
                  <a:gd name="T37" fmla="*/ 474 h 535"/>
                  <a:gd name="T38" fmla="*/ 60 w 109"/>
                  <a:gd name="T39" fmla="*/ 506 h 535"/>
                  <a:gd name="T40" fmla="*/ 54 w 109"/>
                  <a:gd name="T41" fmla="*/ 530 h 535"/>
                  <a:gd name="T42" fmla="*/ 42 w 109"/>
                  <a:gd name="T43" fmla="*/ 535 h 535"/>
                  <a:gd name="T44" fmla="*/ 25 w 109"/>
                  <a:gd name="T45" fmla="*/ 529 h 535"/>
                  <a:gd name="T46" fmla="*/ 0 w 109"/>
                  <a:gd name="T47" fmla="*/ 506 h 535"/>
                  <a:gd name="T48" fmla="*/ 2 w 109"/>
                  <a:gd name="T49" fmla="*/ 492 h 535"/>
                  <a:gd name="T50" fmla="*/ 13 w 109"/>
                  <a:gd name="T51" fmla="*/ 480 h 535"/>
                  <a:gd name="T52" fmla="*/ 37 w 109"/>
                  <a:gd name="T53" fmla="*/ 459 h 535"/>
                  <a:gd name="T54" fmla="*/ 63 w 109"/>
                  <a:gd name="T55" fmla="*/ 442 h 535"/>
                  <a:gd name="T56" fmla="*/ 72 w 109"/>
                  <a:gd name="T57" fmla="*/ 423 h 535"/>
                  <a:gd name="T58" fmla="*/ 74 w 109"/>
                  <a:gd name="T59" fmla="*/ 397 h 535"/>
                  <a:gd name="T60" fmla="*/ 63 w 109"/>
                  <a:gd name="T61" fmla="*/ 366 h 535"/>
                  <a:gd name="T62" fmla="*/ 40 w 109"/>
                  <a:gd name="T63" fmla="*/ 330 h 535"/>
                  <a:gd name="T64" fmla="*/ 22 w 109"/>
                  <a:gd name="T65" fmla="*/ 291 h 535"/>
                  <a:gd name="T66" fmla="*/ 11 w 109"/>
                  <a:gd name="T67" fmla="*/ 258 h 535"/>
                  <a:gd name="T68" fmla="*/ 8 w 109"/>
                  <a:gd name="T69" fmla="*/ 226 h 535"/>
                  <a:gd name="T70" fmla="*/ 13 w 109"/>
                  <a:gd name="T71" fmla="*/ 177 h 535"/>
                  <a:gd name="T72" fmla="*/ 20 w 109"/>
                  <a:gd name="T73" fmla="*/ 130 h 535"/>
                  <a:gd name="T74" fmla="*/ 26 w 109"/>
                  <a:gd name="T75" fmla="*/ 78 h 535"/>
                  <a:gd name="T76" fmla="*/ 34 w 109"/>
                  <a:gd name="T77" fmla="*/ 54 h 53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09"/>
                  <a:gd name="T118" fmla="*/ 0 h 535"/>
                  <a:gd name="T119" fmla="*/ 109 w 109"/>
                  <a:gd name="T120" fmla="*/ 535 h 53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09" h="535">
                    <a:moveTo>
                      <a:pt x="34" y="54"/>
                    </a:moveTo>
                    <a:lnTo>
                      <a:pt x="42" y="16"/>
                    </a:lnTo>
                    <a:lnTo>
                      <a:pt x="55" y="3"/>
                    </a:lnTo>
                    <a:lnTo>
                      <a:pt x="75" y="0"/>
                    </a:lnTo>
                    <a:lnTo>
                      <a:pt x="95" y="6"/>
                    </a:lnTo>
                    <a:lnTo>
                      <a:pt x="108" y="28"/>
                    </a:lnTo>
                    <a:lnTo>
                      <a:pt x="105" y="62"/>
                    </a:lnTo>
                    <a:lnTo>
                      <a:pt x="92" y="100"/>
                    </a:lnTo>
                    <a:lnTo>
                      <a:pt x="73" y="157"/>
                    </a:lnTo>
                    <a:lnTo>
                      <a:pt x="58" y="212"/>
                    </a:lnTo>
                    <a:lnTo>
                      <a:pt x="57" y="255"/>
                    </a:lnTo>
                    <a:lnTo>
                      <a:pt x="63" y="297"/>
                    </a:lnTo>
                    <a:lnTo>
                      <a:pt x="77" y="333"/>
                    </a:lnTo>
                    <a:lnTo>
                      <a:pt x="92" y="374"/>
                    </a:lnTo>
                    <a:lnTo>
                      <a:pt x="107" y="417"/>
                    </a:lnTo>
                    <a:lnTo>
                      <a:pt x="109" y="429"/>
                    </a:lnTo>
                    <a:lnTo>
                      <a:pt x="107" y="444"/>
                    </a:lnTo>
                    <a:lnTo>
                      <a:pt x="98" y="455"/>
                    </a:lnTo>
                    <a:lnTo>
                      <a:pt x="77" y="474"/>
                    </a:lnTo>
                    <a:lnTo>
                      <a:pt x="60" y="506"/>
                    </a:lnTo>
                    <a:lnTo>
                      <a:pt x="54" y="530"/>
                    </a:lnTo>
                    <a:lnTo>
                      <a:pt x="42" y="535"/>
                    </a:lnTo>
                    <a:lnTo>
                      <a:pt x="25" y="529"/>
                    </a:lnTo>
                    <a:lnTo>
                      <a:pt x="0" y="506"/>
                    </a:lnTo>
                    <a:lnTo>
                      <a:pt x="2" y="492"/>
                    </a:lnTo>
                    <a:lnTo>
                      <a:pt x="13" y="480"/>
                    </a:lnTo>
                    <a:lnTo>
                      <a:pt x="37" y="459"/>
                    </a:lnTo>
                    <a:lnTo>
                      <a:pt x="63" y="442"/>
                    </a:lnTo>
                    <a:lnTo>
                      <a:pt x="72" y="423"/>
                    </a:lnTo>
                    <a:lnTo>
                      <a:pt x="74" y="397"/>
                    </a:lnTo>
                    <a:lnTo>
                      <a:pt x="63" y="366"/>
                    </a:lnTo>
                    <a:lnTo>
                      <a:pt x="40" y="330"/>
                    </a:lnTo>
                    <a:lnTo>
                      <a:pt x="22" y="291"/>
                    </a:lnTo>
                    <a:lnTo>
                      <a:pt x="11" y="258"/>
                    </a:lnTo>
                    <a:lnTo>
                      <a:pt x="8" y="226"/>
                    </a:lnTo>
                    <a:lnTo>
                      <a:pt x="13" y="177"/>
                    </a:lnTo>
                    <a:lnTo>
                      <a:pt x="20" y="130"/>
                    </a:lnTo>
                    <a:lnTo>
                      <a:pt x="26" y="78"/>
                    </a:lnTo>
                    <a:lnTo>
                      <a:pt x="34" y="54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ru-RU" smtClean="0">
                  <a:solidFill>
                    <a:srgbClr val="000000"/>
                  </a:solidFill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3079" name="Freeform 11"/>
            <p:cNvSpPr>
              <a:spLocks/>
            </p:cNvSpPr>
            <p:nvPr/>
          </p:nvSpPr>
          <p:spPr bwMode="auto">
            <a:xfrm>
              <a:off x="4879" y="3608"/>
              <a:ext cx="231" cy="221"/>
            </a:xfrm>
            <a:custGeom>
              <a:avLst/>
              <a:gdLst>
                <a:gd name="T0" fmla="*/ 44 w 393"/>
                <a:gd name="T1" fmla="*/ 27 h 372"/>
                <a:gd name="T2" fmla="*/ 61 w 393"/>
                <a:gd name="T3" fmla="*/ 0 h 372"/>
                <a:gd name="T4" fmla="*/ 63 w 393"/>
                <a:gd name="T5" fmla="*/ 0 h 372"/>
                <a:gd name="T6" fmla="*/ 65 w 393"/>
                <a:gd name="T7" fmla="*/ 1 h 372"/>
                <a:gd name="T8" fmla="*/ 70 w 393"/>
                <a:gd name="T9" fmla="*/ 23 h 372"/>
                <a:gd name="T10" fmla="*/ 80 w 393"/>
                <a:gd name="T11" fmla="*/ 46 h 372"/>
                <a:gd name="T12" fmla="*/ 66 w 393"/>
                <a:gd name="T13" fmla="*/ 67 h 372"/>
                <a:gd name="T14" fmla="*/ 59 w 393"/>
                <a:gd name="T15" fmla="*/ 75 h 372"/>
                <a:gd name="T16" fmla="*/ 53 w 393"/>
                <a:gd name="T17" fmla="*/ 78 h 372"/>
                <a:gd name="T18" fmla="*/ 48 w 393"/>
                <a:gd name="T19" fmla="*/ 77 h 372"/>
                <a:gd name="T20" fmla="*/ 33 w 393"/>
                <a:gd name="T21" fmla="*/ 75 h 372"/>
                <a:gd name="T22" fmla="*/ 20 w 393"/>
                <a:gd name="T23" fmla="*/ 74 h 372"/>
                <a:gd name="T24" fmla="*/ 11 w 393"/>
                <a:gd name="T25" fmla="*/ 44 h 372"/>
                <a:gd name="T26" fmla="*/ 0 w 393"/>
                <a:gd name="T27" fmla="*/ 21 h 372"/>
                <a:gd name="T28" fmla="*/ 3 w 393"/>
                <a:gd name="T29" fmla="*/ 18 h 372"/>
                <a:gd name="T30" fmla="*/ 12 w 393"/>
                <a:gd name="T31" fmla="*/ 23 h 372"/>
                <a:gd name="T32" fmla="*/ 27 w 393"/>
                <a:gd name="T33" fmla="*/ 26 h 372"/>
                <a:gd name="T34" fmla="*/ 40 w 393"/>
                <a:gd name="T35" fmla="*/ 27 h 372"/>
                <a:gd name="T36" fmla="*/ 44 w 393"/>
                <a:gd name="T37" fmla="*/ 29 h 372"/>
                <a:gd name="T38" fmla="*/ 44 w 393"/>
                <a:gd name="T39" fmla="*/ 27 h 3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93"/>
                <a:gd name="T61" fmla="*/ 0 h 372"/>
                <a:gd name="T62" fmla="*/ 393 w 393"/>
                <a:gd name="T63" fmla="*/ 372 h 3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93" h="372">
                  <a:moveTo>
                    <a:pt x="218" y="126"/>
                  </a:moveTo>
                  <a:lnTo>
                    <a:pt x="301" y="0"/>
                  </a:lnTo>
                  <a:lnTo>
                    <a:pt x="310" y="0"/>
                  </a:lnTo>
                  <a:lnTo>
                    <a:pt x="321" y="7"/>
                  </a:lnTo>
                  <a:lnTo>
                    <a:pt x="346" y="111"/>
                  </a:lnTo>
                  <a:lnTo>
                    <a:pt x="393" y="219"/>
                  </a:lnTo>
                  <a:lnTo>
                    <a:pt x="325" y="320"/>
                  </a:lnTo>
                  <a:lnTo>
                    <a:pt x="292" y="358"/>
                  </a:lnTo>
                  <a:lnTo>
                    <a:pt x="260" y="372"/>
                  </a:lnTo>
                  <a:lnTo>
                    <a:pt x="234" y="367"/>
                  </a:lnTo>
                  <a:lnTo>
                    <a:pt x="164" y="357"/>
                  </a:lnTo>
                  <a:lnTo>
                    <a:pt x="99" y="355"/>
                  </a:lnTo>
                  <a:lnTo>
                    <a:pt x="53" y="211"/>
                  </a:lnTo>
                  <a:lnTo>
                    <a:pt x="0" y="99"/>
                  </a:lnTo>
                  <a:lnTo>
                    <a:pt x="14" y="88"/>
                  </a:lnTo>
                  <a:lnTo>
                    <a:pt x="58" y="108"/>
                  </a:lnTo>
                  <a:lnTo>
                    <a:pt x="135" y="125"/>
                  </a:lnTo>
                  <a:lnTo>
                    <a:pt x="198" y="132"/>
                  </a:lnTo>
                  <a:lnTo>
                    <a:pt x="217" y="134"/>
                  </a:lnTo>
                  <a:lnTo>
                    <a:pt x="218" y="126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0" name="Freeform 12"/>
            <p:cNvSpPr>
              <a:spLocks/>
            </p:cNvSpPr>
            <p:nvPr/>
          </p:nvSpPr>
          <p:spPr bwMode="auto">
            <a:xfrm>
              <a:off x="4875" y="3600"/>
              <a:ext cx="241" cy="233"/>
            </a:xfrm>
            <a:custGeom>
              <a:avLst/>
              <a:gdLst>
                <a:gd name="T0" fmla="*/ 31 w 409"/>
                <a:gd name="T1" fmla="*/ 32 h 393"/>
                <a:gd name="T2" fmla="*/ 11 w 409"/>
                <a:gd name="T3" fmla="*/ 27 h 393"/>
                <a:gd name="T4" fmla="*/ 4 w 409"/>
                <a:gd name="T5" fmla="*/ 26 h 393"/>
                <a:gd name="T6" fmla="*/ 12 w 409"/>
                <a:gd name="T7" fmla="*/ 42 h 393"/>
                <a:gd name="T8" fmla="*/ 21 w 409"/>
                <a:gd name="T9" fmla="*/ 65 h 393"/>
                <a:gd name="T10" fmla="*/ 37 w 409"/>
                <a:gd name="T11" fmla="*/ 75 h 393"/>
                <a:gd name="T12" fmla="*/ 56 w 409"/>
                <a:gd name="T13" fmla="*/ 79 h 393"/>
                <a:gd name="T14" fmla="*/ 70 w 409"/>
                <a:gd name="T15" fmla="*/ 63 h 393"/>
                <a:gd name="T16" fmla="*/ 78 w 409"/>
                <a:gd name="T17" fmla="*/ 47 h 393"/>
                <a:gd name="T18" fmla="*/ 69 w 409"/>
                <a:gd name="T19" fmla="*/ 23 h 393"/>
                <a:gd name="T20" fmla="*/ 65 w 409"/>
                <a:gd name="T21" fmla="*/ 7 h 393"/>
                <a:gd name="T22" fmla="*/ 59 w 409"/>
                <a:gd name="T23" fmla="*/ 14 h 393"/>
                <a:gd name="T24" fmla="*/ 48 w 409"/>
                <a:gd name="T25" fmla="*/ 32 h 393"/>
                <a:gd name="T26" fmla="*/ 51 w 409"/>
                <a:gd name="T27" fmla="*/ 49 h 393"/>
                <a:gd name="T28" fmla="*/ 57 w 409"/>
                <a:gd name="T29" fmla="*/ 75 h 393"/>
                <a:gd name="T30" fmla="*/ 52 w 409"/>
                <a:gd name="T31" fmla="*/ 66 h 393"/>
                <a:gd name="T32" fmla="*/ 44 w 409"/>
                <a:gd name="T33" fmla="*/ 36 h 393"/>
                <a:gd name="T34" fmla="*/ 51 w 409"/>
                <a:gd name="T35" fmla="*/ 18 h 393"/>
                <a:gd name="T36" fmla="*/ 62 w 409"/>
                <a:gd name="T37" fmla="*/ 1 h 393"/>
                <a:gd name="T38" fmla="*/ 67 w 409"/>
                <a:gd name="T39" fmla="*/ 1 h 393"/>
                <a:gd name="T40" fmla="*/ 71 w 409"/>
                <a:gd name="T41" fmla="*/ 18 h 393"/>
                <a:gd name="T42" fmla="*/ 79 w 409"/>
                <a:gd name="T43" fmla="*/ 39 h 393"/>
                <a:gd name="T44" fmla="*/ 82 w 409"/>
                <a:gd name="T45" fmla="*/ 50 h 393"/>
                <a:gd name="T46" fmla="*/ 65 w 409"/>
                <a:gd name="T47" fmla="*/ 76 h 393"/>
                <a:gd name="T48" fmla="*/ 57 w 409"/>
                <a:gd name="T49" fmla="*/ 81 h 393"/>
                <a:gd name="T50" fmla="*/ 50 w 409"/>
                <a:gd name="T51" fmla="*/ 81 h 393"/>
                <a:gd name="T52" fmla="*/ 32 w 409"/>
                <a:gd name="T53" fmla="*/ 79 h 393"/>
                <a:gd name="T54" fmla="*/ 20 w 409"/>
                <a:gd name="T55" fmla="*/ 79 h 393"/>
                <a:gd name="T56" fmla="*/ 16 w 409"/>
                <a:gd name="T57" fmla="*/ 64 h 393"/>
                <a:gd name="T58" fmla="*/ 7 w 409"/>
                <a:gd name="T59" fmla="*/ 41 h 393"/>
                <a:gd name="T60" fmla="*/ 0 w 409"/>
                <a:gd name="T61" fmla="*/ 24 h 393"/>
                <a:gd name="T62" fmla="*/ 2 w 409"/>
                <a:gd name="T63" fmla="*/ 21 h 393"/>
                <a:gd name="T64" fmla="*/ 11 w 409"/>
                <a:gd name="T65" fmla="*/ 23 h 393"/>
                <a:gd name="T66" fmla="*/ 38 w 409"/>
                <a:gd name="T67" fmla="*/ 28 h 393"/>
                <a:gd name="T68" fmla="*/ 43 w 409"/>
                <a:gd name="T69" fmla="*/ 33 h 39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09"/>
                <a:gd name="T106" fmla="*/ 0 h 393"/>
                <a:gd name="T107" fmla="*/ 409 w 409"/>
                <a:gd name="T108" fmla="*/ 393 h 39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09" h="393">
                  <a:moveTo>
                    <a:pt x="210" y="159"/>
                  </a:moveTo>
                  <a:lnTo>
                    <a:pt x="153" y="153"/>
                  </a:lnTo>
                  <a:lnTo>
                    <a:pt x="104" y="146"/>
                  </a:lnTo>
                  <a:lnTo>
                    <a:pt x="55" y="132"/>
                  </a:lnTo>
                  <a:lnTo>
                    <a:pt x="25" y="118"/>
                  </a:lnTo>
                  <a:lnTo>
                    <a:pt x="20" y="124"/>
                  </a:lnTo>
                  <a:lnTo>
                    <a:pt x="38" y="158"/>
                  </a:lnTo>
                  <a:lnTo>
                    <a:pt x="61" y="202"/>
                  </a:lnTo>
                  <a:lnTo>
                    <a:pt x="79" y="253"/>
                  </a:lnTo>
                  <a:lnTo>
                    <a:pt x="100" y="311"/>
                  </a:lnTo>
                  <a:lnTo>
                    <a:pt x="113" y="360"/>
                  </a:lnTo>
                  <a:lnTo>
                    <a:pt x="180" y="363"/>
                  </a:lnTo>
                  <a:lnTo>
                    <a:pt x="241" y="370"/>
                  </a:lnTo>
                  <a:lnTo>
                    <a:pt x="273" y="377"/>
                  </a:lnTo>
                  <a:lnTo>
                    <a:pt x="309" y="346"/>
                  </a:lnTo>
                  <a:lnTo>
                    <a:pt x="343" y="301"/>
                  </a:lnTo>
                  <a:lnTo>
                    <a:pt x="389" y="240"/>
                  </a:lnTo>
                  <a:lnTo>
                    <a:pt x="383" y="226"/>
                  </a:lnTo>
                  <a:lnTo>
                    <a:pt x="348" y="144"/>
                  </a:lnTo>
                  <a:lnTo>
                    <a:pt x="336" y="111"/>
                  </a:lnTo>
                  <a:lnTo>
                    <a:pt x="327" y="74"/>
                  </a:lnTo>
                  <a:lnTo>
                    <a:pt x="318" y="31"/>
                  </a:lnTo>
                  <a:lnTo>
                    <a:pt x="308" y="28"/>
                  </a:lnTo>
                  <a:lnTo>
                    <a:pt x="286" y="64"/>
                  </a:lnTo>
                  <a:lnTo>
                    <a:pt x="256" y="117"/>
                  </a:lnTo>
                  <a:lnTo>
                    <a:pt x="232" y="153"/>
                  </a:lnTo>
                  <a:lnTo>
                    <a:pt x="251" y="228"/>
                  </a:lnTo>
                  <a:lnTo>
                    <a:pt x="251" y="232"/>
                  </a:lnTo>
                  <a:lnTo>
                    <a:pt x="286" y="342"/>
                  </a:lnTo>
                  <a:lnTo>
                    <a:pt x="279" y="358"/>
                  </a:lnTo>
                  <a:lnTo>
                    <a:pt x="267" y="358"/>
                  </a:lnTo>
                  <a:lnTo>
                    <a:pt x="256" y="316"/>
                  </a:lnTo>
                  <a:lnTo>
                    <a:pt x="232" y="244"/>
                  </a:lnTo>
                  <a:lnTo>
                    <a:pt x="216" y="174"/>
                  </a:lnTo>
                  <a:lnTo>
                    <a:pt x="212" y="138"/>
                  </a:lnTo>
                  <a:lnTo>
                    <a:pt x="250" y="89"/>
                  </a:lnTo>
                  <a:lnTo>
                    <a:pt x="279" y="33"/>
                  </a:lnTo>
                  <a:lnTo>
                    <a:pt x="304" y="3"/>
                  </a:lnTo>
                  <a:lnTo>
                    <a:pt x="315" y="0"/>
                  </a:lnTo>
                  <a:lnTo>
                    <a:pt x="327" y="6"/>
                  </a:lnTo>
                  <a:lnTo>
                    <a:pt x="333" y="30"/>
                  </a:lnTo>
                  <a:lnTo>
                    <a:pt x="348" y="89"/>
                  </a:lnTo>
                  <a:lnTo>
                    <a:pt x="365" y="141"/>
                  </a:lnTo>
                  <a:lnTo>
                    <a:pt x="386" y="187"/>
                  </a:lnTo>
                  <a:lnTo>
                    <a:pt x="409" y="228"/>
                  </a:lnTo>
                  <a:lnTo>
                    <a:pt x="404" y="241"/>
                  </a:lnTo>
                  <a:lnTo>
                    <a:pt x="383" y="278"/>
                  </a:lnTo>
                  <a:lnTo>
                    <a:pt x="318" y="364"/>
                  </a:lnTo>
                  <a:lnTo>
                    <a:pt x="303" y="378"/>
                  </a:lnTo>
                  <a:lnTo>
                    <a:pt x="276" y="390"/>
                  </a:lnTo>
                  <a:lnTo>
                    <a:pt x="265" y="393"/>
                  </a:lnTo>
                  <a:lnTo>
                    <a:pt x="245" y="387"/>
                  </a:lnTo>
                  <a:lnTo>
                    <a:pt x="209" y="380"/>
                  </a:lnTo>
                  <a:lnTo>
                    <a:pt x="156" y="380"/>
                  </a:lnTo>
                  <a:lnTo>
                    <a:pt x="108" y="384"/>
                  </a:lnTo>
                  <a:lnTo>
                    <a:pt x="97" y="378"/>
                  </a:lnTo>
                  <a:lnTo>
                    <a:pt x="93" y="367"/>
                  </a:lnTo>
                  <a:lnTo>
                    <a:pt x="79" y="307"/>
                  </a:lnTo>
                  <a:lnTo>
                    <a:pt x="59" y="253"/>
                  </a:lnTo>
                  <a:lnTo>
                    <a:pt x="35" y="196"/>
                  </a:lnTo>
                  <a:lnTo>
                    <a:pt x="11" y="147"/>
                  </a:lnTo>
                  <a:lnTo>
                    <a:pt x="0" y="117"/>
                  </a:lnTo>
                  <a:lnTo>
                    <a:pt x="0" y="103"/>
                  </a:lnTo>
                  <a:lnTo>
                    <a:pt x="9" y="99"/>
                  </a:lnTo>
                  <a:lnTo>
                    <a:pt x="22" y="99"/>
                  </a:lnTo>
                  <a:lnTo>
                    <a:pt x="53" y="112"/>
                  </a:lnTo>
                  <a:lnTo>
                    <a:pt x="102" y="124"/>
                  </a:lnTo>
                  <a:lnTo>
                    <a:pt x="185" y="136"/>
                  </a:lnTo>
                  <a:lnTo>
                    <a:pt x="212" y="138"/>
                  </a:lnTo>
                  <a:lnTo>
                    <a:pt x="210" y="15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1" name="Freeform 13"/>
            <p:cNvSpPr>
              <a:spLocks/>
            </p:cNvSpPr>
            <p:nvPr/>
          </p:nvSpPr>
          <p:spPr bwMode="auto">
            <a:xfrm>
              <a:off x="4950" y="3563"/>
              <a:ext cx="172" cy="153"/>
            </a:xfrm>
            <a:custGeom>
              <a:avLst/>
              <a:gdLst>
                <a:gd name="T0" fmla="*/ 6 w 293"/>
                <a:gd name="T1" fmla="*/ 0 h 258"/>
                <a:gd name="T2" fmla="*/ 22 w 293"/>
                <a:gd name="T3" fmla="*/ 1 h 258"/>
                <a:gd name="T4" fmla="*/ 37 w 293"/>
                <a:gd name="T5" fmla="*/ 5 h 258"/>
                <a:gd name="T6" fmla="*/ 52 w 293"/>
                <a:gd name="T7" fmla="*/ 14 h 258"/>
                <a:gd name="T8" fmla="*/ 59 w 293"/>
                <a:gd name="T9" fmla="*/ 26 h 258"/>
                <a:gd name="T10" fmla="*/ 54 w 293"/>
                <a:gd name="T11" fmla="*/ 39 h 258"/>
                <a:gd name="T12" fmla="*/ 50 w 293"/>
                <a:gd name="T13" fmla="*/ 42 h 258"/>
                <a:gd name="T14" fmla="*/ 50 w 293"/>
                <a:gd name="T15" fmla="*/ 44 h 258"/>
                <a:gd name="T16" fmla="*/ 50 w 293"/>
                <a:gd name="T17" fmla="*/ 46 h 258"/>
                <a:gd name="T18" fmla="*/ 50 w 293"/>
                <a:gd name="T19" fmla="*/ 47 h 258"/>
                <a:gd name="T20" fmla="*/ 51 w 293"/>
                <a:gd name="T21" fmla="*/ 49 h 258"/>
                <a:gd name="T22" fmla="*/ 52 w 293"/>
                <a:gd name="T23" fmla="*/ 51 h 258"/>
                <a:gd name="T24" fmla="*/ 52 w 293"/>
                <a:gd name="T25" fmla="*/ 53 h 258"/>
                <a:gd name="T26" fmla="*/ 50 w 293"/>
                <a:gd name="T27" fmla="*/ 54 h 258"/>
                <a:gd name="T28" fmla="*/ 48 w 293"/>
                <a:gd name="T29" fmla="*/ 54 h 258"/>
                <a:gd name="T30" fmla="*/ 46 w 293"/>
                <a:gd name="T31" fmla="*/ 52 h 258"/>
                <a:gd name="T32" fmla="*/ 45 w 293"/>
                <a:gd name="T33" fmla="*/ 50 h 258"/>
                <a:gd name="T34" fmla="*/ 45 w 293"/>
                <a:gd name="T35" fmla="*/ 49 h 258"/>
                <a:gd name="T36" fmla="*/ 45 w 293"/>
                <a:gd name="T37" fmla="*/ 46 h 258"/>
                <a:gd name="T38" fmla="*/ 46 w 293"/>
                <a:gd name="T39" fmla="*/ 44 h 258"/>
                <a:gd name="T40" fmla="*/ 46 w 293"/>
                <a:gd name="T41" fmla="*/ 43 h 258"/>
                <a:gd name="T42" fmla="*/ 44 w 293"/>
                <a:gd name="T43" fmla="*/ 42 h 258"/>
                <a:gd name="T44" fmla="*/ 41 w 293"/>
                <a:gd name="T45" fmla="*/ 44 h 258"/>
                <a:gd name="T46" fmla="*/ 39 w 293"/>
                <a:gd name="T47" fmla="*/ 44 h 258"/>
                <a:gd name="T48" fmla="*/ 37 w 293"/>
                <a:gd name="T49" fmla="*/ 43 h 258"/>
                <a:gd name="T50" fmla="*/ 36 w 293"/>
                <a:gd name="T51" fmla="*/ 41 h 258"/>
                <a:gd name="T52" fmla="*/ 36 w 293"/>
                <a:gd name="T53" fmla="*/ 39 h 258"/>
                <a:gd name="T54" fmla="*/ 39 w 293"/>
                <a:gd name="T55" fmla="*/ 39 h 258"/>
                <a:gd name="T56" fmla="*/ 41 w 293"/>
                <a:gd name="T57" fmla="*/ 39 h 258"/>
                <a:gd name="T58" fmla="*/ 43 w 293"/>
                <a:gd name="T59" fmla="*/ 39 h 258"/>
                <a:gd name="T60" fmla="*/ 43 w 293"/>
                <a:gd name="T61" fmla="*/ 36 h 258"/>
                <a:gd name="T62" fmla="*/ 43 w 293"/>
                <a:gd name="T63" fmla="*/ 34 h 258"/>
                <a:gd name="T64" fmla="*/ 41 w 293"/>
                <a:gd name="T65" fmla="*/ 33 h 258"/>
                <a:gd name="T66" fmla="*/ 40 w 293"/>
                <a:gd name="T67" fmla="*/ 31 h 258"/>
                <a:gd name="T68" fmla="*/ 39 w 293"/>
                <a:gd name="T69" fmla="*/ 30 h 258"/>
                <a:gd name="T70" fmla="*/ 40 w 293"/>
                <a:gd name="T71" fmla="*/ 27 h 258"/>
                <a:gd name="T72" fmla="*/ 41 w 293"/>
                <a:gd name="T73" fmla="*/ 26 h 258"/>
                <a:gd name="T74" fmla="*/ 43 w 293"/>
                <a:gd name="T75" fmla="*/ 25 h 258"/>
                <a:gd name="T76" fmla="*/ 45 w 293"/>
                <a:gd name="T77" fmla="*/ 25 h 258"/>
                <a:gd name="T78" fmla="*/ 46 w 293"/>
                <a:gd name="T79" fmla="*/ 26 h 258"/>
                <a:gd name="T80" fmla="*/ 46 w 293"/>
                <a:gd name="T81" fmla="*/ 28 h 258"/>
                <a:gd name="T82" fmla="*/ 45 w 293"/>
                <a:gd name="T83" fmla="*/ 30 h 258"/>
                <a:gd name="T84" fmla="*/ 45 w 293"/>
                <a:gd name="T85" fmla="*/ 32 h 258"/>
                <a:gd name="T86" fmla="*/ 46 w 293"/>
                <a:gd name="T87" fmla="*/ 33 h 258"/>
                <a:gd name="T88" fmla="*/ 53 w 293"/>
                <a:gd name="T89" fmla="*/ 31 h 258"/>
                <a:gd name="T90" fmla="*/ 53 w 293"/>
                <a:gd name="T91" fmla="*/ 22 h 258"/>
                <a:gd name="T92" fmla="*/ 39 w 293"/>
                <a:gd name="T93" fmla="*/ 12 h 258"/>
                <a:gd name="T94" fmla="*/ 23 w 293"/>
                <a:gd name="T95" fmla="*/ 8 h 258"/>
                <a:gd name="T96" fmla="*/ 10 w 293"/>
                <a:gd name="T97" fmla="*/ 11 h 258"/>
                <a:gd name="T98" fmla="*/ 0 w 293"/>
                <a:gd name="T99" fmla="*/ 4 h 25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93"/>
                <a:gd name="T151" fmla="*/ 0 h 258"/>
                <a:gd name="T152" fmla="*/ 293 w 293"/>
                <a:gd name="T153" fmla="*/ 258 h 25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93" h="258">
                  <a:moveTo>
                    <a:pt x="2" y="4"/>
                  </a:moveTo>
                  <a:lnTo>
                    <a:pt x="31" y="0"/>
                  </a:lnTo>
                  <a:lnTo>
                    <a:pt x="72" y="0"/>
                  </a:lnTo>
                  <a:lnTo>
                    <a:pt x="107" y="1"/>
                  </a:lnTo>
                  <a:lnTo>
                    <a:pt x="142" y="9"/>
                  </a:lnTo>
                  <a:lnTo>
                    <a:pt x="183" y="24"/>
                  </a:lnTo>
                  <a:lnTo>
                    <a:pt x="222" y="44"/>
                  </a:lnTo>
                  <a:lnTo>
                    <a:pt x="258" y="68"/>
                  </a:lnTo>
                  <a:lnTo>
                    <a:pt x="284" y="98"/>
                  </a:lnTo>
                  <a:lnTo>
                    <a:pt x="293" y="127"/>
                  </a:lnTo>
                  <a:lnTo>
                    <a:pt x="285" y="162"/>
                  </a:lnTo>
                  <a:lnTo>
                    <a:pt x="267" y="183"/>
                  </a:lnTo>
                  <a:lnTo>
                    <a:pt x="252" y="196"/>
                  </a:lnTo>
                  <a:lnTo>
                    <a:pt x="249" y="200"/>
                  </a:lnTo>
                  <a:lnTo>
                    <a:pt x="246" y="205"/>
                  </a:lnTo>
                  <a:lnTo>
                    <a:pt x="246" y="209"/>
                  </a:lnTo>
                  <a:lnTo>
                    <a:pt x="246" y="214"/>
                  </a:lnTo>
                  <a:lnTo>
                    <a:pt x="247" y="218"/>
                  </a:lnTo>
                  <a:lnTo>
                    <a:pt x="249" y="223"/>
                  </a:lnTo>
                  <a:lnTo>
                    <a:pt x="249" y="227"/>
                  </a:lnTo>
                  <a:lnTo>
                    <a:pt x="250" y="232"/>
                  </a:lnTo>
                  <a:lnTo>
                    <a:pt x="253" y="236"/>
                  </a:lnTo>
                  <a:lnTo>
                    <a:pt x="255" y="240"/>
                  </a:lnTo>
                  <a:lnTo>
                    <a:pt x="256" y="244"/>
                  </a:lnTo>
                  <a:lnTo>
                    <a:pt x="256" y="249"/>
                  </a:lnTo>
                  <a:lnTo>
                    <a:pt x="256" y="253"/>
                  </a:lnTo>
                  <a:lnTo>
                    <a:pt x="252" y="258"/>
                  </a:lnTo>
                  <a:lnTo>
                    <a:pt x="247" y="258"/>
                  </a:lnTo>
                  <a:lnTo>
                    <a:pt x="243" y="258"/>
                  </a:lnTo>
                  <a:lnTo>
                    <a:pt x="237" y="258"/>
                  </a:lnTo>
                  <a:lnTo>
                    <a:pt x="231" y="255"/>
                  </a:lnTo>
                  <a:lnTo>
                    <a:pt x="228" y="250"/>
                  </a:lnTo>
                  <a:lnTo>
                    <a:pt x="225" y="246"/>
                  </a:lnTo>
                  <a:lnTo>
                    <a:pt x="225" y="241"/>
                  </a:lnTo>
                  <a:lnTo>
                    <a:pt x="225" y="237"/>
                  </a:lnTo>
                  <a:lnTo>
                    <a:pt x="225" y="233"/>
                  </a:lnTo>
                  <a:lnTo>
                    <a:pt x="225" y="229"/>
                  </a:lnTo>
                  <a:lnTo>
                    <a:pt x="225" y="223"/>
                  </a:lnTo>
                  <a:lnTo>
                    <a:pt x="226" y="218"/>
                  </a:lnTo>
                  <a:lnTo>
                    <a:pt x="229" y="214"/>
                  </a:lnTo>
                  <a:lnTo>
                    <a:pt x="229" y="209"/>
                  </a:lnTo>
                  <a:lnTo>
                    <a:pt x="226" y="205"/>
                  </a:lnTo>
                  <a:lnTo>
                    <a:pt x="222" y="203"/>
                  </a:lnTo>
                  <a:lnTo>
                    <a:pt x="217" y="203"/>
                  </a:lnTo>
                  <a:lnTo>
                    <a:pt x="210" y="206"/>
                  </a:lnTo>
                  <a:lnTo>
                    <a:pt x="205" y="209"/>
                  </a:lnTo>
                  <a:lnTo>
                    <a:pt x="199" y="212"/>
                  </a:lnTo>
                  <a:lnTo>
                    <a:pt x="195" y="212"/>
                  </a:lnTo>
                  <a:lnTo>
                    <a:pt x="189" y="211"/>
                  </a:lnTo>
                  <a:lnTo>
                    <a:pt x="183" y="208"/>
                  </a:lnTo>
                  <a:lnTo>
                    <a:pt x="181" y="202"/>
                  </a:lnTo>
                  <a:lnTo>
                    <a:pt x="180" y="197"/>
                  </a:lnTo>
                  <a:lnTo>
                    <a:pt x="180" y="193"/>
                  </a:lnTo>
                  <a:lnTo>
                    <a:pt x="181" y="189"/>
                  </a:lnTo>
                  <a:lnTo>
                    <a:pt x="186" y="186"/>
                  </a:lnTo>
                  <a:lnTo>
                    <a:pt x="192" y="185"/>
                  </a:lnTo>
                  <a:lnTo>
                    <a:pt x="196" y="183"/>
                  </a:lnTo>
                  <a:lnTo>
                    <a:pt x="201" y="183"/>
                  </a:lnTo>
                  <a:lnTo>
                    <a:pt x="207" y="185"/>
                  </a:lnTo>
                  <a:lnTo>
                    <a:pt x="211" y="183"/>
                  </a:lnTo>
                  <a:lnTo>
                    <a:pt x="214" y="179"/>
                  </a:lnTo>
                  <a:lnTo>
                    <a:pt x="214" y="174"/>
                  </a:lnTo>
                  <a:lnTo>
                    <a:pt x="213" y="170"/>
                  </a:lnTo>
                  <a:lnTo>
                    <a:pt x="211" y="165"/>
                  </a:lnTo>
                  <a:lnTo>
                    <a:pt x="207" y="159"/>
                  </a:lnTo>
                  <a:lnTo>
                    <a:pt x="202" y="155"/>
                  </a:lnTo>
                  <a:lnTo>
                    <a:pt x="201" y="150"/>
                  </a:lnTo>
                  <a:lnTo>
                    <a:pt x="196" y="150"/>
                  </a:lnTo>
                  <a:lnTo>
                    <a:pt x="195" y="145"/>
                  </a:lnTo>
                  <a:lnTo>
                    <a:pt x="195" y="141"/>
                  </a:lnTo>
                  <a:lnTo>
                    <a:pt x="195" y="136"/>
                  </a:lnTo>
                  <a:lnTo>
                    <a:pt x="196" y="132"/>
                  </a:lnTo>
                  <a:lnTo>
                    <a:pt x="199" y="126"/>
                  </a:lnTo>
                  <a:lnTo>
                    <a:pt x="202" y="121"/>
                  </a:lnTo>
                  <a:lnTo>
                    <a:pt x="207" y="119"/>
                  </a:lnTo>
                  <a:lnTo>
                    <a:pt x="211" y="118"/>
                  </a:lnTo>
                  <a:lnTo>
                    <a:pt x="217" y="118"/>
                  </a:lnTo>
                  <a:lnTo>
                    <a:pt x="220" y="118"/>
                  </a:lnTo>
                  <a:lnTo>
                    <a:pt x="225" y="121"/>
                  </a:lnTo>
                  <a:lnTo>
                    <a:pt x="226" y="126"/>
                  </a:lnTo>
                  <a:lnTo>
                    <a:pt x="226" y="130"/>
                  </a:lnTo>
                  <a:lnTo>
                    <a:pt x="226" y="135"/>
                  </a:lnTo>
                  <a:lnTo>
                    <a:pt x="225" y="139"/>
                  </a:lnTo>
                  <a:lnTo>
                    <a:pt x="223" y="145"/>
                  </a:lnTo>
                  <a:lnTo>
                    <a:pt x="222" y="150"/>
                  </a:lnTo>
                  <a:lnTo>
                    <a:pt x="222" y="153"/>
                  </a:lnTo>
                  <a:lnTo>
                    <a:pt x="225" y="158"/>
                  </a:lnTo>
                  <a:lnTo>
                    <a:pt x="229" y="159"/>
                  </a:lnTo>
                  <a:lnTo>
                    <a:pt x="243" y="158"/>
                  </a:lnTo>
                  <a:lnTo>
                    <a:pt x="261" y="150"/>
                  </a:lnTo>
                  <a:lnTo>
                    <a:pt x="269" y="130"/>
                  </a:lnTo>
                  <a:lnTo>
                    <a:pt x="262" y="104"/>
                  </a:lnTo>
                  <a:lnTo>
                    <a:pt x="231" y="77"/>
                  </a:lnTo>
                  <a:lnTo>
                    <a:pt x="192" y="60"/>
                  </a:lnTo>
                  <a:lnTo>
                    <a:pt x="154" y="47"/>
                  </a:lnTo>
                  <a:lnTo>
                    <a:pt x="113" y="41"/>
                  </a:lnTo>
                  <a:lnTo>
                    <a:pt x="83" y="44"/>
                  </a:lnTo>
                  <a:lnTo>
                    <a:pt x="49" y="51"/>
                  </a:lnTo>
                  <a:lnTo>
                    <a:pt x="20" y="41"/>
                  </a:lnTo>
                  <a:lnTo>
                    <a:pt x="0" y="21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2" name="Freeform 14"/>
            <p:cNvSpPr>
              <a:spLocks/>
            </p:cNvSpPr>
            <p:nvPr/>
          </p:nvSpPr>
          <p:spPr bwMode="auto">
            <a:xfrm>
              <a:off x="5211" y="3751"/>
              <a:ext cx="59" cy="316"/>
            </a:xfrm>
            <a:custGeom>
              <a:avLst/>
              <a:gdLst>
                <a:gd name="T0" fmla="*/ 1 w 100"/>
                <a:gd name="T1" fmla="*/ 9 h 533"/>
                <a:gd name="T2" fmla="*/ 1 w 100"/>
                <a:gd name="T3" fmla="*/ 4 h 533"/>
                <a:gd name="T4" fmla="*/ 4 w 100"/>
                <a:gd name="T5" fmla="*/ 1 h 533"/>
                <a:gd name="T6" fmla="*/ 8 w 100"/>
                <a:gd name="T7" fmla="*/ 0 h 533"/>
                <a:gd name="T8" fmla="*/ 13 w 100"/>
                <a:gd name="T9" fmla="*/ 1 h 533"/>
                <a:gd name="T10" fmla="*/ 14 w 100"/>
                <a:gd name="T11" fmla="*/ 5 h 533"/>
                <a:gd name="T12" fmla="*/ 15 w 100"/>
                <a:gd name="T13" fmla="*/ 12 h 533"/>
                <a:gd name="T14" fmla="*/ 14 w 100"/>
                <a:gd name="T15" fmla="*/ 23 h 533"/>
                <a:gd name="T16" fmla="*/ 14 w 100"/>
                <a:gd name="T17" fmla="*/ 31 h 533"/>
                <a:gd name="T18" fmla="*/ 14 w 100"/>
                <a:gd name="T19" fmla="*/ 39 h 533"/>
                <a:gd name="T20" fmla="*/ 15 w 100"/>
                <a:gd name="T21" fmla="*/ 49 h 533"/>
                <a:gd name="T22" fmla="*/ 17 w 100"/>
                <a:gd name="T23" fmla="*/ 61 h 533"/>
                <a:gd name="T24" fmla="*/ 15 w 100"/>
                <a:gd name="T25" fmla="*/ 73 h 533"/>
                <a:gd name="T26" fmla="*/ 12 w 100"/>
                <a:gd name="T27" fmla="*/ 81 h 533"/>
                <a:gd name="T28" fmla="*/ 14 w 100"/>
                <a:gd name="T29" fmla="*/ 85 h 533"/>
                <a:gd name="T30" fmla="*/ 19 w 100"/>
                <a:gd name="T31" fmla="*/ 93 h 533"/>
                <a:gd name="T32" fmla="*/ 21 w 100"/>
                <a:gd name="T33" fmla="*/ 102 h 533"/>
                <a:gd name="T34" fmla="*/ 20 w 100"/>
                <a:gd name="T35" fmla="*/ 109 h 533"/>
                <a:gd name="T36" fmla="*/ 16 w 100"/>
                <a:gd name="T37" fmla="*/ 111 h 533"/>
                <a:gd name="T38" fmla="*/ 11 w 100"/>
                <a:gd name="T39" fmla="*/ 109 h 533"/>
                <a:gd name="T40" fmla="*/ 9 w 100"/>
                <a:gd name="T41" fmla="*/ 106 h 533"/>
                <a:gd name="T42" fmla="*/ 10 w 100"/>
                <a:gd name="T43" fmla="*/ 101 h 533"/>
                <a:gd name="T44" fmla="*/ 11 w 100"/>
                <a:gd name="T45" fmla="*/ 95 h 533"/>
                <a:gd name="T46" fmla="*/ 8 w 100"/>
                <a:gd name="T47" fmla="*/ 90 h 533"/>
                <a:gd name="T48" fmla="*/ 5 w 100"/>
                <a:gd name="T49" fmla="*/ 87 h 533"/>
                <a:gd name="T50" fmla="*/ 3 w 100"/>
                <a:gd name="T51" fmla="*/ 84 h 533"/>
                <a:gd name="T52" fmla="*/ 3 w 100"/>
                <a:gd name="T53" fmla="*/ 79 h 533"/>
                <a:gd name="T54" fmla="*/ 5 w 100"/>
                <a:gd name="T55" fmla="*/ 76 h 533"/>
                <a:gd name="T56" fmla="*/ 7 w 100"/>
                <a:gd name="T57" fmla="*/ 73 h 533"/>
                <a:gd name="T58" fmla="*/ 9 w 100"/>
                <a:gd name="T59" fmla="*/ 68 h 533"/>
                <a:gd name="T60" fmla="*/ 9 w 100"/>
                <a:gd name="T61" fmla="*/ 63 h 533"/>
                <a:gd name="T62" fmla="*/ 9 w 100"/>
                <a:gd name="T63" fmla="*/ 55 h 533"/>
                <a:gd name="T64" fmla="*/ 6 w 100"/>
                <a:gd name="T65" fmla="*/ 45 h 533"/>
                <a:gd name="T66" fmla="*/ 3 w 100"/>
                <a:gd name="T67" fmla="*/ 35 h 533"/>
                <a:gd name="T68" fmla="*/ 1 w 100"/>
                <a:gd name="T69" fmla="*/ 25 h 533"/>
                <a:gd name="T70" fmla="*/ 0 w 100"/>
                <a:gd name="T71" fmla="*/ 15 h 533"/>
                <a:gd name="T72" fmla="*/ 1 w 100"/>
                <a:gd name="T73" fmla="*/ 9 h 533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0"/>
                <a:gd name="T112" fmla="*/ 0 h 533"/>
                <a:gd name="T113" fmla="*/ 100 w 100"/>
                <a:gd name="T114" fmla="*/ 533 h 533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0" h="533">
                  <a:moveTo>
                    <a:pt x="3" y="42"/>
                  </a:moveTo>
                  <a:lnTo>
                    <a:pt x="7" y="21"/>
                  </a:lnTo>
                  <a:lnTo>
                    <a:pt x="19" y="6"/>
                  </a:lnTo>
                  <a:lnTo>
                    <a:pt x="38" y="0"/>
                  </a:lnTo>
                  <a:lnTo>
                    <a:pt x="62" y="7"/>
                  </a:lnTo>
                  <a:lnTo>
                    <a:pt x="70" y="24"/>
                  </a:lnTo>
                  <a:lnTo>
                    <a:pt x="74" y="60"/>
                  </a:lnTo>
                  <a:lnTo>
                    <a:pt x="70" y="111"/>
                  </a:lnTo>
                  <a:lnTo>
                    <a:pt x="66" y="147"/>
                  </a:lnTo>
                  <a:lnTo>
                    <a:pt x="66" y="188"/>
                  </a:lnTo>
                  <a:lnTo>
                    <a:pt x="74" y="233"/>
                  </a:lnTo>
                  <a:lnTo>
                    <a:pt x="79" y="294"/>
                  </a:lnTo>
                  <a:lnTo>
                    <a:pt x="74" y="350"/>
                  </a:lnTo>
                  <a:lnTo>
                    <a:pt x="59" y="389"/>
                  </a:lnTo>
                  <a:lnTo>
                    <a:pt x="66" y="409"/>
                  </a:lnTo>
                  <a:lnTo>
                    <a:pt x="92" y="447"/>
                  </a:lnTo>
                  <a:lnTo>
                    <a:pt x="100" y="489"/>
                  </a:lnTo>
                  <a:lnTo>
                    <a:pt x="97" y="524"/>
                  </a:lnTo>
                  <a:lnTo>
                    <a:pt x="76" y="533"/>
                  </a:lnTo>
                  <a:lnTo>
                    <a:pt x="50" y="524"/>
                  </a:lnTo>
                  <a:lnTo>
                    <a:pt x="42" y="509"/>
                  </a:lnTo>
                  <a:lnTo>
                    <a:pt x="47" y="483"/>
                  </a:lnTo>
                  <a:lnTo>
                    <a:pt x="50" y="457"/>
                  </a:lnTo>
                  <a:lnTo>
                    <a:pt x="38" y="432"/>
                  </a:lnTo>
                  <a:lnTo>
                    <a:pt x="22" y="415"/>
                  </a:lnTo>
                  <a:lnTo>
                    <a:pt x="15" y="400"/>
                  </a:lnTo>
                  <a:lnTo>
                    <a:pt x="16" y="380"/>
                  </a:lnTo>
                  <a:lnTo>
                    <a:pt x="24" y="366"/>
                  </a:lnTo>
                  <a:lnTo>
                    <a:pt x="35" y="350"/>
                  </a:lnTo>
                  <a:lnTo>
                    <a:pt x="44" y="328"/>
                  </a:lnTo>
                  <a:lnTo>
                    <a:pt x="45" y="303"/>
                  </a:lnTo>
                  <a:lnTo>
                    <a:pt x="42" y="262"/>
                  </a:lnTo>
                  <a:lnTo>
                    <a:pt x="30" y="217"/>
                  </a:lnTo>
                  <a:lnTo>
                    <a:pt x="15" y="168"/>
                  </a:lnTo>
                  <a:lnTo>
                    <a:pt x="6" y="118"/>
                  </a:lnTo>
                  <a:lnTo>
                    <a:pt x="0" y="70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3" name="Freeform 15"/>
            <p:cNvSpPr>
              <a:spLocks/>
            </p:cNvSpPr>
            <p:nvPr/>
          </p:nvSpPr>
          <p:spPr bwMode="auto">
            <a:xfrm>
              <a:off x="5166" y="3582"/>
              <a:ext cx="146" cy="216"/>
            </a:xfrm>
            <a:custGeom>
              <a:avLst/>
              <a:gdLst>
                <a:gd name="T0" fmla="*/ 6 w 248"/>
                <a:gd name="T1" fmla="*/ 2 h 365"/>
                <a:gd name="T2" fmla="*/ 10 w 248"/>
                <a:gd name="T3" fmla="*/ 1 h 365"/>
                <a:gd name="T4" fmla="*/ 15 w 248"/>
                <a:gd name="T5" fmla="*/ 0 h 365"/>
                <a:gd name="T6" fmla="*/ 21 w 248"/>
                <a:gd name="T7" fmla="*/ 1 h 365"/>
                <a:gd name="T8" fmla="*/ 26 w 248"/>
                <a:gd name="T9" fmla="*/ 5 h 365"/>
                <a:gd name="T10" fmla="*/ 32 w 248"/>
                <a:gd name="T11" fmla="*/ 12 h 365"/>
                <a:gd name="T12" fmla="*/ 37 w 248"/>
                <a:gd name="T13" fmla="*/ 19 h 365"/>
                <a:gd name="T14" fmla="*/ 43 w 248"/>
                <a:gd name="T15" fmla="*/ 29 h 365"/>
                <a:gd name="T16" fmla="*/ 48 w 248"/>
                <a:gd name="T17" fmla="*/ 41 h 365"/>
                <a:gd name="T18" fmla="*/ 50 w 248"/>
                <a:gd name="T19" fmla="*/ 50 h 365"/>
                <a:gd name="T20" fmla="*/ 51 w 248"/>
                <a:gd name="T21" fmla="*/ 59 h 365"/>
                <a:gd name="T22" fmla="*/ 49 w 248"/>
                <a:gd name="T23" fmla="*/ 66 h 365"/>
                <a:gd name="T24" fmla="*/ 47 w 248"/>
                <a:gd name="T25" fmla="*/ 71 h 365"/>
                <a:gd name="T26" fmla="*/ 42 w 248"/>
                <a:gd name="T27" fmla="*/ 74 h 365"/>
                <a:gd name="T28" fmla="*/ 37 w 248"/>
                <a:gd name="T29" fmla="*/ 76 h 365"/>
                <a:gd name="T30" fmla="*/ 29 w 248"/>
                <a:gd name="T31" fmla="*/ 76 h 365"/>
                <a:gd name="T32" fmla="*/ 22 w 248"/>
                <a:gd name="T33" fmla="*/ 74 h 365"/>
                <a:gd name="T34" fmla="*/ 19 w 248"/>
                <a:gd name="T35" fmla="*/ 72 h 365"/>
                <a:gd name="T36" fmla="*/ 15 w 248"/>
                <a:gd name="T37" fmla="*/ 65 h 365"/>
                <a:gd name="T38" fmla="*/ 13 w 248"/>
                <a:gd name="T39" fmla="*/ 59 h 365"/>
                <a:gd name="T40" fmla="*/ 13 w 248"/>
                <a:gd name="T41" fmla="*/ 53 h 365"/>
                <a:gd name="T42" fmla="*/ 13 w 248"/>
                <a:gd name="T43" fmla="*/ 46 h 365"/>
                <a:gd name="T44" fmla="*/ 13 w 248"/>
                <a:gd name="T45" fmla="*/ 40 h 365"/>
                <a:gd name="T46" fmla="*/ 11 w 248"/>
                <a:gd name="T47" fmla="*/ 34 h 365"/>
                <a:gd name="T48" fmla="*/ 9 w 248"/>
                <a:gd name="T49" fmla="*/ 29 h 365"/>
                <a:gd name="T50" fmla="*/ 4 w 248"/>
                <a:gd name="T51" fmla="*/ 24 h 365"/>
                <a:gd name="T52" fmla="*/ 1 w 248"/>
                <a:gd name="T53" fmla="*/ 20 h 365"/>
                <a:gd name="T54" fmla="*/ 0 w 248"/>
                <a:gd name="T55" fmla="*/ 14 h 365"/>
                <a:gd name="T56" fmla="*/ 1 w 248"/>
                <a:gd name="T57" fmla="*/ 8 h 365"/>
                <a:gd name="T58" fmla="*/ 3 w 248"/>
                <a:gd name="T59" fmla="*/ 4 h 365"/>
                <a:gd name="T60" fmla="*/ 6 w 248"/>
                <a:gd name="T61" fmla="*/ 2 h 36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48"/>
                <a:gd name="T94" fmla="*/ 0 h 365"/>
                <a:gd name="T95" fmla="*/ 248 w 248"/>
                <a:gd name="T96" fmla="*/ 365 h 36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48" h="365">
                  <a:moveTo>
                    <a:pt x="29" y="10"/>
                  </a:moveTo>
                  <a:lnTo>
                    <a:pt x="50" y="1"/>
                  </a:lnTo>
                  <a:lnTo>
                    <a:pt x="77" y="0"/>
                  </a:lnTo>
                  <a:lnTo>
                    <a:pt x="102" y="7"/>
                  </a:lnTo>
                  <a:lnTo>
                    <a:pt x="131" y="24"/>
                  </a:lnTo>
                  <a:lnTo>
                    <a:pt x="155" y="57"/>
                  </a:lnTo>
                  <a:lnTo>
                    <a:pt x="182" y="92"/>
                  </a:lnTo>
                  <a:lnTo>
                    <a:pt x="210" y="138"/>
                  </a:lnTo>
                  <a:lnTo>
                    <a:pt x="234" y="198"/>
                  </a:lnTo>
                  <a:lnTo>
                    <a:pt x="244" y="244"/>
                  </a:lnTo>
                  <a:lnTo>
                    <a:pt x="248" y="283"/>
                  </a:lnTo>
                  <a:lnTo>
                    <a:pt x="241" y="318"/>
                  </a:lnTo>
                  <a:lnTo>
                    <a:pt x="228" y="342"/>
                  </a:lnTo>
                  <a:lnTo>
                    <a:pt x="207" y="358"/>
                  </a:lnTo>
                  <a:lnTo>
                    <a:pt x="178" y="365"/>
                  </a:lnTo>
                  <a:lnTo>
                    <a:pt x="143" y="365"/>
                  </a:lnTo>
                  <a:lnTo>
                    <a:pt x="111" y="359"/>
                  </a:lnTo>
                  <a:lnTo>
                    <a:pt x="91" y="344"/>
                  </a:lnTo>
                  <a:lnTo>
                    <a:pt x="71" y="314"/>
                  </a:lnTo>
                  <a:lnTo>
                    <a:pt x="65" y="286"/>
                  </a:lnTo>
                  <a:lnTo>
                    <a:pt x="64" y="253"/>
                  </a:lnTo>
                  <a:lnTo>
                    <a:pt x="65" y="223"/>
                  </a:lnTo>
                  <a:lnTo>
                    <a:pt x="62" y="192"/>
                  </a:lnTo>
                  <a:lnTo>
                    <a:pt x="55" y="165"/>
                  </a:lnTo>
                  <a:lnTo>
                    <a:pt x="42" y="141"/>
                  </a:lnTo>
                  <a:lnTo>
                    <a:pt x="20" y="116"/>
                  </a:lnTo>
                  <a:lnTo>
                    <a:pt x="6" y="95"/>
                  </a:lnTo>
                  <a:lnTo>
                    <a:pt x="0" y="66"/>
                  </a:lnTo>
                  <a:lnTo>
                    <a:pt x="3" y="38"/>
                  </a:lnTo>
                  <a:lnTo>
                    <a:pt x="14" y="19"/>
                  </a:lnTo>
                  <a:lnTo>
                    <a:pt x="29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4" name="Freeform 16"/>
            <p:cNvSpPr>
              <a:spLocks/>
            </p:cNvSpPr>
            <p:nvPr/>
          </p:nvSpPr>
          <p:spPr bwMode="auto">
            <a:xfrm>
              <a:off x="5112" y="3436"/>
              <a:ext cx="125" cy="135"/>
            </a:xfrm>
            <a:custGeom>
              <a:avLst/>
              <a:gdLst>
                <a:gd name="T0" fmla="*/ 30 w 214"/>
                <a:gd name="T1" fmla="*/ 14 h 227"/>
                <a:gd name="T2" fmla="*/ 26 w 214"/>
                <a:gd name="T3" fmla="*/ 8 h 227"/>
                <a:gd name="T4" fmla="*/ 20 w 214"/>
                <a:gd name="T5" fmla="*/ 4 h 227"/>
                <a:gd name="T6" fmla="*/ 16 w 214"/>
                <a:gd name="T7" fmla="*/ 2 h 227"/>
                <a:gd name="T8" fmla="*/ 12 w 214"/>
                <a:gd name="T9" fmla="*/ 2 h 227"/>
                <a:gd name="T10" fmla="*/ 8 w 214"/>
                <a:gd name="T11" fmla="*/ 4 h 227"/>
                <a:gd name="T12" fmla="*/ 4 w 214"/>
                <a:gd name="T13" fmla="*/ 7 h 227"/>
                <a:gd name="T14" fmla="*/ 2 w 214"/>
                <a:gd name="T15" fmla="*/ 12 h 227"/>
                <a:gd name="T16" fmla="*/ 0 w 214"/>
                <a:gd name="T17" fmla="*/ 19 h 227"/>
                <a:gd name="T18" fmla="*/ 2 w 214"/>
                <a:gd name="T19" fmla="*/ 29 h 227"/>
                <a:gd name="T20" fmla="*/ 4 w 214"/>
                <a:gd name="T21" fmla="*/ 34 h 227"/>
                <a:gd name="T22" fmla="*/ 8 w 214"/>
                <a:gd name="T23" fmla="*/ 39 h 227"/>
                <a:gd name="T24" fmla="*/ 12 w 214"/>
                <a:gd name="T25" fmla="*/ 44 h 227"/>
                <a:gd name="T26" fmla="*/ 18 w 214"/>
                <a:gd name="T27" fmla="*/ 46 h 227"/>
                <a:gd name="T28" fmla="*/ 23 w 214"/>
                <a:gd name="T29" fmla="*/ 48 h 227"/>
                <a:gd name="T30" fmla="*/ 28 w 214"/>
                <a:gd name="T31" fmla="*/ 47 h 227"/>
                <a:gd name="T32" fmla="*/ 32 w 214"/>
                <a:gd name="T33" fmla="*/ 44 h 227"/>
                <a:gd name="T34" fmla="*/ 34 w 214"/>
                <a:gd name="T35" fmla="*/ 42 h 227"/>
                <a:gd name="T36" fmla="*/ 36 w 214"/>
                <a:gd name="T37" fmla="*/ 36 h 227"/>
                <a:gd name="T38" fmla="*/ 36 w 214"/>
                <a:gd name="T39" fmla="*/ 31 h 227"/>
                <a:gd name="T40" fmla="*/ 35 w 214"/>
                <a:gd name="T41" fmla="*/ 25 h 227"/>
                <a:gd name="T42" fmla="*/ 33 w 214"/>
                <a:gd name="T43" fmla="*/ 19 h 227"/>
                <a:gd name="T44" fmla="*/ 34 w 214"/>
                <a:gd name="T45" fmla="*/ 15 h 227"/>
                <a:gd name="T46" fmla="*/ 41 w 214"/>
                <a:gd name="T47" fmla="*/ 9 h 227"/>
                <a:gd name="T48" fmla="*/ 43 w 214"/>
                <a:gd name="T49" fmla="*/ 5 h 227"/>
                <a:gd name="T50" fmla="*/ 42 w 214"/>
                <a:gd name="T51" fmla="*/ 2 h 227"/>
                <a:gd name="T52" fmla="*/ 38 w 214"/>
                <a:gd name="T53" fmla="*/ 0 h 227"/>
                <a:gd name="T54" fmla="*/ 34 w 214"/>
                <a:gd name="T55" fmla="*/ 2 h 227"/>
                <a:gd name="T56" fmla="*/ 33 w 214"/>
                <a:gd name="T57" fmla="*/ 8 h 227"/>
                <a:gd name="T58" fmla="*/ 30 w 214"/>
                <a:gd name="T59" fmla="*/ 14 h 22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14"/>
                <a:gd name="T91" fmla="*/ 0 h 227"/>
                <a:gd name="T92" fmla="*/ 214 w 214"/>
                <a:gd name="T93" fmla="*/ 227 h 22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14" h="227">
                  <a:moveTo>
                    <a:pt x="150" y="64"/>
                  </a:moveTo>
                  <a:lnTo>
                    <a:pt x="129" y="38"/>
                  </a:lnTo>
                  <a:lnTo>
                    <a:pt x="100" y="20"/>
                  </a:lnTo>
                  <a:lnTo>
                    <a:pt x="81" y="12"/>
                  </a:lnTo>
                  <a:lnTo>
                    <a:pt x="62" y="12"/>
                  </a:lnTo>
                  <a:lnTo>
                    <a:pt x="38" y="19"/>
                  </a:lnTo>
                  <a:lnTo>
                    <a:pt x="20" y="35"/>
                  </a:lnTo>
                  <a:lnTo>
                    <a:pt x="8" y="57"/>
                  </a:lnTo>
                  <a:lnTo>
                    <a:pt x="0" y="91"/>
                  </a:lnTo>
                  <a:lnTo>
                    <a:pt x="9" y="137"/>
                  </a:lnTo>
                  <a:lnTo>
                    <a:pt x="21" y="163"/>
                  </a:lnTo>
                  <a:lnTo>
                    <a:pt x="37" y="184"/>
                  </a:lnTo>
                  <a:lnTo>
                    <a:pt x="62" y="208"/>
                  </a:lnTo>
                  <a:lnTo>
                    <a:pt x="91" y="221"/>
                  </a:lnTo>
                  <a:lnTo>
                    <a:pt x="115" y="227"/>
                  </a:lnTo>
                  <a:lnTo>
                    <a:pt x="140" y="222"/>
                  </a:lnTo>
                  <a:lnTo>
                    <a:pt x="159" y="210"/>
                  </a:lnTo>
                  <a:lnTo>
                    <a:pt x="171" y="198"/>
                  </a:lnTo>
                  <a:lnTo>
                    <a:pt x="181" y="170"/>
                  </a:lnTo>
                  <a:lnTo>
                    <a:pt x="179" y="148"/>
                  </a:lnTo>
                  <a:lnTo>
                    <a:pt x="175" y="117"/>
                  </a:lnTo>
                  <a:lnTo>
                    <a:pt x="165" y="91"/>
                  </a:lnTo>
                  <a:lnTo>
                    <a:pt x="171" y="70"/>
                  </a:lnTo>
                  <a:lnTo>
                    <a:pt x="204" y="43"/>
                  </a:lnTo>
                  <a:lnTo>
                    <a:pt x="214" y="25"/>
                  </a:lnTo>
                  <a:lnTo>
                    <a:pt x="210" y="8"/>
                  </a:lnTo>
                  <a:lnTo>
                    <a:pt x="192" y="0"/>
                  </a:lnTo>
                  <a:lnTo>
                    <a:pt x="171" y="11"/>
                  </a:lnTo>
                  <a:lnTo>
                    <a:pt x="165" y="41"/>
                  </a:lnTo>
                  <a:lnTo>
                    <a:pt x="150" y="6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5" name="Freeform 17"/>
            <p:cNvSpPr>
              <a:spLocks/>
            </p:cNvSpPr>
            <p:nvPr/>
          </p:nvSpPr>
          <p:spPr bwMode="auto">
            <a:xfrm>
              <a:off x="5265" y="3743"/>
              <a:ext cx="116" cy="312"/>
            </a:xfrm>
            <a:custGeom>
              <a:avLst/>
              <a:gdLst>
                <a:gd name="T0" fmla="*/ 8 w 196"/>
                <a:gd name="T1" fmla="*/ 2 h 525"/>
                <a:gd name="T2" fmla="*/ 14 w 196"/>
                <a:gd name="T3" fmla="*/ 5 h 525"/>
                <a:gd name="T4" fmla="*/ 18 w 196"/>
                <a:gd name="T5" fmla="*/ 11 h 525"/>
                <a:gd name="T6" fmla="*/ 21 w 196"/>
                <a:gd name="T7" fmla="*/ 19 h 525"/>
                <a:gd name="T8" fmla="*/ 25 w 196"/>
                <a:gd name="T9" fmla="*/ 29 h 525"/>
                <a:gd name="T10" fmla="*/ 27 w 196"/>
                <a:gd name="T11" fmla="*/ 36 h 525"/>
                <a:gd name="T12" fmla="*/ 27 w 196"/>
                <a:gd name="T13" fmla="*/ 44 h 525"/>
                <a:gd name="T14" fmla="*/ 25 w 196"/>
                <a:gd name="T15" fmla="*/ 53 h 525"/>
                <a:gd name="T16" fmla="*/ 24 w 196"/>
                <a:gd name="T17" fmla="*/ 61 h 525"/>
                <a:gd name="T18" fmla="*/ 20 w 196"/>
                <a:gd name="T19" fmla="*/ 70 h 525"/>
                <a:gd name="T20" fmla="*/ 18 w 196"/>
                <a:gd name="T21" fmla="*/ 77 h 525"/>
                <a:gd name="T22" fmla="*/ 15 w 196"/>
                <a:gd name="T23" fmla="*/ 86 h 525"/>
                <a:gd name="T24" fmla="*/ 14 w 196"/>
                <a:gd name="T25" fmla="*/ 92 h 525"/>
                <a:gd name="T26" fmla="*/ 15 w 196"/>
                <a:gd name="T27" fmla="*/ 94 h 525"/>
                <a:gd name="T28" fmla="*/ 18 w 196"/>
                <a:gd name="T29" fmla="*/ 96 h 525"/>
                <a:gd name="T30" fmla="*/ 25 w 196"/>
                <a:gd name="T31" fmla="*/ 98 h 525"/>
                <a:gd name="T32" fmla="*/ 38 w 196"/>
                <a:gd name="T33" fmla="*/ 102 h 525"/>
                <a:gd name="T34" fmla="*/ 41 w 196"/>
                <a:gd name="T35" fmla="*/ 103 h 525"/>
                <a:gd name="T36" fmla="*/ 40 w 196"/>
                <a:gd name="T37" fmla="*/ 105 h 525"/>
                <a:gd name="T38" fmla="*/ 39 w 196"/>
                <a:gd name="T39" fmla="*/ 107 h 525"/>
                <a:gd name="T40" fmla="*/ 32 w 196"/>
                <a:gd name="T41" fmla="*/ 110 h 525"/>
                <a:gd name="T42" fmla="*/ 28 w 196"/>
                <a:gd name="T43" fmla="*/ 109 h 525"/>
                <a:gd name="T44" fmla="*/ 24 w 196"/>
                <a:gd name="T45" fmla="*/ 106 h 525"/>
                <a:gd name="T46" fmla="*/ 18 w 196"/>
                <a:gd name="T47" fmla="*/ 102 h 525"/>
                <a:gd name="T48" fmla="*/ 11 w 196"/>
                <a:gd name="T49" fmla="*/ 102 h 525"/>
                <a:gd name="T50" fmla="*/ 7 w 196"/>
                <a:gd name="T51" fmla="*/ 100 h 525"/>
                <a:gd name="T52" fmla="*/ 6 w 196"/>
                <a:gd name="T53" fmla="*/ 97 h 525"/>
                <a:gd name="T54" fmla="*/ 6 w 196"/>
                <a:gd name="T55" fmla="*/ 93 h 525"/>
                <a:gd name="T56" fmla="*/ 8 w 196"/>
                <a:gd name="T57" fmla="*/ 87 h 525"/>
                <a:gd name="T58" fmla="*/ 11 w 196"/>
                <a:gd name="T59" fmla="*/ 80 h 525"/>
                <a:gd name="T60" fmla="*/ 13 w 196"/>
                <a:gd name="T61" fmla="*/ 71 h 525"/>
                <a:gd name="T62" fmla="*/ 16 w 196"/>
                <a:gd name="T63" fmla="*/ 61 h 525"/>
                <a:gd name="T64" fmla="*/ 17 w 196"/>
                <a:gd name="T65" fmla="*/ 53 h 525"/>
                <a:gd name="T66" fmla="*/ 17 w 196"/>
                <a:gd name="T67" fmla="*/ 45 h 525"/>
                <a:gd name="T68" fmla="*/ 14 w 196"/>
                <a:gd name="T69" fmla="*/ 36 h 525"/>
                <a:gd name="T70" fmla="*/ 11 w 196"/>
                <a:gd name="T71" fmla="*/ 27 h 525"/>
                <a:gd name="T72" fmla="*/ 6 w 196"/>
                <a:gd name="T73" fmla="*/ 20 h 525"/>
                <a:gd name="T74" fmla="*/ 1 w 196"/>
                <a:gd name="T75" fmla="*/ 14 h 525"/>
                <a:gd name="T76" fmla="*/ 0 w 196"/>
                <a:gd name="T77" fmla="*/ 7 h 525"/>
                <a:gd name="T78" fmla="*/ 1 w 196"/>
                <a:gd name="T79" fmla="*/ 2 h 525"/>
                <a:gd name="T80" fmla="*/ 4 w 196"/>
                <a:gd name="T81" fmla="*/ 0 h 525"/>
                <a:gd name="T82" fmla="*/ 8 w 196"/>
                <a:gd name="T83" fmla="*/ 2 h 525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96"/>
                <a:gd name="T127" fmla="*/ 0 h 525"/>
                <a:gd name="T128" fmla="*/ 196 w 196"/>
                <a:gd name="T129" fmla="*/ 525 h 525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96" h="525">
                  <a:moveTo>
                    <a:pt x="40" y="8"/>
                  </a:moveTo>
                  <a:lnTo>
                    <a:pt x="67" y="26"/>
                  </a:lnTo>
                  <a:lnTo>
                    <a:pt x="85" y="53"/>
                  </a:lnTo>
                  <a:lnTo>
                    <a:pt x="103" y="91"/>
                  </a:lnTo>
                  <a:lnTo>
                    <a:pt x="120" y="134"/>
                  </a:lnTo>
                  <a:lnTo>
                    <a:pt x="128" y="172"/>
                  </a:lnTo>
                  <a:lnTo>
                    <a:pt x="128" y="211"/>
                  </a:lnTo>
                  <a:lnTo>
                    <a:pt x="123" y="251"/>
                  </a:lnTo>
                  <a:lnTo>
                    <a:pt x="115" y="287"/>
                  </a:lnTo>
                  <a:lnTo>
                    <a:pt x="94" y="332"/>
                  </a:lnTo>
                  <a:lnTo>
                    <a:pt x="85" y="368"/>
                  </a:lnTo>
                  <a:lnTo>
                    <a:pt x="73" y="411"/>
                  </a:lnTo>
                  <a:lnTo>
                    <a:pt x="70" y="437"/>
                  </a:lnTo>
                  <a:lnTo>
                    <a:pt x="74" y="449"/>
                  </a:lnTo>
                  <a:lnTo>
                    <a:pt x="87" y="460"/>
                  </a:lnTo>
                  <a:lnTo>
                    <a:pt x="120" y="467"/>
                  </a:lnTo>
                  <a:lnTo>
                    <a:pt x="182" y="484"/>
                  </a:lnTo>
                  <a:lnTo>
                    <a:pt x="196" y="493"/>
                  </a:lnTo>
                  <a:lnTo>
                    <a:pt x="194" y="502"/>
                  </a:lnTo>
                  <a:lnTo>
                    <a:pt x="187" y="510"/>
                  </a:lnTo>
                  <a:lnTo>
                    <a:pt x="155" y="525"/>
                  </a:lnTo>
                  <a:lnTo>
                    <a:pt x="134" y="520"/>
                  </a:lnTo>
                  <a:lnTo>
                    <a:pt x="115" y="504"/>
                  </a:lnTo>
                  <a:lnTo>
                    <a:pt x="87" y="487"/>
                  </a:lnTo>
                  <a:lnTo>
                    <a:pt x="52" y="484"/>
                  </a:lnTo>
                  <a:lnTo>
                    <a:pt x="34" y="478"/>
                  </a:lnTo>
                  <a:lnTo>
                    <a:pt x="29" y="464"/>
                  </a:lnTo>
                  <a:lnTo>
                    <a:pt x="29" y="444"/>
                  </a:lnTo>
                  <a:lnTo>
                    <a:pt x="40" y="414"/>
                  </a:lnTo>
                  <a:lnTo>
                    <a:pt x="52" y="378"/>
                  </a:lnTo>
                  <a:lnTo>
                    <a:pt x="64" y="338"/>
                  </a:lnTo>
                  <a:lnTo>
                    <a:pt x="76" y="290"/>
                  </a:lnTo>
                  <a:lnTo>
                    <a:pt x="81" y="251"/>
                  </a:lnTo>
                  <a:lnTo>
                    <a:pt x="79" y="213"/>
                  </a:lnTo>
                  <a:lnTo>
                    <a:pt x="70" y="173"/>
                  </a:lnTo>
                  <a:lnTo>
                    <a:pt x="53" y="131"/>
                  </a:lnTo>
                  <a:lnTo>
                    <a:pt x="29" y="93"/>
                  </a:lnTo>
                  <a:lnTo>
                    <a:pt x="6" y="64"/>
                  </a:lnTo>
                  <a:lnTo>
                    <a:pt x="0" y="32"/>
                  </a:lnTo>
                  <a:lnTo>
                    <a:pt x="5" y="12"/>
                  </a:lnTo>
                  <a:lnTo>
                    <a:pt x="18" y="0"/>
                  </a:lnTo>
                  <a:lnTo>
                    <a:pt x="40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6" name="Freeform 18"/>
            <p:cNvSpPr>
              <a:spLocks/>
            </p:cNvSpPr>
            <p:nvPr/>
          </p:nvSpPr>
          <p:spPr bwMode="auto">
            <a:xfrm>
              <a:off x="5128" y="3630"/>
              <a:ext cx="230" cy="221"/>
            </a:xfrm>
            <a:custGeom>
              <a:avLst/>
              <a:gdLst>
                <a:gd name="T0" fmla="*/ 44 w 391"/>
                <a:gd name="T1" fmla="*/ 27 h 372"/>
                <a:gd name="T2" fmla="*/ 61 w 391"/>
                <a:gd name="T3" fmla="*/ 1 h 372"/>
                <a:gd name="T4" fmla="*/ 63 w 391"/>
                <a:gd name="T5" fmla="*/ 0 h 372"/>
                <a:gd name="T6" fmla="*/ 65 w 391"/>
                <a:gd name="T7" fmla="*/ 1 h 372"/>
                <a:gd name="T8" fmla="*/ 70 w 391"/>
                <a:gd name="T9" fmla="*/ 23 h 372"/>
                <a:gd name="T10" fmla="*/ 79 w 391"/>
                <a:gd name="T11" fmla="*/ 46 h 372"/>
                <a:gd name="T12" fmla="*/ 66 w 391"/>
                <a:gd name="T13" fmla="*/ 67 h 372"/>
                <a:gd name="T14" fmla="*/ 59 w 391"/>
                <a:gd name="T15" fmla="*/ 75 h 372"/>
                <a:gd name="T16" fmla="*/ 52 w 391"/>
                <a:gd name="T17" fmla="*/ 78 h 372"/>
                <a:gd name="T18" fmla="*/ 48 w 391"/>
                <a:gd name="T19" fmla="*/ 77 h 372"/>
                <a:gd name="T20" fmla="*/ 33 w 391"/>
                <a:gd name="T21" fmla="*/ 75 h 372"/>
                <a:gd name="T22" fmla="*/ 20 w 391"/>
                <a:gd name="T23" fmla="*/ 74 h 372"/>
                <a:gd name="T24" fmla="*/ 11 w 391"/>
                <a:gd name="T25" fmla="*/ 44 h 372"/>
                <a:gd name="T26" fmla="*/ 0 w 391"/>
                <a:gd name="T27" fmla="*/ 21 h 372"/>
                <a:gd name="T28" fmla="*/ 3 w 391"/>
                <a:gd name="T29" fmla="*/ 18 h 372"/>
                <a:gd name="T30" fmla="*/ 12 w 391"/>
                <a:gd name="T31" fmla="*/ 23 h 372"/>
                <a:gd name="T32" fmla="*/ 27 w 391"/>
                <a:gd name="T33" fmla="*/ 26 h 372"/>
                <a:gd name="T34" fmla="*/ 40 w 391"/>
                <a:gd name="T35" fmla="*/ 27 h 372"/>
                <a:gd name="T36" fmla="*/ 44 w 391"/>
                <a:gd name="T37" fmla="*/ 29 h 372"/>
                <a:gd name="T38" fmla="*/ 44 w 391"/>
                <a:gd name="T39" fmla="*/ 27 h 37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91"/>
                <a:gd name="T61" fmla="*/ 0 h 372"/>
                <a:gd name="T62" fmla="*/ 391 w 391"/>
                <a:gd name="T63" fmla="*/ 372 h 37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91" h="372">
                  <a:moveTo>
                    <a:pt x="217" y="126"/>
                  </a:moveTo>
                  <a:lnTo>
                    <a:pt x="299" y="1"/>
                  </a:lnTo>
                  <a:lnTo>
                    <a:pt x="309" y="0"/>
                  </a:lnTo>
                  <a:lnTo>
                    <a:pt x="320" y="7"/>
                  </a:lnTo>
                  <a:lnTo>
                    <a:pt x="343" y="111"/>
                  </a:lnTo>
                  <a:lnTo>
                    <a:pt x="391" y="219"/>
                  </a:lnTo>
                  <a:lnTo>
                    <a:pt x="324" y="320"/>
                  </a:lnTo>
                  <a:lnTo>
                    <a:pt x="291" y="358"/>
                  </a:lnTo>
                  <a:lnTo>
                    <a:pt x="258" y="372"/>
                  </a:lnTo>
                  <a:lnTo>
                    <a:pt x="233" y="367"/>
                  </a:lnTo>
                  <a:lnTo>
                    <a:pt x="163" y="357"/>
                  </a:lnTo>
                  <a:lnTo>
                    <a:pt x="98" y="355"/>
                  </a:lnTo>
                  <a:lnTo>
                    <a:pt x="53" y="211"/>
                  </a:lnTo>
                  <a:lnTo>
                    <a:pt x="0" y="99"/>
                  </a:lnTo>
                  <a:lnTo>
                    <a:pt x="14" y="88"/>
                  </a:lnTo>
                  <a:lnTo>
                    <a:pt x="58" y="108"/>
                  </a:lnTo>
                  <a:lnTo>
                    <a:pt x="135" y="125"/>
                  </a:lnTo>
                  <a:lnTo>
                    <a:pt x="197" y="132"/>
                  </a:lnTo>
                  <a:lnTo>
                    <a:pt x="215" y="134"/>
                  </a:lnTo>
                  <a:lnTo>
                    <a:pt x="217" y="126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7" name="Freeform 19"/>
            <p:cNvSpPr>
              <a:spLocks/>
            </p:cNvSpPr>
            <p:nvPr/>
          </p:nvSpPr>
          <p:spPr bwMode="auto">
            <a:xfrm>
              <a:off x="5124" y="3620"/>
              <a:ext cx="241" cy="234"/>
            </a:xfrm>
            <a:custGeom>
              <a:avLst/>
              <a:gdLst>
                <a:gd name="T0" fmla="*/ 31 w 410"/>
                <a:gd name="T1" fmla="*/ 32 h 394"/>
                <a:gd name="T2" fmla="*/ 11 w 410"/>
                <a:gd name="T3" fmla="*/ 27 h 394"/>
                <a:gd name="T4" fmla="*/ 4 w 410"/>
                <a:gd name="T5" fmla="*/ 26 h 394"/>
                <a:gd name="T6" fmla="*/ 12 w 410"/>
                <a:gd name="T7" fmla="*/ 42 h 394"/>
                <a:gd name="T8" fmla="*/ 21 w 410"/>
                <a:gd name="T9" fmla="*/ 65 h 394"/>
                <a:gd name="T10" fmla="*/ 36 w 410"/>
                <a:gd name="T11" fmla="*/ 76 h 394"/>
                <a:gd name="T12" fmla="*/ 56 w 410"/>
                <a:gd name="T13" fmla="*/ 79 h 394"/>
                <a:gd name="T14" fmla="*/ 70 w 410"/>
                <a:gd name="T15" fmla="*/ 63 h 394"/>
                <a:gd name="T16" fmla="*/ 78 w 410"/>
                <a:gd name="T17" fmla="*/ 48 h 394"/>
                <a:gd name="T18" fmla="*/ 68 w 410"/>
                <a:gd name="T19" fmla="*/ 23 h 394"/>
                <a:gd name="T20" fmla="*/ 65 w 410"/>
                <a:gd name="T21" fmla="*/ 7 h 394"/>
                <a:gd name="T22" fmla="*/ 58 w 410"/>
                <a:gd name="T23" fmla="*/ 14 h 394"/>
                <a:gd name="T24" fmla="*/ 48 w 410"/>
                <a:gd name="T25" fmla="*/ 32 h 394"/>
                <a:gd name="T26" fmla="*/ 51 w 410"/>
                <a:gd name="T27" fmla="*/ 49 h 394"/>
                <a:gd name="T28" fmla="*/ 57 w 410"/>
                <a:gd name="T29" fmla="*/ 75 h 394"/>
                <a:gd name="T30" fmla="*/ 52 w 410"/>
                <a:gd name="T31" fmla="*/ 67 h 394"/>
                <a:gd name="T32" fmla="*/ 44 w 410"/>
                <a:gd name="T33" fmla="*/ 36 h 394"/>
                <a:gd name="T34" fmla="*/ 51 w 410"/>
                <a:gd name="T35" fmla="*/ 18 h 394"/>
                <a:gd name="T36" fmla="*/ 62 w 410"/>
                <a:gd name="T37" fmla="*/ 1 h 394"/>
                <a:gd name="T38" fmla="*/ 66 w 410"/>
                <a:gd name="T39" fmla="*/ 1 h 394"/>
                <a:gd name="T40" fmla="*/ 71 w 410"/>
                <a:gd name="T41" fmla="*/ 18 h 394"/>
                <a:gd name="T42" fmla="*/ 78 w 410"/>
                <a:gd name="T43" fmla="*/ 39 h 394"/>
                <a:gd name="T44" fmla="*/ 82 w 410"/>
                <a:gd name="T45" fmla="*/ 50 h 394"/>
                <a:gd name="T46" fmla="*/ 65 w 410"/>
                <a:gd name="T47" fmla="*/ 76 h 394"/>
                <a:gd name="T48" fmla="*/ 56 w 410"/>
                <a:gd name="T49" fmla="*/ 82 h 394"/>
                <a:gd name="T50" fmla="*/ 50 w 410"/>
                <a:gd name="T51" fmla="*/ 81 h 394"/>
                <a:gd name="T52" fmla="*/ 32 w 410"/>
                <a:gd name="T53" fmla="*/ 80 h 394"/>
                <a:gd name="T54" fmla="*/ 20 w 410"/>
                <a:gd name="T55" fmla="*/ 80 h 394"/>
                <a:gd name="T56" fmla="*/ 16 w 410"/>
                <a:gd name="T57" fmla="*/ 64 h 394"/>
                <a:gd name="T58" fmla="*/ 7 w 410"/>
                <a:gd name="T59" fmla="*/ 41 h 394"/>
                <a:gd name="T60" fmla="*/ 0 w 410"/>
                <a:gd name="T61" fmla="*/ 24 h 394"/>
                <a:gd name="T62" fmla="*/ 2 w 410"/>
                <a:gd name="T63" fmla="*/ 21 h 394"/>
                <a:gd name="T64" fmla="*/ 11 w 410"/>
                <a:gd name="T65" fmla="*/ 24 h 394"/>
                <a:gd name="T66" fmla="*/ 38 w 410"/>
                <a:gd name="T67" fmla="*/ 29 h 394"/>
                <a:gd name="T68" fmla="*/ 43 w 410"/>
                <a:gd name="T69" fmla="*/ 33 h 39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10"/>
                <a:gd name="T106" fmla="*/ 0 h 394"/>
                <a:gd name="T107" fmla="*/ 410 w 410"/>
                <a:gd name="T108" fmla="*/ 394 h 39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10" h="394">
                  <a:moveTo>
                    <a:pt x="211" y="159"/>
                  </a:moveTo>
                  <a:lnTo>
                    <a:pt x="154" y="153"/>
                  </a:lnTo>
                  <a:lnTo>
                    <a:pt x="105" y="146"/>
                  </a:lnTo>
                  <a:lnTo>
                    <a:pt x="55" y="132"/>
                  </a:lnTo>
                  <a:lnTo>
                    <a:pt x="26" y="118"/>
                  </a:lnTo>
                  <a:lnTo>
                    <a:pt x="21" y="124"/>
                  </a:lnTo>
                  <a:lnTo>
                    <a:pt x="39" y="158"/>
                  </a:lnTo>
                  <a:lnTo>
                    <a:pt x="61" y="202"/>
                  </a:lnTo>
                  <a:lnTo>
                    <a:pt x="80" y="253"/>
                  </a:lnTo>
                  <a:lnTo>
                    <a:pt x="100" y="311"/>
                  </a:lnTo>
                  <a:lnTo>
                    <a:pt x="114" y="360"/>
                  </a:lnTo>
                  <a:lnTo>
                    <a:pt x="181" y="363"/>
                  </a:lnTo>
                  <a:lnTo>
                    <a:pt x="242" y="370"/>
                  </a:lnTo>
                  <a:lnTo>
                    <a:pt x="274" y="378"/>
                  </a:lnTo>
                  <a:lnTo>
                    <a:pt x="311" y="347"/>
                  </a:lnTo>
                  <a:lnTo>
                    <a:pt x="343" y="302"/>
                  </a:lnTo>
                  <a:lnTo>
                    <a:pt x="389" y="240"/>
                  </a:lnTo>
                  <a:lnTo>
                    <a:pt x="383" y="226"/>
                  </a:lnTo>
                  <a:lnTo>
                    <a:pt x="348" y="144"/>
                  </a:lnTo>
                  <a:lnTo>
                    <a:pt x="337" y="111"/>
                  </a:lnTo>
                  <a:lnTo>
                    <a:pt x="328" y="74"/>
                  </a:lnTo>
                  <a:lnTo>
                    <a:pt x="319" y="31"/>
                  </a:lnTo>
                  <a:lnTo>
                    <a:pt x="310" y="28"/>
                  </a:lnTo>
                  <a:lnTo>
                    <a:pt x="287" y="64"/>
                  </a:lnTo>
                  <a:lnTo>
                    <a:pt x="257" y="117"/>
                  </a:lnTo>
                  <a:lnTo>
                    <a:pt x="233" y="153"/>
                  </a:lnTo>
                  <a:lnTo>
                    <a:pt x="252" y="228"/>
                  </a:lnTo>
                  <a:lnTo>
                    <a:pt x="252" y="232"/>
                  </a:lnTo>
                  <a:lnTo>
                    <a:pt x="287" y="343"/>
                  </a:lnTo>
                  <a:lnTo>
                    <a:pt x="280" y="358"/>
                  </a:lnTo>
                  <a:lnTo>
                    <a:pt x="269" y="358"/>
                  </a:lnTo>
                  <a:lnTo>
                    <a:pt x="257" y="316"/>
                  </a:lnTo>
                  <a:lnTo>
                    <a:pt x="233" y="244"/>
                  </a:lnTo>
                  <a:lnTo>
                    <a:pt x="217" y="174"/>
                  </a:lnTo>
                  <a:lnTo>
                    <a:pt x="213" y="138"/>
                  </a:lnTo>
                  <a:lnTo>
                    <a:pt x="251" y="88"/>
                  </a:lnTo>
                  <a:lnTo>
                    <a:pt x="280" y="33"/>
                  </a:lnTo>
                  <a:lnTo>
                    <a:pt x="305" y="3"/>
                  </a:lnTo>
                  <a:lnTo>
                    <a:pt x="317" y="0"/>
                  </a:lnTo>
                  <a:lnTo>
                    <a:pt x="328" y="6"/>
                  </a:lnTo>
                  <a:lnTo>
                    <a:pt x="334" y="30"/>
                  </a:lnTo>
                  <a:lnTo>
                    <a:pt x="349" y="88"/>
                  </a:lnTo>
                  <a:lnTo>
                    <a:pt x="365" y="141"/>
                  </a:lnTo>
                  <a:lnTo>
                    <a:pt x="386" y="187"/>
                  </a:lnTo>
                  <a:lnTo>
                    <a:pt x="410" y="228"/>
                  </a:lnTo>
                  <a:lnTo>
                    <a:pt x="405" y="241"/>
                  </a:lnTo>
                  <a:lnTo>
                    <a:pt x="383" y="278"/>
                  </a:lnTo>
                  <a:lnTo>
                    <a:pt x="319" y="364"/>
                  </a:lnTo>
                  <a:lnTo>
                    <a:pt x="304" y="379"/>
                  </a:lnTo>
                  <a:lnTo>
                    <a:pt x="277" y="391"/>
                  </a:lnTo>
                  <a:lnTo>
                    <a:pt x="266" y="394"/>
                  </a:lnTo>
                  <a:lnTo>
                    <a:pt x="246" y="388"/>
                  </a:lnTo>
                  <a:lnTo>
                    <a:pt x="210" y="381"/>
                  </a:lnTo>
                  <a:lnTo>
                    <a:pt x="157" y="381"/>
                  </a:lnTo>
                  <a:lnTo>
                    <a:pt x="109" y="385"/>
                  </a:lnTo>
                  <a:lnTo>
                    <a:pt x="97" y="379"/>
                  </a:lnTo>
                  <a:lnTo>
                    <a:pt x="93" y="367"/>
                  </a:lnTo>
                  <a:lnTo>
                    <a:pt x="80" y="307"/>
                  </a:lnTo>
                  <a:lnTo>
                    <a:pt x="59" y="253"/>
                  </a:lnTo>
                  <a:lnTo>
                    <a:pt x="36" y="196"/>
                  </a:lnTo>
                  <a:lnTo>
                    <a:pt x="11" y="147"/>
                  </a:lnTo>
                  <a:lnTo>
                    <a:pt x="0" y="117"/>
                  </a:lnTo>
                  <a:lnTo>
                    <a:pt x="0" y="103"/>
                  </a:lnTo>
                  <a:lnTo>
                    <a:pt x="9" y="99"/>
                  </a:lnTo>
                  <a:lnTo>
                    <a:pt x="23" y="99"/>
                  </a:lnTo>
                  <a:lnTo>
                    <a:pt x="53" y="112"/>
                  </a:lnTo>
                  <a:lnTo>
                    <a:pt x="103" y="124"/>
                  </a:lnTo>
                  <a:lnTo>
                    <a:pt x="186" y="135"/>
                  </a:lnTo>
                  <a:lnTo>
                    <a:pt x="213" y="138"/>
                  </a:lnTo>
                  <a:lnTo>
                    <a:pt x="211" y="15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8" name="Freeform 20"/>
            <p:cNvSpPr>
              <a:spLocks/>
            </p:cNvSpPr>
            <p:nvPr/>
          </p:nvSpPr>
          <p:spPr bwMode="auto">
            <a:xfrm>
              <a:off x="5204" y="3582"/>
              <a:ext cx="171" cy="153"/>
            </a:xfrm>
            <a:custGeom>
              <a:avLst/>
              <a:gdLst>
                <a:gd name="T0" fmla="*/ 6 w 291"/>
                <a:gd name="T1" fmla="*/ 0 h 258"/>
                <a:gd name="T2" fmla="*/ 21 w 291"/>
                <a:gd name="T3" fmla="*/ 1 h 258"/>
                <a:gd name="T4" fmla="*/ 37 w 291"/>
                <a:gd name="T5" fmla="*/ 5 h 258"/>
                <a:gd name="T6" fmla="*/ 52 w 291"/>
                <a:gd name="T7" fmla="*/ 14 h 258"/>
                <a:gd name="T8" fmla="*/ 59 w 291"/>
                <a:gd name="T9" fmla="*/ 26 h 258"/>
                <a:gd name="T10" fmla="*/ 53 w 291"/>
                <a:gd name="T11" fmla="*/ 39 h 258"/>
                <a:gd name="T12" fmla="*/ 50 w 291"/>
                <a:gd name="T13" fmla="*/ 42 h 258"/>
                <a:gd name="T14" fmla="*/ 49 w 291"/>
                <a:gd name="T15" fmla="*/ 44 h 258"/>
                <a:gd name="T16" fmla="*/ 50 w 291"/>
                <a:gd name="T17" fmla="*/ 46 h 258"/>
                <a:gd name="T18" fmla="*/ 50 w 291"/>
                <a:gd name="T19" fmla="*/ 47 h 258"/>
                <a:gd name="T20" fmla="*/ 51 w 291"/>
                <a:gd name="T21" fmla="*/ 49 h 258"/>
                <a:gd name="T22" fmla="*/ 52 w 291"/>
                <a:gd name="T23" fmla="*/ 51 h 258"/>
                <a:gd name="T24" fmla="*/ 52 w 291"/>
                <a:gd name="T25" fmla="*/ 53 h 258"/>
                <a:gd name="T26" fmla="*/ 50 w 291"/>
                <a:gd name="T27" fmla="*/ 54 h 258"/>
                <a:gd name="T28" fmla="*/ 48 w 291"/>
                <a:gd name="T29" fmla="*/ 54 h 258"/>
                <a:gd name="T30" fmla="*/ 46 w 291"/>
                <a:gd name="T31" fmla="*/ 52 h 258"/>
                <a:gd name="T32" fmla="*/ 45 w 291"/>
                <a:gd name="T33" fmla="*/ 50 h 258"/>
                <a:gd name="T34" fmla="*/ 45 w 291"/>
                <a:gd name="T35" fmla="*/ 49 h 258"/>
                <a:gd name="T36" fmla="*/ 45 w 291"/>
                <a:gd name="T37" fmla="*/ 46 h 258"/>
                <a:gd name="T38" fmla="*/ 46 w 291"/>
                <a:gd name="T39" fmla="*/ 44 h 258"/>
                <a:gd name="T40" fmla="*/ 46 w 291"/>
                <a:gd name="T41" fmla="*/ 43 h 258"/>
                <a:gd name="T42" fmla="*/ 43 w 291"/>
                <a:gd name="T43" fmla="*/ 42 h 258"/>
                <a:gd name="T44" fmla="*/ 42 w 291"/>
                <a:gd name="T45" fmla="*/ 44 h 258"/>
                <a:gd name="T46" fmla="*/ 39 w 291"/>
                <a:gd name="T47" fmla="*/ 44 h 258"/>
                <a:gd name="T48" fmla="*/ 37 w 291"/>
                <a:gd name="T49" fmla="*/ 43 h 258"/>
                <a:gd name="T50" fmla="*/ 36 w 291"/>
                <a:gd name="T51" fmla="*/ 41 h 258"/>
                <a:gd name="T52" fmla="*/ 36 w 291"/>
                <a:gd name="T53" fmla="*/ 39 h 258"/>
                <a:gd name="T54" fmla="*/ 39 w 291"/>
                <a:gd name="T55" fmla="*/ 39 h 258"/>
                <a:gd name="T56" fmla="*/ 41 w 291"/>
                <a:gd name="T57" fmla="*/ 39 h 258"/>
                <a:gd name="T58" fmla="*/ 42 w 291"/>
                <a:gd name="T59" fmla="*/ 39 h 258"/>
                <a:gd name="T60" fmla="*/ 43 w 291"/>
                <a:gd name="T61" fmla="*/ 36 h 258"/>
                <a:gd name="T62" fmla="*/ 42 w 291"/>
                <a:gd name="T63" fmla="*/ 34 h 258"/>
                <a:gd name="T64" fmla="*/ 41 w 291"/>
                <a:gd name="T65" fmla="*/ 33 h 258"/>
                <a:gd name="T66" fmla="*/ 40 w 291"/>
                <a:gd name="T67" fmla="*/ 31 h 258"/>
                <a:gd name="T68" fmla="*/ 39 w 291"/>
                <a:gd name="T69" fmla="*/ 30 h 258"/>
                <a:gd name="T70" fmla="*/ 40 w 291"/>
                <a:gd name="T71" fmla="*/ 27 h 258"/>
                <a:gd name="T72" fmla="*/ 41 w 291"/>
                <a:gd name="T73" fmla="*/ 26 h 258"/>
                <a:gd name="T74" fmla="*/ 42 w 291"/>
                <a:gd name="T75" fmla="*/ 25 h 258"/>
                <a:gd name="T76" fmla="*/ 44 w 291"/>
                <a:gd name="T77" fmla="*/ 25 h 258"/>
                <a:gd name="T78" fmla="*/ 46 w 291"/>
                <a:gd name="T79" fmla="*/ 26 h 258"/>
                <a:gd name="T80" fmla="*/ 46 w 291"/>
                <a:gd name="T81" fmla="*/ 28 h 258"/>
                <a:gd name="T82" fmla="*/ 45 w 291"/>
                <a:gd name="T83" fmla="*/ 30 h 258"/>
                <a:gd name="T84" fmla="*/ 45 w 291"/>
                <a:gd name="T85" fmla="*/ 32 h 258"/>
                <a:gd name="T86" fmla="*/ 46 w 291"/>
                <a:gd name="T87" fmla="*/ 33 h 258"/>
                <a:gd name="T88" fmla="*/ 52 w 291"/>
                <a:gd name="T89" fmla="*/ 31 h 258"/>
                <a:gd name="T90" fmla="*/ 52 w 291"/>
                <a:gd name="T91" fmla="*/ 22 h 258"/>
                <a:gd name="T92" fmla="*/ 39 w 291"/>
                <a:gd name="T93" fmla="*/ 12 h 258"/>
                <a:gd name="T94" fmla="*/ 23 w 291"/>
                <a:gd name="T95" fmla="*/ 8 h 258"/>
                <a:gd name="T96" fmla="*/ 9 w 291"/>
                <a:gd name="T97" fmla="*/ 11 h 258"/>
                <a:gd name="T98" fmla="*/ 0 w 291"/>
                <a:gd name="T99" fmla="*/ 4 h 25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91"/>
                <a:gd name="T151" fmla="*/ 0 h 258"/>
                <a:gd name="T152" fmla="*/ 291 w 291"/>
                <a:gd name="T153" fmla="*/ 258 h 25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91" h="258">
                  <a:moveTo>
                    <a:pt x="1" y="4"/>
                  </a:moveTo>
                  <a:lnTo>
                    <a:pt x="31" y="0"/>
                  </a:lnTo>
                  <a:lnTo>
                    <a:pt x="71" y="0"/>
                  </a:lnTo>
                  <a:lnTo>
                    <a:pt x="106" y="1"/>
                  </a:lnTo>
                  <a:lnTo>
                    <a:pt x="141" y="9"/>
                  </a:lnTo>
                  <a:lnTo>
                    <a:pt x="182" y="24"/>
                  </a:lnTo>
                  <a:lnTo>
                    <a:pt x="220" y="44"/>
                  </a:lnTo>
                  <a:lnTo>
                    <a:pt x="255" y="69"/>
                  </a:lnTo>
                  <a:lnTo>
                    <a:pt x="282" y="98"/>
                  </a:lnTo>
                  <a:lnTo>
                    <a:pt x="291" y="127"/>
                  </a:lnTo>
                  <a:lnTo>
                    <a:pt x="283" y="162"/>
                  </a:lnTo>
                  <a:lnTo>
                    <a:pt x="264" y="183"/>
                  </a:lnTo>
                  <a:lnTo>
                    <a:pt x="249" y="196"/>
                  </a:lnTo>
                  <a:lnTo>
                    <a:pt x="247" y="200"/>
                  </a:lnTo>
                  <a:lnTo>
                    <a:pt x="244" y="205"/>
                  </a:lnTo>
                  <a:lnTo>
                    <a:pt x="244" y="209"/>
                  </a:lnTo>
                  <a:lnTo>
                    <a:pt x="244" y="214"/>
                  </a:lnTo>
                  <a:lnTo>
                    <a:pt x="245" y="218"/>
                  </a:lnTo>
                  <a:lnTo>
                    <a:pt x="247" y="223"/>
                  </a:lnTo>
                  <a:lnTo>
                    <a:pt x="247" y="227"/>
                  </a:lnTo>
                  <a:lnTo>
                    <a:pt x="248" y="232"/>
                  </a:lnTo>
                  <a:lnTo>
                    <a:pt x="250" y="236"/>
                  </a:lnTo>
                  <a:lnTo>
                    <a:pt x="252" y="240"/>
                  </a:lnTo>
                  <a:lnTo>
                    <a:pt x="253" y="244"/>
                  </a:lnTo>
                  <a:lnTo>
                    <a:pt x="253" y="249"/>
                  </a:lnTo>
                  <a:lnTo>
                    <a:pt x="253" y="253"/>
                  </a:lnTo>
                  <a:lnTo>
                    <a:pt x="249" y="258"/>
                  </a:lnTo>
                  <a:lnTo>
                    <a:pt x="245" y="258"/>
                  </a:lnTo>
                  <a:lnTo>
                    <a:pt x="241" y="258"/>
                  </a:lnTo>
                  <a:lnTo>
                    <a:pt x="235" y="258"/>
                  </a:lnTo>
                  <a:lnTo>
                    <a:pt x="229" y="255"/>
                  </a:lnTo>
                  <a:lnTo>
                    <a:pt x="226" y="250"/>
                  </a:lnTo>
                  <a:lnTo>
                    <a:pt x="223" y="246"/>
                  </a:lnTo>
                  <a:lnTo>
                    <a:pt x="223" y="241"/>
                  </a:lnTo>
                  <a:lnTo>
                    <a:pt x="223" y="237"/>
                  </a:lnTo>
                  <a:lnTo>
                    <a:pt x="223" y="233"/>
                  </a:lnTo>
                  <a:lnTo>
                    <a:pt x="223" y="229"/>
                  </a:lnTo>
                  <a:lnTo>
                    <a:pt x="223" y="223"/>
                  </a:lnTo>
                  <a:lnTo>
                    <a:pt x="224" y="218"/>
                  </a:lnTo>
                  <a:lnTo>
                    <a:pt x="227" y="214"/>
                  </a:lnTo>
                  <a:lnTo>
                    <a:pt x="227" y="209"/>
                  </a:lnTo>
                  <a:lnTo>
                    <a:pt x="224" y="205"/>
                  </a:lnTo>
                  <a:lnTo>
                    <a:pt x="220" y="203"/>
                  </a:lnTo>
                  <a:lnTo>
                    <a:pt x="214" y="203"/>
                  </a:lnTo>
                  <a:lnTo>
                    <a:pt x="208" y="206"/>
                  </a:lnTo>
                  <a:lnTo>
                    <a:pt x="204" y="209"/>
                  </a:lnTo>
                  <a:lnTo>
                    <a:pt x="198" y="212"/>
                  </a:lnTo>
                  <a:lnTo>
                    <a:pt x="194" y="212"/>
                  </a:lnTo>
                  <a:lnTo>
                    <a:pt x="188" y="211"/>
                  </a:lnTo>
                  <a:lnTo>
                    <a:pt x="182" y="208"/>
                  </a:lnTo>
                  <a:lnTo>
                    <a:pt x="180" y="202"/>
                  </a:lnTo>
                  <a:lnTo>
                    <a:pt x="179" y="197"/>
                  </a:lnTo>
                  <a:lnTo>
                    <a:pt x="179" y="193"/>
                  </a:lnTo>
                  <a:lnTo>
                    <a:pt x="180" y="189"/>
                  </a:lnTo>
                  <a:lnTo>
                    <a:pt x="185" y="186"/>
                  </a:lnTo>
                  <a:lnTo>
                    <a:pt x="191" y="185"/>
                  </a:lnTo>
                  <a:lnTo>
                    <a:pt x="195" y="183"/>
                  </a:lnTo>
                  <a:lnTo>
                    <a:pt x="200" y="183"/>
                  </a:lnTo>
                  <a:lnTo>
                    <a:pt x="206" y="185"/>
                  </a:lnTo>
                  <a:lnTo>
                    <a:pt x="209" y="183"/>
                  </a:lnTo>
                  <a:lnTo>
                    <a:pt x="212" y="179"/>
                  </a:lnTo>
                  <a:lnTo>
                    <a:pt x="212" y="174"/>
                  </a:lnTo>
                  <a:lnTo>
                    <a:pt x="211" y="170"/>
                  </a:lnTo>
                  <a:lnTo>
                    <a:pt x="209" y="165"/>
                  </a:lnTo>
                  <a:lnTo>
                    <a:pt x="206" y="159"/>
                  </a:lnTo>
                  <a:lnTo>
                    <a:pt x="201" y="155"/>
                  </a:lnTo>
                  <a:lnTo>
                    <a:pt x="200" y="150"/>
                  </a:lnTo>
                  <a:lnTo>
                    <a:pt x="195" y="150"/>
                  </a:lnTo>
                  <a:lnTo>
                    <a:pt x="194" y="145"/>
                  </a:lnTo>
                  <a:lnTo>
                    <a:pt x="194" y="141"/>
                  </a:lnTo>
                  <a:lnTo>
                    <a:pt x="194" y="136"/>
                  </a:lnTo>
                  <a:lnTo>
                    <a:pt x="195" y="132"/>
                  </a:lnTo>
                  <a:lnTo>
                    <a:pt x="198" y="126"/>
                  </a:lnTo>
                  <a:lnTo>
                    <a:pt x="201" y="121"/>
                  </a:lnTo>
                  <a:lnTo>
                    <a:pt x="206" y="119"/>
                  </a:lnTo>
                  <a:lnTo>
                    <a:pt x="209" y="118"/>
                  </a:lnTo>
                  <a:lnTo>
                    <a:pt x="214" y="118"/>
                  </a:lnTo>
                  <a:lnTo>
                    <a:pt x="218" y="118"/>
                  </a:lnTo>
                  <a:lnTo>
                    <a:pt x="223" y="121"/>
                  </a:lnTo>
                  <a:lnTo>
                    <a:pt x="224" y="126"/>
                  </a:lnTo>
                  <a:lnTo>
                    <a:pt x="224" y="130"/>
                  </a:lnTo>
                  <a:lnTo>
                    <a:pt x="224" y="135"/>
                  </a:lnTo>
                  <a:lnTo>
                    <a:pt x="223" y="139"/>
                  </a:lnTo>
                  <a:lnTo>
                    <a:pt x="221" y="145"/>
                  </a:lnTo>
                  <a:lnTo>
                    <a:pt x="220" y="150"/>
                  </a:lnTo>
                  <a:lnTo>
                    <a:pt x="220" y="153"/>
                  </a:lnTo>
                  <a:lnTo>
                    <a:pt x="223" y="158"/>
                  </a:lnTo>
                  <a:lnTo>
                    <a:pt x="227" y="159"/>
                  </a:lnTo>
                  <a:lnTo>
                    <a:pt x="241" y="158"/>
                  </a:lnTo>
                  <a:lnTo>
                    <a:pt x="258" y="150"/>
                  </a:lnTo>
                  <a:lnTo>
                    <a:pt x="267" y="130"/>
                  </a:lnTo>
                  <a:lnTo>
                    <a:pt x="259" y="104"/>
                  </a:lnTo>
                  <a:lnTo>
                    <a:pt x="229" y="78"/>
                  </a:lnTo>
                  <a:lnTo>
                    <a:pt x="191" y="61"/>
                  </a:lnTo>
                  <a:lnTo>
                    <a:pt x="153" y="47"/>
                  </a:lnTo>
                  <a:lnTo>
                    <a:pt x="112" y="41"/>
                  </a:lnTo>
                  <a:lnTo>
                    <a:pt x="83" y="44"/>
                  </a:lnTo>
                  <a:lnTo>
                    <a:pt x="48" y="52"/>
                  </a:lnTo>
                  <a:lnTo>
                    <a:pt x="19" y="41"/>
                  </a:lnTo>
                  <a:lnTo>
                    <a:pt x="0" y="21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89" name="Freeform 21"/>
            <p:cNvSpPr>
              <a:spLocks/>
            </p:cNvSpPr>
            <p:nvPr/>
          </p:nvSpPr>
          <p:spPr bwMode="auto">
            <a:xfrm>
              <a:off x="5095" y="3592"/>
              <a:ext cx="89" cy="211"/>
            </a:xfrm>
            <a:custGeom>
              <a:avLst/>
              <a:gdLst>
                <a:gd name="T0" fmla="*/ 23 w 152"/>
                <a:gd name="T1" fmla="*/ 4 h 355"/>
                <a:gd name="T2" fmla="*/ 12 w 152"/>
                <a:gd name="T3" fmla="*/ 15 h 355"/>
                <a:gd name="T4" fmla="*/ 5 w 152"/>
                <a:gd name="T5" fmla="*/ 30 h 355"/>
                <a:gd name="T6" fmla="*/ 0 w 152"/>
                <a:gd name="T7" fmla="*/ 47 h 355"/>
                <a:gd name="T8" fmla="*/ 3 w 152"/>
                <a:gd name="T9" fmla="*/ 61 h 355"/>
                <a:gd name="T10" fmla="*/ 15 w 152"/>
                <a:gd name="T11" fmla="*/ 65 h 355"/>
                <a:gd name="T12" fmla="*/ 20 w 152"/>
                <a:gd name="T13" fmla="*/ 65 h 355"/>
                <a:gd name="T14" fmla="*/ 21 w 152"/>
                <a:gd name="T15" fmla="*/ 66 h 355"/>
                <a:gd name="T16" fmla="*/ 23 w 152"/>
                <a:gd name="T17" fmla="*/ 68 h 355"/>
                <a:gd name="T18" fmla="*/ 23 w 152"/>
                <a:gd name="T19" fmla="*/ 69 h 355"/>
                <a:gd name="T20" fmla="*/ 24 w 152"/>
                <a:gd name="T21" fmla="*/ 71 h 355"/>
                <a:gd name="T22" fmla="*/ 25 w 152"/>
                <a:gd name="T23" fmla="*/ 73 h 355"/>
                <a:gd name="T24" fmla="*/ 26 w 152"/>
                <a:gd name="T25" fmla="*/ 74 h 355"/>
                <a:gd name="T26" fmla="*/ 28 w 152"/>
                <a:gd name="T27" fmla="*/ 74 h 355"/>
                <a:gd name="T28" fmla="*/ 30 w 152"/>
                <a:gd name="T29" fmla="*/ 73 h 355"/>
                <a:gd name="T30" fmla="*/ 30 w 152"/>
                <a:gd name="T31" fmla="*/ 70 h 355"/>
                <a:gd name="T32" fmla="*/ 29 w 152"/>
                <a:gd name="T33" fmla="*/ 68 h 355"/>
                <a:gd name="T34" fmla="*/ 28 w 152"/>
                <a:gd name="T35" fmla="*/ 67 h 355"/>
                <a:gd name="T36" fmla="*/ 26 w 152"/>
                <a:gd name="T37" fmla="*/ 65 h 355"/>
                <a:gd name="T38" fmla="*/ 25 w 152"/>
                <a:gd name="T39" fmla="*/ 65 h 355"/>
                <a:gd name="T40" fmla="*/ 23 w 152"/>
                <a:gd name="T41" fmla="*/ 63 h 355"/>
                <a:gd name="T42" fmla="*/ 25 w 152"/>
                <a:gd name="T43" fmla="*/ 61 h 355"/>
                <a:gd name="T44" fmla="*/ 28 w 152"/>
                <a:gd name="T45" fmla="*/ 61 h 355"/>
                <a:gd name="T46" fmla="*/ 29 w 152"/>
                <a:gd name="T47" fmla="*/ 59 h 355"/>
                <a:gd name="T48" fmla="*/ 30 w 152"/>
                <a:gd name="T49" fmla="*/ 57 h 355"/>
                <a:gd name="T50" fmla="*/ 29 w 152"/>
                <a:gd name="T51" fmla="*/ 55 h 355"/>
                <a:gd name="T52" fmla="*/ 28 w 152"/>
                <a:gd name="T53" fmla="*/ 54 h 355"/>
                <a:gd name="T54" fmla="*/ 26 w 152"/>
                <a:gd name="T55" fmla="*/ 55 h 355"/>
                <a:gd name="T56" fmla="*/ 24 w 152"/>
                <a:gd name="T57" fmla="*/ 56 h 355"/>
                <a:gd name="T58" fmla="*/ 23 w 152"/>
                <a:gd name="T59" fmla="*/ 57 h 355"/>
                <a:gd name="T60" fmla="*/ 21 w 152"/>
                <a:gd name="T61" fmla="*/ 56 h 355"/>
                <a:gd name="T62" fmla="*/ 20 w 152"/>
                <a:gd name="T63" fmla="*/ 55 h 355"/>
                <a:gd name="T64" fmla="*/ 20 w 152"/>
                <a:gd name="T65" fmla="*/ 52 h 355"/>
                <a:gd name="T66" fmla="*/ 20 w 152"/>
                <a:gd name="T67" fmla="*/ 50 h 355"/>
                <a:gd name="T68" fmla="*/ 19 w 152"/>
                <a:gd name="T69" fmla="*/ 49 h 355"/>
                <a:gd name="T70" fmla="*/ 18 w 152"/>
                <a:gd name="T71" fmla="*/ 48 h 355"/>
                <a:gd name="T72" fmla="*/ 15 w 152"/>
                <a:gd name="T73" fmla="*/ 47 h 355"/>
                <a:gd name="T74" fmla="*/ 13 w 152"/>
                <a:gd name="T75" fmla="*/ 48 h 355"/>
                <a:gd name="T76" fmla="*/ 12 w 152"/>
                <a:gd name="T77" fmla="*/ 49 h 355"/>
                <a:gd name="T78" fmla="*/ 13 w 152"/>
                <a:gd name="T79" fmla="*/ 51 h 355"/>
                <a:gd name="T80" fmla="*/ 13 w 152"/>
                <a:gd name="T81" fmla="*/ 52 h 355"/>
                <a:gd name="T82" fmla="*/ 16 w 152"/>
                <a:gd name="T83" fmla="*/ 53 h 355"/>
                <a:gd name="T84" fmla="*/ 17 w 152"/>
                <a:gd name="T85" fmla="*/ 55 h 355"/>
                <a:gd name="T86" fmla="*/ 17 w 152"/>
                <a:gd name="T87" fmla="*/ 56 h 355"/>
                <a:gd name="T88" fmla="*/ 11 w 152"/>
                <a:gd name="T89" fmla="*/ 59 h 355"/>
                <a:gd name="T90" fmla="*/ 5 w 152"/>
                <a:gd name="T91" fmla="*/ 53 h 355"/>
                <a:gd name="T92" fmla="*/ 9 w 152"/>
                <a:gd name="T93" fmla="*/ 36 h 355"/>
                <a:gd name="T94" fmla="*/ 17 w 152"/>
                <a:gd name="T95" fmla="*/ 22 h 355"/>
                <a:gd name="T96" fmla="*/ 28 w 152"/>
                <a:gd name="T97" fmla="*/ 14 h 355"/>
                <a:gd name="T98" fmla="*/ 30 w 152"/>
                <a:gd name="T99" fmla="*/ 2 h 35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52"/>
                <a:gd name="T151" fmla="*/ 0 h 355"/>
                <a:gd name="T152" fmla="*/ 152 w 152"/>
                <a:gd name="T153" fmla="*/ 355 h 355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52" h="355">
                  <a:moveTo>
                    <a:pt x="140" y="0"/>
                  </a:moveTo>
                  <a:lnTo>
                    <a:pt x="115" y="17"/>
                  </a:lnTo>
                  <a:lnTo>
                    <a:pt x="87" y="46"/>
                  </a:lnTo>
                  <a:lnTo>
                    <a:pt x="61" y="72"/>
                  </a:lnTo>
                  <a:lnTo>
                    <a:pt x="42" y="101"/>
                  </a:lnTo>
                  <a:lnTo>
                    <a:pt x="23" y="141"/>
                  </a:lnTo>
                  <a:lnTo>
                    <a:pt x="9" y="182"/>
                  </a:lnTo>
                  <a:lnTo>
                    <a:pt x="0" y="224"/>
                  </a:lnTo>
                  <a:lnTo>
                    <a:pt x="1" y="262"/>
                  </a:lnTo>
                  <a:lnTo>
                    <a:pt x="15" y="289"/>
                  </a:lnTo>
                  <a:lnTo>
                    <a:pt x="46" y="309"/>
                  </a:lnTo>
                  <a:lnTo>
                    <a:pt x="73" y="311"/>
                  </a:lnTo>
                  <a:lnTo>
                    <a:pt x="94" y="311"/>
                  </a:lnTo>
                  <a:lnTo>
                    <a:pt x="99" y="312"/>
                  </a:lnTo>
                  <a:lnTo>
                    <a:pt x="104" y="313"/>
                  </a:lnTo>
                  <a:lnTo>
                    <a:pt x="106" y="315"/>
                  </a:lnTo>
                  <a:lnTo>
                    <a:pt x="110" y="319"/>
                  </a:lnTo>
                  <a:lnTo>
                    <a:pt x="112" y="322"/>
                  </a:lnTo>
                  <a:lnTo>
                    <a:pt x="114" y="327"/>
                  </a:lnTo>
                  <a:lnTo>
                    <a:pt x="117" y="330"/>
                  </a:lnTo>
                  <a:lnTo>
                    <a:pt x="119" y="334"/>
                  </a:lnTo>
                  <a:lnTo>
                    <a:pt x="120" y="339"/>
                  </a:lnTo>
                  <a:lnTo>
                    <a:pt x="122" y="344"/>
                  </a:lnTo>
                  <a:lnTo>
                    <a:pt x="124" y="348"/>
                  </a:lnTo>
                  <a:lnTo>
                    <a:pt x="128" y="352"/>
                  </a:lnTo>
                  <a:lnTo>
                    <a:pt x="130" y="354"/>
                  </a:lnTo>
                  <a:lnTo>
                    <a:pt x="137" y="355"/>
                  </a:lnTo>
                  <a:lnTo>
                    <a:pt x="140" y="352"/>
                  </a:lnTo>
                  <a:lnTo>
                    <a:pt x="143" y="349"/>
                  </a:lnTo>
                  <a:lnTo>
                    <a:pt x="148" y="345"/>
                  </a:lnTo>
                  <a:lnTo>
                    <a:pt x="150" y="339"/>
                  </a:lnTo>
                  <a:lnTo>
                    <a:pt x="148" y="333"/>
                  </a:lnTo>
                  <a:lnTo>
                    <a:pt x="148" y="328"/>
                  </a:lnTo>
                  <a:lnTo>
                    <a:pt x="144" y="324"/>
                  </a:lnTo>
                  <a:lnTo>
                    <a:pt x="142" y="321"/>
                  </a:lnTo>
                  <a:lnTo>
                    <a:pt x="138" y="318"/>
                  </a:lnTo>
                  <a:lnTo>
                    <a:pt x="135" y="315"/>
                  </a:lnTo>
                  <a:lnTo>
                    <a:pt x="131" y="312"/>
                  </a:lnTo>
                  <a:lnTo>
                    <a:pt x="127" y="309"/>
                  </a:lnTo>
                  <a:lnTo>
                    <a:pt x="122" y="308"/>
                  </a:lnTo>
                  <a:lnTo>
                    <a:pt x="119" y="304"/>
                  </a:lnTo>
                  <a:lnTo>
                    <a:pt x="118" y="299"/>
                  </a:lnTo>
                  <a:lnTo>
                    <a:pt x="119" y="295"/>
                  </a:lnTo>
                  <a:lnTo>
                    <a:pt x="124" y="291"/>
                  </a:lnTo>
                  <a:lnTo>
                    <a:pt x="130" y="289"/>
                  </a:lnTo>
                  <a:lnTo>
                    <a:pt x="136" y="288"/>
                  </a:lnTo>
                  <a:lnTo>
                    <a:pt x="142" y="286"/>
                  </a:lnTo>
                  <a:lnTo>
                    <a:pt x="145" y="283"/>
                  </a:lnTo>
                  <a:lnTo>
                    <a:pt x="149" y="278"/>
                  </a:lnTo>
                  <a:lnTo>
                    <a:pt x="151" y="273"/>
                  </a:lnTo>
                  <a:lnTo>
                    <a:pt x="148" y="267"/>
                  </a:lnTo>
                  <a:lnTo>
                    <a:pt x="145" y="263"/>
                  </a:lnTo>
                  <a:lnTo>
                    <a:pt x="143" y="260"/>
                  </a:lnTo>
                  <a:lnTo>
                    <a:pt x="138" y="257"/>
                  </a:lnTo>
                  <a:lnTo>
                    <a:pt x="133" y="258"/>
                  </a:lnTo>
                  <a:lnTo>
                    <a:pt x="128" y="262"/>
                  </a:lnTo>
                  <a:lnTo>
                    <a:pt x="124" y="263"/>
                  </a:lnTo>
                  <a:lnTo>
                    <a:pt x="120" y="266"/>
                  </a:lnTo>
                  <a:lnTo>
                    <a:pt x="117" y="272"/>
                  </a:lnTo>
                  <a:lnTo>
                    <a:pt x="113" y="273"/>
                  </a:lnTo>
                  <a:lnTo>
                    <a:pt x="108" y="273"/>
                  </a:lnTo>
                  <a:lnTo>
                    <a:pt x="104" y="269"/>
                  </a:lnTo>
                  <a:lnTo>
                    <a:pt x="102" y="265"/>
                  </a:lnTo>
                  <a:lnTo>
                    <a:pt x="101" y="260"/>
                  </a:lnTo>
                  <a:lnTo>
                    <a:pt x="100" y="253"/>
                  </a:lnTo>
                  <a:lnTo>
                    <a:pt x="101" y="247"/>
                  </a:lnTo>
                  <a:lnTo>
                    <a:pt x="98" y="243"/>
                  </a:lnTo>
                  <a:lnTo>
                    <a:pt x="101" y="239"/>
                  </a:lnTo>
                  <a:lnTo>
                    <a:pt x="98" y="235"/>
                  </a:lnTo>
                  <a:lnTo>
                    <a:pt x="95" y="232"/>
                  </a:lnTo>
                  <a:lnTo>
                    <a:pt x="92" y="229"/>
                  </a:lnTo>
                  <a:lnTo>
                    <a:pt x="88" y="227"/>
                  </a:lnTo>
                  <a:lnTo>
                    <a:pt x="82" y="224"/>
                  </a:lnTo>
                  <a:lnTo>
                    <a:pt x="76" y="223"/>
                  </a:lnTo>
                  <a:lnTo>
                    <a:pt x="71" y="225"/>
                  </a:lnTo>
                  <a:lnTo>
                    <a:pt x="68" y="227"/>
                  </a:lnTo>
                  <a:lnTo>
                    <a:pt x="64" y="230"/>
                  </a:lnTo>
                  <a:lnTo>
                    <a:pt x="61" y="233"/>
                  </a:lnTo>
                  <a:lnTo>
                    <a:pt x="60" y="238"/>
                  </a:lnTo>
                  <a:lnTo>
                    <a:pt x="63" y="242"/>
                  </a:lnTo>
                  <a:lnTo>
                    <a:pt x="65" y="245"/>
                  </a:lnTo>
                  <a:lnTo>
                    <a:pt x="69" y="249"/>
                  </a:lnTo>
                  <a:lnTo>
                    <a:pt x="72" y="251"/>
                  </a:lnTo>
                  <a:lnTo>
                    <a:pt x="78" y="254"/>
                  </a:lnTo>
                  <a:lnTo>
                    <a:pt x="82" y="257"/>
                  </a:lnTo>
                  <a:lnTo>
                    <a:pt x="85" y="259"/>
                  </a:lnTo>
                  <a:lnTo>
                    <a:pt x="86" y="265"/>
                  </a:lnTo>
                  <a:lnTo>
                    <a:pt x="84" y="269"/>
                  </a:lnTo>
                  <a:lnTo>
                    <a:pt x="73" y="277"/>
                  </a:lnTo>
                  <a:lnTo>
                    <a:pt x="55" y="283"/>
                  </a:lnTo>
                  <a:lnTo>
                    <a:pt x="35" y="276"/>
                  </a:lnTo>
                  <a:lnTo>
                    <a:pt x="22" y="251"/>
                  </a:lnTo>
                  <a:lnTo>
                    <a:pt x="26" y="211"/>
                  </a:lnTo>
                  <a:lnTo>
                    <a:pt x="42" y="172"/>
                  </a:lnTo>
                  <a:lnTo>
                    <a:pt x="60" y="137"/>
                  </a:lnTo>
                  <a:lnTo>
                    <a:pt x="86" y="104"/>
                  </a:lnTo>
                  <a:lnTo>
                    <a:pt x="108" y="86"/>
                  </a:lnTo>
                  <a:lnTo>
                    <a:pt x="138" y="67"/>
                  </a:lnTo>
                  <a:lnTo>
                    <a:pt x="152" y="40"/>
                  </a:lnTo>
                  <a:lnTo>
                    <a:pt x="152" y="11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90" name="Freeform 22"/>
            <p:cNvSpPr>
              <a:spLocks/>
            </p:cNvSpPr>
            <p:nvPr/>
          </p:nvSpPr>
          <p:spPr bwMode="auto">
            <a:xfrm>
              <a:off x="5467" y="3478"/>
              <a:ext cx="121" cy="124"/>
            </a:xfrm>
            <a:custGeom>
              <a:avLst/>
              <a:gdLst>
                <a:gd name="T0" fmla="*/ 11 w 205"/>
                <a:gd name="T1" fmla="*/ 13 h 208"/>
                <a:gd name="T2" fmla="*/ 18 w 205"/>
                <a:gd name="T3" fmla="*/ 7 h 208"/>
                <a:gd name="T4" fmla="*/ 24 w 205"/>
                <a:gd name="T5" fmla="*/ 3 h 208"/>
                <a:gd name="T6" fmla="*/ 25 w 205"/>
                <a:gd name="T7" fmla="*/ 3 h 208"/>
                <a:gd name="T8" fmla="*/ 30 w 205"/>
                <a:gd name="T9" fmla="*/ 2 h 208"/>
                <a:gd name="T10" fmla="*/ 35 w 205"/>
                <a:gd name="T11" fmla="*/ 4 h 208"/>
                <a:gd name="T12" fmla="*/ 38 w 205"/>
                <a:gd name="T13" fmla="*/ 6 h 208"/>
                <a:gd name="T14" fmla="*/ 40 w 205"/>
                <a:gd name="T15" fmla="*/ 10 h 208"/>
                <a:gd name="T16" fmla="*/ 42 w 205"/>
                <a:gd name="T17" fmla="*/ 15 h 208"/>
                <a:gd name="T18" fmla="*/ 41 w 205"/>
                <a:gd name="T19" fmla="*/ 21 h 208"/>
                <a:gd name="T20" fmla="*/ 40 w 205"/>
                <a:gd name="T21" fmla="*/ 27 h 208"/>
                <a:gd name="T22" fmla="*/ 37 w 205"/>
                <a:gd name="T23" fmla="*/ 34 h 208"/>
                <a:gd name="T24" fmla="*/ 32 w 205"/>
                <a:gd name="T25" fmla="*/ 38 h 208"/>
                <a:gd name="T26" fmla="*/ 27 w 205"/>
                <a:gd name="T27" fmla="*/ 42 h 208"/>
                <a:gd name="T28" fmla="*/ 20 w 205"/>
                <a:gd name="T29" fmla="*/ 44 h 208"/>
                <a:gd name="T30" fmla="*/ 14 w 205"/>
                <a:gd name="T31" fmla="*/ 44 h 208"/>
                <a:gd name="T32" fmla="*/ 9 w 205"/>
                <a:gd name="T33" fmla="*/ 42 h 208"/>
                <a:gd name="T34" fmla="*/ 6 w 205"/>
                <a:gd name="T35" fmla="*/ 39 h 208"/>
                <a:gd name="T36" fmla="*/ 5 w 205"/>
                <a:gd name="T37" fmla="*/ 34 h 208"/>
                <a:gd name="T38" fmla="*/ 5 w 205"/>
                <a:gd name="T39" fmla="*/ 29 h 208"/>
                <a:gd name="T40" fmla="*/ 6 w 205"/>
                <a:gd name="T41" fmla="*/ 27 h 208"/>
                <a:gd name="T42" fmla="*/ 6 w 205"/>
                <a:gd name="T43" fmla="*/ 23 h 208"/>
                <a:gd name="T44" fmla="*/ 8 w 205"/>
                <a:gd name="T45" fmla="*/ 18 h 208"/>
                <a:gd name="T46" fmla="*/ 2 w 205"/>
                <a:gd name="T47" fmla="*/ 9 h 208"/>
                <a:gd name="T48" fmla="*/ 0 w 205"/>
                <a:gd name="T49" fmla="*/ 4 h 208"/>
                <a:gd name="T50" fmla="*/ 1 w 205"/>
                <a:gd name="T51" fmla="*/ 1 h 208"/>
                <a:gd name="T52" fmla="*/ 5 w 205"/>
                <a:gd name="T53" fmla="*/ 0 h 208"/>
                <a:gd name="T54" fmla="*/ 7 w 205"/>
                <a:gd name="T55" fmla="*/ 2 h 208"/>
                <a:gd name="T56" fmla="*/ 8 w 205"/>
                <a:gd name="T57" fmla="*/ 7 h 208"/>
                <a:gd name="T58" fmla="*/ 11 w 205"/>
                <a:gd name="T59" fmla="*/ 13 h 20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05"/>
                <a:gd name="T91" fmla="*/ 0 h 208"/>
                <a:gd name="T92" fmla="*/ 205 w 205"/>
                <a:gd name="T93" fmla="*/ 208 h 20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05" h="208">
                  <a:moveTo>
                    <a:pt x="56" y="61"/>
                  </a:moveTo>
                  <a:lnTo>
                    <a:pt x="88" y="30"/>
                  </a:lnTo>
                  <a:lnTo>
                    <a:pt x="118" y="14"/>
                  </a:lnTo>
                  <a:lnTo>
                    <a:pt x="123" y="14"/>
                  </a:lnTo>
                  <a:lnTo>
                    <a:pt x="147" y="11"/>
                  </a:lnTo>
                  <a:lnTo>
                    <a:pt x="172" y="17"/>
                  </a:lnTo>
                  <a:lnTo>
                    <a:pt x="187" y="29"/>
                  </a:lnTo>
                  <a:lnTo>
                    <a:pt x="197" y="46"/>
                  </a:lnTo>
                  <a:lnTo>
                    <a:pt x="205" y="71"/>
                  </a:lnTo>
                  <a:lnTo>
                    <a:pt x="202" y="102"/>
                  </a:lnTo>
                  <a:lnTo>
                    <a:pt x="193" y="129"/>
                  </a:lnTo>
                  <a:lnTo>
                    <a:pt x="178" y="159"/>
                  </a:lnTo>
                  <a:lnTo>
                    <a:pt x="158" y="181"/>
                  </a:lnTo>
                  <a:lnTo>
                    <a:pt x="132" y="197"/>
                  </a:lnTo>
                  <a:lnTo>
                    <a:pt x="99" y="208"/>
                  </a:lnTo>
                  <a:lnTo>
                    <a:pt x="67" y="208"/>
                  </a:lnTo>
                  <a:lnTo>
                    <a:pt x="43" y="200"/>
                  </a:lnTo>
                  <a:lnTo>
                    <a:pt x="30" y="184"/>
                  </a:lnTo>
                  <a:lnTo>
                    <a:pt x="23" y="161"/>
                  </a:lnTo>
                  <a:lnTo>
                    <a:pt x="26" y="134"/>
                  </a:lnTo>
                  <a:lnTo>
                    <a:pt x="29" y="129"/>
                  </a:lnTo>
                  <a:lnTo>
                    <a:pt x="32" y="108"/>
                  </a:lnTo>
                  <a:lnTo>
                    <a:pt x="41" y="85"/>
                  </a:lnTo>
                  <a:lnTo>
                    <a:pt x="9" y="42"/>
                  </a:lnTo>
                  <a:lnTo>
                    <a:pt x="0" y="18"/>
                  </a:lnTo>
                  <a:lnTo>
                    <a:pt x="6" y="6"/>
                  </a:lnTo>
                  <a:lnTo>
                    <a:pt x="23" y="0"/>
                  </a:lnTo>
                  <a:lnTo>
                    <a:pt x="36" y="11"/>
                  </a:lnTo>
                  <a:lnTo>
                    <a:pt x="39" y="30"/>
                  </a:lnTo>
                  <a:lnTo>
                    <a:pt x="56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91" name="Freeform 23"/>
            <p:cNvSpPr>
              <a:spLocks/>
            </p:cNvSpPr>
            <p:nvPr/>
          </p:nvSpPr>
          <p:spPr bwMode="auto">
            <a:xfrm>
              <a:off x="5444" y="3619"/>
              <a:ext cx="111" cy="209"/>
            </a:xfrm>
            <a:custGeom>
              <a:avLst/>
              <a:gdLst>
                <a:gd name="T0" fmla="*/ 6 w 188"/>
                <a:gd name="T1" fmla="*/ 11 h 351"/>
                <a:gd name="T2" fmla="*/ 11 w 188"/>
                <a:gd name="T3" fmla="*/ 5 h 351"/>
                <a:gd name="T4" fmla="*/ 15 w 188"/>
                <a:gd name="T5" fmla="*/ 1 h 351"/>
                <a:gd name="T6" fmla="*/ 19 w 188"/>
                <a:gd name="T7" fmla="*/ 0 h 351"/>
                <a:gd name="T8" fmla="*/ 24 w 188"/>
                <a:gd name="T9" fmla="*/ 0 h 351"/>
                <a:gd name="T10" fmla="*/ 28 w 188"/>
                <a:gd name="T11" fmla="*/ 1 h 351"/>
                <a:gd name="T12" fmla="*/ 32 w 188"/>
                <a:gd name="T13" fmla="*/ 3 h 351"/>
                <a:gd name="T14" fmla="*/ 33 w 188"/>
                <a:gd name="T15" fmla="*/ 7 h 351"/>
                <a:gd name="T16" fmla="*/ 35 w 188"/>
                <a:gd name="T17" fmla="*/ 13 h 351"/>
                <a:gd name="T18" fmla="*/ 35 w 188"/>
                <a:gd name="T19" fmla="*/ 17 h 351"/>
                <a:gd name="T20" fmla="*/ 34 w 188"/>
                <a:gd name="T21" fmla="*/ 23 h 351"/>
                <a:gd name="T22" fmla="*/ 32 w 188"/>
                <a:gd name="T23" fmla="*/ 29 h 351"/>
                <a:gd name="T24" fmla="*/ 31 w 188"/>
                <a:gd name="T25" fmla="*/ 35 h 351"/>
                <a:gd name="T26" fmla="*/ 32 w 188"/>
                <a:gd name="T27" fmla="*/ 39 h 351"/>
                <a:gd name="T28" fmla="*/ 34 w 188"/>
                <a:gd name="T29" fmla="*/ 43 h 351"/>
                <a:gd name="T30" fmla="*/ 37 w 188"/>
                <a:gd name="T31" fmla="*/ 51 h 351"/>
                <a:gd name="T32" fmla="*/ 39 w 188"/>
                <a:gd name="T33" fmla="*/ 56 h 351"/>
                <a:gd name="T34" fmla="*/ 38 w 188"/>
                <a:gd name="T35" fmla="*/ 62 h 351"/>
                <a:gd name="T36" fmla="*/ 37 w 188"/>
                <a:gd name="T37" fmla="*/ 67 h 351"/>
                <a:gd name="T38" fmla="*/ 33 w 188"/>
                <a:gd name="T39" fmla="*/ 70 h 351"/>
                <a:gd name="T40" fmla="*/ 28 w 188"/>
                <a:gd name="T41" fmla="*/ 73 h 351"/>
                <a:gd name="T42" fmla="*/ 21 w 188"/>
                <a:gd name="T43" fmla="*/ 74 h 351"/>
                <a:gd name="T44" fmla="*/ 14 w 188"/>
                <a:gd name="T45" fmla="*/ 73 h 351"/>
                <a:gd name="T46" fmla="*/ 8 w 188"/>
                <a:gd name="T47" fmla="*/ 70 h 351"/>
                <a:gd name="T48" fmla="*/ 4 w 188"/>
                <a:gd name="T49" fmla="*/ 65 h 351"/>
                <a:gd name="T50" fmla="*/ 1 w 188"/>
                <a:gd name="T51" fmla="*/ 58 h 351"/>
                <a:gd name="T52" fmla="*/ 0 w 188"/>
                <a:gd name="T53" fmla="*/ 50 h 351"/>
                <a:gd name="T54" fmla="*/ 0 w 188"/>
                <a:gd name="T55" fmla="*/ 39 h 351"/>
                <a:gd name="T56" fmla="*/ 1 w 188"/>
                <a:gd name="T57" fmla="*/ 29 h 351"/>
                <a:gd name="T58" fmla="*/ 2 w 188"/>
                <a:gd name="T59" fmla="*/ 20 h 351"/>
                <a:gd name="T60" fmla="*/ 4 w 188"/>
                <a:gd name="T61" fmla="*/ 14 h 351"/>
                <a:gd name="T62" fmla="*/ 6 w 188"/>
                <a:gd name="T63" fmla="*/ 11 h 35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88"/>
                <a:gd name="T97" fmla="*/ 0 h 351"/>
                <a:gd name="T98" fmla="*/ 188 w 188"/>
                <a:gd name="T99" fmla="*/ 351 h 35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88" h="351">
                  <a:moveTo>
                    <a:pt x="33" y="52"/>
                  </a:moveTo>
                  <a:lnTo>
                    <a:pt x="50" y="23"/>
                  </a:lnTo>
                  <a:lnTo>
                    <a:pt x="71" y="6"/>
                  </a:lnTo>
                  <a:lnTo>
                    <a:pt x="94" y="0"/>
                  </a:lnTo>
                  <a:lnTo>
                    <a:pt x="115" y="0"/>
                  </a:lnTo>
                  <a:lnTo>
                    <a:pt x="139" y="3"/>
                  </a:lnTo>
                  <a:lnTo>
                    <a:pt x="155" y="15"/>
                  </a:lnTo>
                  <a:lnTo>
                    <a:pt x="161" y="31"/>
                  </a:lnTo>
                  <a:lnTo>
                    <a:pt x="170" y="58"/>
                  </a:lnTo>
                  <a:lnTo>
                    <a:pt x="170" y="83"/>
                  </a:lnTo>
                  <a:lnTo>
                    <a:pt x="167" y="110"/>
                  </a:lnTo>
                  <a:lnTo>
                    <a:pt x="156" y="140"/>
                  </a:lnTo>
                  <a:lnTo>
                    <a:pt x="153" y="163"/>
                  </a:lnTo>
                  <a:lnTo>
                    <a:pt x="156" y="186"/>
                  </a:lnTo>
                  <a:lnTo>
                    <a:pt x="167" y="206"/>
                  </a:lnTo>
                  <a:lnTo>
                    <a:pt x="182" y="240"/>
                  </a:lnTo>
                  <a:lnTo>
                    <a:pt x="188" y="265"/>
                  </a:lnTo>
                  <a:lnTo>
                    <a:pt x="185" y="294"/>
                  </a:lnTo>
                  <a:lnTo>
                    <a:pt x="177" y="318"/>
                  </a:lnTo>
                  <a:lnTo>
                    <a:pt x="161" y="335"/>
                  </a:lnTo>
                  <a:lnTo>
                    <a:pt x="135" y="344"/>
                  </a:lnTo>
                  <a:lnTo>
                    <a:pt x="103" y="351"/>
                  </a:lnTo>
                  <a:lnTo>
                    <a:pt x="68" y="345"/>
                  </a:lnTo>
                  <a:lnTo>
                    <a:pt x="41" y="330"/>
                  </a:lnTo>
                  <a:lnTo>
                    <a:pt x="21" y="309"/>
                  </a:lnTo>
                  <a:lnTo>
                    <a:pt x="7" y="277"/>
                  </a:lnTo>
                  <a:lnTo>
                    <a:pt x="0" y="237"/>
                  </a:lnTo>
                  <a:lnTo>
                    <a:pt x="0" y="183"/>
                  </a:lnTo>
                  <a:lnTo>
                    <a:pt x="6" y="137"/>
                  </a:lnTo>
                  <a:lnTo>
                    <a:pt x="10" y="93"/>
                  </a:lnTo>
                  <a:lnTo>
                    <a:pt x="21" y="66"/>
                  </a:lnTo>
                  <a:lnTo>
                    <a:pt x="33" y="5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92" name="Freeform 24"/>
            <p:cNvSpPr>
              <a:spLocks/>
            </p:cNvSpPr>
            <p:nvPr/>
          </p:nvSpPr>
          <p:spPr bwMode="auto">
            <a:xfrm>
              <a:off x="5377" y="3622"/>
              <a:ext cx="128" cy="153"/>
            </a:xfrm>
            <a:custGeom>
              <a:avLst/>
              <a:gdLst>
                <a:gd name="T0" fmla="*/ 28 w 218"/>
                <a:gd name="T1" fmla="*/ 2 h 259"/>
                <a:gd name="T2" fmla="*/ 35 w 218"/>
                <a:gd name="T3" fmla="*/ 0 h 259"/>
                <a:gd name="T4" fmla="*/ 42 w 218"/>
                <a:gd name="T5" fmla="*/ 0 h 259"/>
                <a:gd name="T6" fmla="*/ 44 w 218"/>
                <a:gd name="T7" fmla="*/ 4 h 259"/>
                <a:gd name="T8" fmla="*/ 39 w 218"/>
                <a:gd name="T9" fmla="*/ 10 h 259"/>
                <a:gd name="T10" fmla="*/ 31 w 218"/>
                <a:gd name="T11" fmla="*/ 13 h 259"/>
                <a:gd name="T12" fmla="*/ 24 w 218"/>
                <a:gd name="T13" fmla="*/ 16 h 259"/>
                <a:gd name="T14" fmla="*/ 16 w 218"/>
                <a:gd name="T15" fmla="*/ 21 h 259"/>
                <a:gd name="T16" fmla="*/ 9 w 218"/>
                <a:gd name="T17" fmla="*/ 25 h 259"/>
                <a:gd name="T18" fmla="*/ 7 w 218"/>
                <a:gd name="T19" fmla="*/ 31 h 259"/>
                <a:gd name="T20" fmla="*/ 5 w 218"/>
                <a:gd name="T21" fmla="*/ 39 h 259"/>
                <a:gd name="T22" fmla="*/ 5 w 218"/>
                <a:gd name="T23" fmla="*/ 53 h 259"/>
                <a:gd name="T24" fmla="*/ 2 w 218"/>
                <a:gd name="T25" fmla="*/ 53 h 259"/>
                <a:gd name="T26" fmla="*/ 0 w 218"/>
                <a:gd name="T27" fmla="*/ 44 h 259"/>
                <a:gd name="T28" fmla="*/ 2 w 218"/>
                <a:gd name="T29" fmla="*/ 34 h 259"/>
                <a:gd name="T30" fmla="*/ 7 w 218"/>
                <a:gd name="T31" fmla="*/ 25 h 259"/>
                <a:gd name="T32" fmla="*/ 13 w 218"/>
                <a:gd name="T33" fmla="*/ 17 h 259"/>
                <a:gd name="T34" fmla="*/ 19 w 218"/>
                <a:gd name="T35" fmla="*/ 9 h 259"/>
                <a:gd name="T36" fmla="*/ 25 w 218"/>
                <a:gd name="T37" fmla="*/ 4 h 259"/>
                <a:gd name="T38" fmla="*/ 28 w 218"/>
                <a:gd name="T39" fmla="*/ 2 h 259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18"/>
                <a:gd name="T61" fmla="*/ 0 h 259"/>
                <a:gd name="T62" fmla="*/ 218 w 218"/>
                <a:gd name="T63" fmla="*/ 259 h 259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18" h="259">
                  <a:moveTo>
                    <a:pt x="138" y="10"/>
                  </a:moveTo>
                  <a:lnTo>
                    <a:pt x="176" y="0"/>
                  </a:lnTo>
                  <a:lnTo>
                    <a:pt x="210" y="0"/>
                  </a:lnTo>
                  <a:lnTo>
                    <a:pt x="218" y="20"/>
                  </a:lnTo>
                  <a:lnTo>
                    <a:pt x="194" y="48"/>
                  </a:lnTo>
                  <a:lnTo>
                    <a:pt x="154" y="63"/>
                  </a:lnTo>
                  <a:lnTo>
                    <a:pt x="118" y="77"/>
                  </a:lnTo>
                  <a:lnTo>
                    <a:pt x="79" y="100"/>
                  </a:lnTo>
                  <a:lnTo>
                    <a:pt x="47" y="124"/>
                  </a:lnTo>
                  <a:lnTo>
                    <a:pt x="36" y="152"/>
                  </a:lnTo>
                  <a:lnTo>
                    <a:pt x="26" y="188"/>
                  </a:lnTo>
                  <a:lnTo>
                    <a:pt x="27" y="259"/>
                  </a:lnTo>
                  <a:lnTo>
                    <a:pt x="8" y="255"/>
                  </a:lnTo>
                  <a:lnTo>
                    <a:pt x="0" y="212"/>
                  </a:lnTo>
                  <a:lnTo>
                    <a:pt x="11" y="168"/>
                  </a:lnTo>
                  <a:lnTo>
                    <a:pt x="36" y="121"/>
                  </a:lnTo>
                  <a:lnTo>
                    <a:pt x="65" y="80"/>
                  </a:lnTo>
                  <a:lnTo>
                    <a:pt x="96" y="44"/>
                  </a:lnTo>
                  <a:lnTo>
                    <a:pt x="124" y="19"/>
                  </a:lnTo>
                  <a:lnTo>
                    <a:pt x="138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93" name="Freeform 25"/>
            <p:cNvSpPr>
              <a:spLocks/>
            </p:cNvSpPr>
            <p:nvPr/>
          </p:nvSpPr>
          <p:spPr bwMode="auto">
            <a:xfrm>
              <a:off x="5483" y="3775"/>
              <a:ext cx="84" cy="282"/>
            </a:xfrm>
            <a:custGeom>
              <a:avLst/>
              <a:gdLst>
                <a:gd name="T0" fmla="*/ 18 w 143"/>
                <a:gd name="T1" fmla="*/ 0 h 473"/>
                <a:gd name="T2" fmla="*/ 21 w 143"/>
                <a:gd name="T3" fmla="*/ 3 h 473"/>
                <a:gd name="T4" fmla="*/ 24 w 143"/>
                <a:gd name="T5" fmla="*/ 8 h 473"/>
                <a:gd name="T6" fmla="*/ 24 w 143"/>
                <a:gd name="T7" fmla="*/ 15 h 473"/>
                <a:gd name="T8" fmla="*/ 24 w 143"/>
                <a:gd name="T9" fmla="*/ 26 h 473"/>
                <a:gd name="T10" fmla="*/ 22 w 143"/>
                <a:gd name="T11" fmla="*/ 41 h 473"/>
                <a:gd name="T12" fmla="*/ 22 w 143"/>
                <a:gd name="T13" fmla="*/ 47 h 473"/>
                <a:gd name="T14" fmla="*/ 26 w 143"/>
                <a:gd name="T15" fmla="*/ 57 h 473"/>
                <a:gd name="T16" fmla="*/ 27 w 143"/>
                <a:gd name="T17" fmla="*/ 68 h 473"/>
                <a:gd name="T18" fmla="*/ 26 w 143"/>
                <a:gd name="T19" fmla="*/ 75 h 473"/>
                <a:gd name="T20" fmla="*/ 27 w 143"/>
                <a:gd name="T21" fmla="*/ 79 h 473"/>
                <a:gd name="T22" fmla="*/ 29 w 143"/>
                <a:gd name="T23" fmla="*/ 82 h 473"/>
                <a:gd name="T24" fmla="*/ 28 w 143"/>
                <a:gd name="T25" fmla="*/ 85 h 473"/>
                <a:gd name="T26" fmla="*/ 26 w 143"/>
                <a:gd name="T27" fmla="*/ 87 h 473"/>
                <a:gd name="T28" fmla="*/ 24 w 143"/>
                <a:gd name="T29" fmla="*/ 88 h 473"/>
                <a:gd name="T30" fmla="*/ 17 w 143"/>
                <a:gd name="T31" fmla="*/ 89 h 473"/>
                <a:gd name="T32" fmla="*/ 11 w 143"/>
                <a:gd name="T33" fmla="*/ 94 h 473"/>
                <a:gd name="T34" fmla="*/ 6 w 143"/>
                <a:gd name="T35" fmla="*/ 100 h 473"/>
                <a:gd name="T36" fmla="*/ 3 w 143"/>
                <a:gd name="T37" fmla="*/ 100 h 473"/>
                <a:gd name="T38" fmla="*/ 0 w 143"/>
                <a:gd name="T39" fmla="*/ 96 h 473"/>
                <a:gd name="T40" fmla="*/ 1 w 143"/>
                <a:gd name="T41" fmla="*/ 90 h 473"/>
                <a:gd name="T42" fmla="*/ 5 w 143"/>
                <a:gd name="T43" fmla="*/ 85 h 473"/>
                <a:gd name="T44" fmla="*/ 16 w 143"/>
                <a:gd name="T45" fmla="*/ 80 h 473"/>
                <a:gd name="T46" fmla="*/ 19 w 143"/>
                <a:gd name="T47" fmla="*/ 79 h 473"/>
                <a:gd name="T48" fmla="*/ 21 w 143"/>
                <a:gd name="T49" fmla="*/ 75 h 473"/>
                <a:gd name="T50" fmla="*/ 21 w 143"/>
                <a:gd name="T51" fmla="*/ 65 h 473"/>
                <a:gd name="T52" fmla="*/ 18 w 143"/>
                <a:gd name="T53" fmla="*/ 55 h 473"/>
                <a:gd name="T54" fmla="*/ 15 w 143"/>
                <a:gd name="T55" fmla="*/ 46 h 473"/>
                <a:gd name="T56" fmla="*/ 13 w 143"/>
                <a:gd name="T57" fmla="*/ 38 h 473"/>
                <a:gd name="T58" fmla="*/ 13 w 143"/>
                <a:gd name="T59" fmla="*/ 24 h 473"/>
                <a:gd name="T60" fmla="*/ 11 w 143"/>
                <a:gd name="T61" fmla="*/ 10 h 473"/>
                <a:gd name="T62" fmla="*/ 11 w 143"/>
                <a:gd name="T63" fmla="*/ 3 h 473"/>
                <a:gd name="T64" fmla="*/ 16 w 143"/>
                <a:gd name="T65" fmla="*/ 1 h 473"/>
                <a:gd name="T66" fmla="*/ 18 w 143"/>
                <a:gd name="T67" fmla="*/ 0 h 473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43"/>
                <a:gd name="T103" fmla="*/ 0 h 473"/>
                <a:gd name="T104" fmla="*/ 143 w 143"/>
                <a:gd name="T105" fmla="*/ 473 h 473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43" h="473">
                  <a:moveTo>
                    <a:pt x="88" y="0"/>
                  </a:moveTo>
                  <a:lnTo>
                    <a:pt x="105" y="15"/>
                  </a:lnTo>
                  <a:lnTo>
                    <a:pt x="118" y="39"/>
                  </a:lnTo>
                  <a:lnTo>
                    <a:pt x="120" y="71"/>
                  </a:lnTo>
                  <a:lnTo>
                    <a:pt x="117" y="124"/>
                  </a:lnTo>
                  <a:lnTo>
                    <a:pt x="108" y="193"/>
                  </a:lnTo>
                  <a:lnTo>
                    <a:pt x="111" y="219"/>
                  </a:lnTo>
                  <a:lnTo>
                    <a:pt x="128" y="270"/>
                  </a:lnTo>
                  <a:lnTo>
                    <a:pt x="134" y="321"/>
                  </a:lnTo>
                  <a:lnTo>
                    <a:pt x="129" y="355"/>
                  </a:lnTo>
                  <a:lnTo>
                    <a:pt x="135" y="373"/>
                  </a:lnTo>
                  <a:lnTo>
                    <a:pt x="143" y="387"/>
                  </a:lnTo>
                  <a:lnTo>
                    <a:pt x="140" y="400"/>
                  </a:lnTo>
                  <a:lnTo>
                    <a:pt x="131" y="411"/>
                  </a:lnTo>
                  <a:lnTo>
                    <a:pt x="120" y="414"/>
                  </a:lnTo>
                  <a:lnTo>
                    <a:pt x="85" y="421"/>
                  </a:lnTo>
                  <a:lnTo>
                    <a:pt x="55" y="443"/>
                  </a:lnTo>
                  <a:lnTo>
                    <a:pt x="29" y="473"/>
                  </a:lnTo>
                  <a:lnTo>
                    <a:pt x="16" y="473"/>
                  </a:lnTo>
                  <a:lnTo>
                    <a:pt x="0" y="453"/>
                  </a:lnTo>
                  <a:lnTo>
                    <a:pt x="3" y="426"/>
                  </a:lnTo>
                  <a:lnTo>
                    <a:pt x="24" y="400"/>
                  </a:lnTo>
                  <a:lnTo>
                    <a:pt x="79" y="380"/>
                  </a:lnTo>
                  <a:lnTo>
                    <a:pt x="97" y="370"/>
                  </a:lnTo>
                  <a:lnTo>
                    <a:pt x="106" y="352"/>
                  </a:lnTo>
                  <a:lnTo>
                    <a:pt x="102" y="305"/>
                  </a:lnTo>
                  <a:lnTo>
                    <a:pt x="88" y="258"/>
                  </a:lnTo>
                  <a:lnTo>
                    <a:pt x="71" y="217"/>
                  </a:lnTo>
                  <a:lnTo>
                    <a:pt x="64" y="181"/>
                  </a:lnTo>
                  <a:lnTo>
                    <a:pt x="64" y="112"/>
                  </a:lnTo>
                  <a:lnTo>
                    <a:pt x="55" y="46"/>
                  </a:lnTo>
                  <a:lnTo>
                    <a:pt x="56" y="15"/>
                  </a:lnTo>
                  <a:lnTo>
                    <a:pt x="79" y="6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94" name="Freeform 26"/>
            <p:cNvSpPr>
              <a:spLocks/>
            </p:cNvSpPr>
            <p:nvPr/>
          </p:nvSpPr>
          <p:spPr bwMode="auto">
            <a:xfrm>
              <a:off x="5420" y="3764"/>
              <a:ext cx="80" cy="268"/>
            </a:xfrm>
            <a:custGeom>
              <a:avLst/>
              <a:gdLst>
                <a:gd name="T0" fmla="*/ 12 w 136"/>
                <a:gd name="T1" fmla="*/ 8 h 452"/>
                <a:gd name="T2" fmla="*/ 14 w 136"/>
                <a:gd name="T3" fmla="*/ 2 h 452"/>
                <a:gd name="T4" fmla="*/ 18 w 136"/>
                <a:gd name="T5" fmla="*/ 0 h 452"/>
                <a:gd name="T6" fmla="*/ 21 w 136"/>
                <a:gd name="T7" fmla="*/ 0 h 452"/>
                <a:gd name="T8" fmla="*/ 26 w 136"/>
                <a:gd name="T9" fmla="*/ 2 h 452"/>
                <a:gd name="T10" fmla="*/ 28 w 136"/>
                <a:gd name="T11" fmla="*/ 9 h 452"/>
                <a:gd name="T12" fmla="*/ 26 w 136"/>
                <a:gd name="T13" fmla="*/ 17 h 452"/>
                <a:gd name="T14" fmla="*/ 22 w 136"/>
                <a:gd name="T15" fmla="*/ 25 h 452"/>
                <a:gd name="T16" fmla="*/ 19 w 136"/>
                <a:gd name="T17" fmla="*/ 39 h 452"/>
                <a:gd name="T18" fmla="*/ 19 w 136"/>
                <a:gd name="T19" fmla="*/ 49 h 452"/>
                <a:gd name="T20" fmla="*/ 20 w 136"/>
                <a:gd name="T21" fmla="*/ 56 h 452"/>
                <a:gd name="T22" fmla="*/ 21 w 136"/>
                <a:gd name="T23" fmla="*/ 66 h 452"/>
                <a:gd name="T24" fmla="*/ 24 w 136"/>
                <a:gd name="T25" fmla="*/ 72 h 452"/>
                <a:gd name="T26" fmla="*/ 24 w 136"/>
                <a:gd name="T27" fmla="*/ 76 h 452"/>
                <a:gd name="T28" fmla="*/ 22 w 136"/>
                <a:gd name="T29" fmla="*/ 79 h 452"/>
                <a:gd name="T30" fmla="*/ 19 w 136"/>
                <a:gd name="T31" fmla="*/ 81 h 452"/>
                <a:gd name="T32" fmla="*/ 12 w 136"/>
                <a:gd name="T33" fmla="*/ 85 h 452"/>
                <a:gd name="T34" fmla="*/ 9 w 136"/>
                <a:gd name="T35" fmla="*/ 89 h 452"/>
                <a:gd name="T36" fmla="*/ 6 w 136"/>
                <a:gd name="T37" fmla="*/ 94 h 452"/>
                <a:gd name="T38" fmla="*/ 3 w 136"/>
                <a:gd name="T39" fmla="*/ 94 h 452"/>
                <a:gd name="T40" fmla="*/ 0 w 136"/>
                <a:gd name="T41" fmla="*/ 90 h 452"/>
                <a:gd name="T42" fmla="*/ 0 w 136"/>
                <a:gd name="T43" fmla="*/ 86 h 452"/>
                <a:gd name="T44" fmla="*/ 0 w 136"/>
                <a:gd name="T45" fmla="*/ 82 h 452"/>
                <a:gd name="T46" fmla="*/ 5 w 136"/>
                <a:gd name="T47" fmla="*/ 78 h 452"/>
                <a:gd name="T48" fmla="*/ 16 w 136"/>
                <a:gd name="T49" fmla="*/ 72 h 452"/>
                <a:gd name="T50" fmla="*/ 17 w 136"/>
                <a:gd name="T51" fmla="*/ 69 h 452"/>
                <a:gd name="T52" fmla="*/ 15 w 136"/>
                <a:gd name="T53" fmla="*/ 62 h 452"/>
                <a:gd name="T54" fmla="*/ 12 w 136"/>
                <a:gd name="T55" fmla="*/ 47 h 452"/>
                <a:gd name="T56" fmla="*/ 11 w 136"/>
                <a:gd name="T57" fmla="*/ 37 h 452"/>
                <a:gd name="T58" fmla="*/ 9 w 136"/>
                <a:gd name="T59" fmla="*/ 25 h 452"/>
                <a:gd name="T60" fmla="*/ 9 w 136"/>
                <a:gd name="T61" fmla="*/ 16 h 452"/>
                <a:gd name="T62" fmla="*/ 12 w 136"/>
                <a:gd name="T63" fmla="*/ 8 h 45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36"/>
                <a:gd name="T97" fmla="*/ 0 h 452"/>
                <a:gd name="T98" fmla="*/ 136 w 136"/>
                <a:gd name="T99" fmla="*/ 452 h 45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36" h="452">
                  <a:moveTo>
                    <a:pt x="58" y="40"/>
                  </a:moveTo>
                  <a:lnTo>
                    <a:pt x="67" y="10"/>
                  </a:lnTo>
                  <a:lnTo>
                    <a:pt x="88" y="0"/>
                  </a:lnTo>
                  <a:lnTo>
                    <a:pt x="106" y="0"/>
                  </a:lnTo>
                  <a:lnTo>
                    <a:pt x="126" y="10"/>
                  </a:lnTo>
                  <a:lnTo>
                    <a:pt x="136" y="42"/>
                  </a:lnTo>
                  <a:lnTo>
                    <a:pt x="127" y="82"/>
                  </a:lnTo>
                  <a:lnTo>
                    <a:pt x="109" y="122"/>
                  </a:lnTo>
                  <a:lnTo>
                    <a:pt x="94" y="184"/>
                  </a:lnTo>
                  <a:lnTo>
                    <a:pt x="93" y="233"/>
                  </a:lnTo>
                  <a:lnTo>
                    <a:pt x="97" y="272"/>
                  </a:lnTo>
                  <a:lnTo>
                    <a:pt x="105" y="319"/>
                  </a:lnTo>
                  <a:lnTo>
                    <a:pt x="115" y="345"/>
                  </a:lnTo>
                  <a:lnTo>
                    <a:pt x="118" y="366"/>
                  </a:lnTo>
                  <a:lnTo>
                    <a:pt x="111" y="377"/>
                  </a:lnTo>
                  <a:lnTo>
                    <a:pt x="91" y="386"/>
                  </a:lnTo>
                  <a:lnTo>
                    <a:pt x="58" y="408"/>
                  </a:lnTo>
                  <a:lnTo>
                    <a:pt x="46" y="427"/>
                  </a:lnTo>
                  <a:lnTo>
                    <a:pt x="32" y="452"/>
                  </a:lnTo>
                  <a:lnTo>
                    <a:pt x="13" y="448"/>
                  </a:lnTo>
                  <a:lnTo>
                    <a:pt x="0" y="430"/>
                  </a:lnTo>
                  <a:lnTo>
                    <a:pt x="0" y="411"/>
                  </a:lnTo>
                  <a:lnTo>
                    <a:pt x="0" y="393"/>
                  </a:lnTo>
                  <a:lnTo>
                    <a:pt x="22" y="374"/>
                  </a:lnTo>
                  <a:lnTo>
                    <a:pt x="79" y="348"/>
                  </a:lnTo>
                  <a:lnTo>
                    <a:pt x="85" y="333"/>
                  </a:lnTo>
                  <a:lnTo>
                    <a:pt x="76" y="296"/>
                  </a:lnTo>
                  <a:lnTo>
                    <a:pt x="58" y="225"/>
                  </a:lnTo>
                  <a:lnTo>
                    <a:pt x="52" y="181"/>
                  </a:lnTo>
                  <a:lnTo>
                    <a:pt x="47" y="119"/>
                  </a:lnTo>
                  <a:lnTo>
                    <a:pt x="47" y="76"/>
                  </a:lnTo>
                  <a:lnTo>
                    <a:pt x="58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95" name="Freeform 27"/>
            <p:cNvSpPr>
              <a:spLocks/>
            </p:cNvSpPr>
            <p:nvPr/>
          </p:nvSpPr>
          <p:spPr bwMode="auto">
            <a:xfrm>
              <a:off x="5393" y="3690"/>
              <a:ext cx="198" cy="181"/>
            </a:xfrm>
            <a:custGeom>
              <a:avLst/>
              <a:gdLst>
                <a:gd name="T0" fmla="*/ 36 w 335"/>
                <a:gd name="T1" fmla="*/ 25 h 304"/>
                <a:gd name="T2" fmla="*/ 16 w 335"/>
                <a:gd name="T3" fmla="*/ 10 h 304"/>
                <a:gd name="T4" fmla="*/ 1 w 335"/>
                <a:gd name="T5" fmla="*/ 0 h 304"/>
                <a:gd name="T6" fmla="*/ 0 w 335"/>
                <a:gd name="T7" fmla="*/ 5 h 304"/>
                <a:gd name="T8" fmla="*/ 0 w 335"/>
                <a:gd name="T9" fmla="*/ 40 h 304"/>
                <a:gd name="T10" fmla="*/ 21 w 335"/>
                <a:gd name="T11" fmla="*/ 57 h 304"/>
                <a:gd name="T12" fmla="*/ 30 w 335"/>
                <a:gd name="T13" fmla="*/ 64 h 304"/>
                <a:gd name="T14" fmla="*/ 35 w 335"/>
                <a:gd name="T15" fmla="*/ 64 h 304"/>
                <a:gd name="T16" fmla="*/ 51 w 335"/>
                <a:gd name="T17" fmla="*/ 54 h 304"/>
                <a:gd name="T18" fmla="*/ 69 w 335"/>
                <a:gd name="T19" fmla="*/ 42 h 304"/>
                <a:gd name="T20" fmla="*/ 67 w 335"/>
                <a:gd name="T21" fmla="*/ 30 h 304"/>
                <a:gd name="T22" fmla="*/ 67 w 335"/>
                <a:gd name="T23" fmla="*/ 6 h 304"/>
                <a:gd name="T24" fmla="*/ 55 w 335"/>
                <a:gd name="T25" fmla="*/ 13 h 304"/>
                <a:gd name="T26" fmla="*/ 41 w 335"/>
                <a:gd name="T27" fmla="*/ 24 h 304"/>
                <a:gd name="T28" fmla="*/ 37 w 335"/>
                <a:gd name="T29" fmla="*/ 27 h 304"/>
                <a:gd name="T30" fmla="*/ 36 w 335"/>
                <a:gd name="T31" fmla="*/ 25 h 30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335"/>
                <a:gd name="T49" fmla="*/ 0 h 304"/>
                <a:gd name="T50" fmla="*/ 335 w 335"/>
                <a:gd name="T51" fmla="*/ 304 h 30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335" h="304">
                  <a:moveTo>
                    <a:pt x="174" y="120"/>
                  </a:moveTo>
                  <a:lnTo>
                    <a:pt x="76" y="48"/>
                  </a:lnTo>
                  <a:lnTo>
                    <a:pt x="4" y="0"/>
                  </a:lnTo>
                  <a:lnTo>
                    <a:pt x="0" y="26"/>
                  </a:lnTo>
                  <a:lnTo>
                    <a:pt x="0" y="191"/>
                  </a:lnTo>
                  <a:lnTo>
                    <a:pt x="99" y="270"/>
                  </a:lnTo>
                  <a:lnTo>
                    <a:pt x="146" y="301"/>
                  </a:lnTo>
                  <a:lnTo>
                    <a:pt x="169" y="304"/>
                  </a:lnTo>
                  <a:lnTo>
                    <a:pt x="248" y="255"/>
                  </a:lnTo>
                  <a:lnTo>
                    <a:pt x="335" y="202"/>
                  </a:lnTo>
                  <a:lnTo>
                    <a:pt x="327" y="141"/>
                  </a:lnTo>
                  <a:lnTo>
                    <a:pt x="326" y="27"/>
                  </a:lnTo>
                  <a:lnTo>
                    <a:pt x="266" y="61"/>
                  </a:lnTo>
                  <a:lnTo>
                    <a:pt x="200" y="112"/>
                  </a:lnTo>
                  <a:lnTo>
                    <a:pt x="180" y="129"/>
                  </a:lnTo>
                  <a:lnTo>
                    <a:pt x="174" y="120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96" name="Freeform 28"/>
            <p:cNvSpPr>
              <a:spLocks/>
            </p:cNvSpPr>
            <p:nvPr/>
          </p:nvSpPr>
          <p:spPr bwMode="auto">
            <a:xfrm>
              <a:off x="5387" y="3683"/>
              <a:ext cx="208" cy="192"/>
            </a:xfrm>
            <a:custGeom>
              <a:avLst/>
              <a:gdLst>
                <a:gd name="T0" fmla="*/ 40 w 354"/>
                <a:gd name="T1" fmla="*/ 26 h 323"/>
                <a:gd name="T2" fmla="*/ 52 w 354"/>
                <a:gd name="T3" fmla="*/ 17 h 323"/>
                <a:gd name="T4" fmla="*/ 62 w 354"/>
                <a:gd name="T5" fmla="*/ 10 h 323"/>
                <a:gd name="T6" fmla="*/ 70 w 354"/>
                <a:gd name="T7" fmla="*/ 4 h 323"/>
                <a:gd name="T8" fmla="*/ 72 w 354"/>
                <a:gd name="T9" fmla="*/ 5 h 323"/>
                <a:gd name="T10" fmla="*/ 72 w 354"/>
                <a:gd name="T11" fmla="*/ 9 h 323"/>
                <a:gd name="T12" fmla="*/ 70 w 354"/>
                <a:gd name="T13" fmla="*/ 30 h 323"/>
                <a:gd name="T14" fmla="*/ 68 w 354"/>
                <a:gd name="T15" fmla="*/ 27 h 323"/>
                <a:gd name="T16" fmla="*/ 68 w 354"/>
                <a:gd name="T17" fmla="*/ 11 h 323"/>
                <a:gd name="T18" fmla="*/ 65 w 354"/>
                <a:gd name="T19" fmla="*/ 12 h 323"/>
                <a:gd name="T20" fmla="*/ 49 w 354"/>
                <a:gd name="T21" fmla="*/ 24 h 323"/>
                <a:gd name="T22" fmla="*/ 40 w 354"/>
                <a:gd name="T23" fmla="*/ 30 h 323"/>
                <a:gd name="T24" fmla="*/ 36 w 354"/>
                <a:gd name="T25" fmla="*/ 65 h 323"/>
                <a:gd name="T26" fmla="*/ 32 w 354"/>
                <a:gd name="T27" fmla="*/ 64 h 323"/>
                <a:gd name="T28" fmla="*/ 32 w 354"/>
                <a:gd name="T29" fmla="*/ 62 h 323"/>
                <a:gd name="T30" fmla="*/ 36 w 354"/>
                <a:gd name="T31" fmla="*/ 30 h 323"/>
                <a:gd name="T32" fmla="*/ 34 w 354"/>
                <a:gd name="T33" fmla="*/ 27 h 323"/>
                <a:gd name="T34" fmla="*/ 27 w 354"/>
                <a:gd name="T35" fmla="*/ 21 h 323"/>
                <a:gd name="T36" fmla="*/ 17 w 354"/>
                <a:gd name="T37" fmla="*/ 14 h 323"/>
                <a:gd name="T38" fmla="*/ 5 w 354"/>
                <a:gd name="T39" fmla="*/ 5 h 323"/>
                <a:gd name="T40" fmla="*/ 5 w 354"/>
                <a:gd name="T41" fmla="*/ 27 h 323"/>
                <a:gd name="T42" fmla="*/ 5 w 354"/>
                <a:gd name="T43" fmla="*/ 42 h 323"/>
                <a:gd name="T44" fmla="*/ 9 w 354"/>
                <a:gd name="T45" fmla="*/ 48 h 323"/>
                <a:gd name="T46" fmla="*/ 24 w 354"/>
                <a:gd name="T47" fmla="*/ 59 h 323"/>
                <a:gd name="T48" fmla="*/ 32 w 354"/>
                <a:gd name="T49" fmla="*/ 64 h 323"/>
                <a:gd name="T50" fmla="*/ 35 w 354"/>
                <a:gd name="T51" fmla="*/ 65 h 323"/>
                <a:gd name="T52" fmla="*/ 40 w 354"/>
                <a:gd name="T53" fmla="*/ 62 h 323"/>
                <a:gd name="T54" fmla="*/ 53 w 354"/>
                <a:gd name="T55" fmla="*/ 53 h 323"/>
                <a:gd name="T56" fmla="*/ 65 w 354"/>
                <a:gd name="T57" fmla="*/ 48 h 323"/>
                <a:gd name="T58" fmla="*/ 69 w 354"/>
                <a:gd name="T59" fmla="*/ 44 h 323"/>
                <a:gd name="T60" fmla="*/ 68 w 354"/>
                <a:gd name="T61" fmla="*/ 28 h 323"/>
                <a:gd name="T62" fmla="*/ 70 w 354"/>
                <a:gd name="T63" fmla="*/ 32 h 323"/>
                <a:gd name="T64" fmla="*/ 72 w 354"/>
                <a:gd name="T65" fmla="*/ 46 h 323"/>
                <a:gd name="T66" fmla="*/ 69 w 354"/>
                <a:gd name="T67" fmla="*/ 48 h 323"/>
                <a:gd name="T68" fmla="*/ 54 w 354"/>
                <a:gd name="T69" fmla="*/ 57 h 323"/>
                <a:gd name="T70" fmla="*/ 39 w 354"/>
                <a:gd name="T71" fmla="*/ 66 h 323"/>
                <a:gd name="T72" fmla="*/ 36 w 354"/>
                <a:gd name="T73" fmla="*/ 68 h 323"/>
                <a:gd name="T74" fmla="*/ 31 w 354"/>
                <a:gd name="T75" fmla="*/ 67 h 323"/>
                <a:gd name="T76" fmla="*/ 27 w 354"/>
                <a:gd name="T77" fmla="*/ 65 h 323"/>
                <a:gd name="T78" fmla="*/ 15 w 354"/>
                <a:gd name="T79" fmla="*/ 55 h 323"/>
                <a:gd name="T80" fmla="*/ 1 w 354"/>
                <a:gd name="T81" fmla="*/ 43 h 323"/>
                <a:gd name="T82" fmla="*/ 0 w 354"/>
                <a:gd name="T83" fmla="*/ 40 h 323"/>
                <a:gd name="T84" fmla="*/ 1 w 354"/>
                <a:gd name="T85" fmla="*/ 31 h 323"/>
                <a:gd name="T86" fmla="*/ 1 w 354"/>
                <a:gd name="T87" fmla="*/ 15 h 323"/>
                <a:gd name="T88" fmla="*/ 1 w 354"/>
                <a:gd name="T89" fmla="*/ 2 h 323"/>
                <a:gd name="T90" fmla="*/ 2 w 354"/>
                <a:gd name="T91" fmla="*/ 0 h 323"/>
                <a:gd name="T92" fmla="*/ 5 w 354"/>
                <a:gd name="T93" fmla="*/ 0 h 323"/>
                <a:gd name="T94" fmla="*/ 11 w 354"/>
                <a:gd name="T95" fmla="*/ 4 h 323"/>
                <a:gd name="T96" fmla="*/ 28 w 354"/>
                <a:gd name="T97" fmla="*/ 17 h 323"/>
                <a:gd name="T98" fmla="*/ 36 w 354"/>
                <a:gd name="T99" fmla="*/ 24 h 323"/>
                <a:gd name="T100" fmla="*/ 40 w 354"/>
                <a:gd name="T101" fmla="*/ 26 h 32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54"/>
                <a:gd name="T154" fmla="*/ 0 h 323"/>
                <a:gd name="T155" fmla="*/ 354 w 354"/>
                <a:gd name="T156" fmla="*/ 323 h 32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54" h="323">
                  <a:moveTo>
                    <a:pt x="198" y="124"/>
                  </a:moveTo>
                  <a:lnTo>
                    <a:pt x="259" y="80"/>
                  </a:lnTo>
                  <a:lnTo>
                    <a:pt x="304" y="46"/>
                  </a:lnTo>
                  <a:lnTo>
                    <a:pt x="344" y="20"/>
                  </a:lnTo>
                  <a:lnTo>
                    <a:pt x="354" y="24"/>
                  </a:lnTo>
                  <a:lnTo>
                    <a:pt x="353" y="44"/>
                  </a:lnTo>
                  <a:lnTo>
                    <a:pt x="345" y="144"/>
                  </a:lnTo>
                  <a:lnTo>
                    <a:pt x="336" y="129"/>
                  </a:lnTo>
                  <a:lnTo>
                    <a:pt x="335" y="52"/>
                  </a:lnTo>
                  <a:lnTo>
                    <a:pt x="318" y="55"/>
                  </a:lnTo>
                  <a:lnTo>
                    <a:pt x="244" y="114"/>
                  </a:lnTo>
                  <a:lnTo>
                    <a:pt x="198" y="144"/>
                  </a:lnTo>
                  <a:lnTo>
                    <a:pt x="177" y="308"/>
                  </a:lnTo>
                  <a:lnTo>
                    <a:pt x="160" y="305"/>
                  </a:lnTo>
                  <a:lnTo>
                    <a:pt x="156" y="294"/>
                  </a:lnTo>
                  <a:lnTo>
                    <a:pt x="175" y="143"/>
                  </a:lnTo>
                  <a:lnTo>
                    <a:pt x="166" y="127"/>
                  </a:lnTo>
                  <a:lnTo>
                    <a:pt x="134" y="100"/>
                  </a:lnTo>
                  <a:lnTo>
                    <a:pt x="83" y="67"/>
                  </a:lnTo>
                  <a:lnTo>
                    <a:pt x="23" y="24"/>
                  </a:lnTo>
                  <a:lnTo>
                    <a:pt x="22" y="127"/>
                  </a:lnTo>
                  <a:lnTo>
                    <a:pt x="22" y="202"/>
                  </a:lnTo>
                  <a:lnTo>
                    <a:pt x="47" y="227"/>
                  </a:lnTo>
                  <a:lnTo>
                    <a:pt x="116" y="281"/>
                  </a:lnTo>
                  <a:lnTo>
                    <a:pt x="156" y="303"/>
                  </a:lnTo>
                  <a:lnTo>
                    <a:pt x="174" y="309"/>
                  </a:lnTo>
                  <a:lnTo>
                    <a:pt x="198" y="294"/>
                  </a:lnTo>
                  <a:lnTo>
                    <a:pt x="262" y="256"/>
                  </a:lnTo>
                  <a:lnTo>
                    <a:pt x="318" y="227"/>
                  </a:lnTo>
                  <a:lnTo>
                    <a:pt x="339" y="208"/>
                  </a:lnTo>
                  <a:lnTo>
                    <a:pt x="333" y="133"/>
                  </a:lnTo>
                  <a:lnTo>
                    <a:pt x="344" y="152"/>
                  </a:lnTo>
                  <a:lnTo>
                    <a:pt x="353" y="218"/>
                  </a:lnTo>
                  <a:lnTo>
                    <a:pt x="338" y="231"/>
                  </a:lnTo>
                  <a:lnTo>
                    <a:pt x="265" y="273"/>
                  </a:lnTo>
                  <a:lnTo>
                    <a:pt x="192" y="315"/>
                  </a:lnTo>
                  <a:lnTo>
                    <a:pt x="177" y="323"/>
                  </a:lnTo>
                  <a:lnTo>
                    <a:pt x="155" y="320"/>
                  </a:lnTo>
                  <a:lnTo>
                    <a:pt x="133" y="308"/>
                  </a:lnTo>
                  <a:lnTo>
                    <a:pt x="71" y="264"/>
                  </a:lnTo>
                  <a:lnTo>
                    <a:pt x="3" y="206"/>
                  </a:lnTo>
                  <a:lnTo>
                    <a:pt x="0" y="194"/>
                  </a:lnTo>
                  <a:lnTo>
                    <a:pt x="6" y="147"/>
                  </a:lnTo>
                  <a:lnTo>
                    <a:pt x="3" y="73"/>
                  </a:lnTo>
                  <a:lnTo>
                    <a:pt x="6" y="11"/>
                  </a:lnTo>
                  <a:lnTo>
                    <a:pt x="12" y="0"/>
                  </a:lnTo>
                  <a:lnTo>
                    <a:pt x="24" y="0"/>
                  </a:lnTo>
                  <a:lnTo>
                    <a:pt x="51" y="21"/>
                  </a:lnTo>
                  <a:lnTo>
                    <a:pt x="139" y="82"/>
                  </a:lnTo>
                  <a:lnTo>
                    <a:pt x="181" y="114"/>
                  </a:lnTo>
                  <a:lnTo>
                    <a:pt x="198" y="12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97" name="Freeform 29"/>
            <p:cNvSpPr>
              <a:spLocks/>
            </p:cNvSpPr>
            <p:nvPr/>
          </p:nvSpPr>
          <p:spPr bwMode="auto">
            <a:xfrm>
              <a:off x="5384" y="3732"/>
              <a:ext cx="44" cy="68"/>
            </a:xfrm>
            <a:custGeom>
              <a:avLst/>
              <a:gdLst>
                <a:gd name="T0" fmla="*/ 3 w 76"/>
                <a:gd name="T1" fmla="*/ 6 h 114"/>
                <a:gd name="T2" fmla="*/ 4 w 76"/>
                <a:gd name="T3" fmla="*/ 4 h 114"/>
                <a:gd name="T4" fmla="*/ 5 w 76"/>
                <a:gd name="T5" fmla="*/ 2 h 114"/>
                <a:gd name="T6" fmla="*/ 7 w 76"/>
                <a:gd name="T7" fmla="*/ 1 h 114"/>
                <a:gd name="T8" fmla="*/ 8 w 76"/>
                <a:gd name="T9" fmla="*/ 0 h 114"/>
                <a:gd name="T10" fmla="*/ 10 w 76"/>
                <a:gd name="T11" fmla="*/ 1 h 114"/>
                <a:gd name="T12" fmla="*/ 11 w 76"/>
                <a:gd name="T13" fmla="*/ 3 h 114"/>
                <a:gd name="T14" fmla="*/ 10 w 76"/>
                <a:gd name="T15" fmla="*/ 6 h 114"/>
                <a:gd name="T16" fmla="*/ 8 w 76"/>
                <a:gd name="T17" fmla="*/ 6 h 114"/>
                <a:gd name="T18" fmla="*/ 6 w 76"/>
                <a:gd name="T19" fmla="*/ 8 h 114"/>
                <a:gd name="T20" fmla="*/ 7 w 76"/>
                <a:gd name="T21" fmla="*/ 8 h 114"/>
                <a:gd name="T22" fmla="*/ 9 w 76"/>
                <a:gd name="T23" fmla="*/ 8 h 114"/>
                <a:gd name="T24" fmla="*/ 12 w 76"/>
                <a:gd name="T25" fmla="*/ 8 h 114"/>
                <a:gd name="T26" fmla="*/ 13 w 76"/>
                <a:gd name="T27" fmla="*/ 10 h 114"/>
                <a:gd name="T28" fmla="*/ 14 w 76"/>
                <a:gd name="T29" fmla="*/ 11 h 114"/>
                <a:gd name="T30" fmla="*/ 14 w 76"/>
                <a:gd name="T31" fmla="*/ 13 h 114"/>
                <a:gd name="T32" fmla="*/ 14 w 76"/>
                <a:gd name="T33" fmla="*/ 15 h 114"/>
                <a:gd name="T34" fmla="*/ 12 w 76"/>
                <a:gd name="T35" fmla="*/ 15 h 114"/>
                <a:gd name="T36" fmla="*/ 10 w 76"/>
                <a:gd name="T37" fmla="*/ 15 h 114"/>
                <a:gd name="T38" fmla="*/ 8 w 76"/>
                <a:gd name="T39" fmla="*/ 14 h 114"/>
                <a:gd name="T40" fmla="*/ 6 w 76"/>
                <a:gd name="T41" fmla="*/ 13 h 114"/>
                <a:gd name="T42" fmla="*/ 6 w 76"/>
                <a:gd name="T43" fmla="*/ 16 h 114"/>
                <a:gd name="T44" fmla="*/ 8 w 76"/>
                <a:gd name="T45" fmla="*/ 17 h 114"/>
                <a:gd name="T46" fmla="*/ 10 w 76"/>
                <a:gd name="T47" fmla="*/ 20 h 114"/>
                <a:gd name="T48" fmla="*/ 12 w 76"/>
                <a:gd name="T49" fmla="*/ 21 h 114"/>
                <a:gd name="T50" fmla="*/ 10 w 76"/>
                <a:gd name="T51" fmla="*/ 24 h 114"/>
                <a:gd name="T52" fmla="*/ 8 w 76"/>
                <a:gd name="T53" fmla="*/ 24 h 114"/>
                <a:gd name="T54" fmla="*/ 6 w 76"/>
                <a:gd name="T55" fmla="*/ 23 h 114"/>
                <a:gd name="T56" fmla="*/ 5 w 76"/>
                <a:gd name="T57" fmla="*/ 23 h 114"/>
                <a:gd name="T58" fmla="*/ 3 w 76"/>
                <a:gd name="T59" fmla="*/ 21 h 114"/>
                <a:gd name="T60" fmla="*/ 3 w 76"/>
                <a:gd name="T61" fmla="*/ 18 h 114"/>
                <a:gd name="T62" fmla="*/ 3 w 76"/>
                <a:gd name="T63" fmla="*/ 17 h 114"/>
                <a:gd name="T64" fmla="*/ 3 w 76"/>
                <a:gd name="T65" fmla="*/ 15 h 114"/>
                <a:gd name="T66" fmla="*/ 1 w 76"/>
                <a:gd name="T67" fmla="*/ 14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6"/>
                <a:gd name="T103" fmla="*/ 0 h 114"/>
                <a:gd name="T104" fmla="*/ 76 w 76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6" h="114">
                  <a:moveTo>
                    <a:pt x="0" y="27"/>
                  </a:moveTo>
                  <a:lnTo>
                    <a:pt x="16" y="29"/>
                  </a:lnTo>
                  <a:lnTo>
                    <a:pt x="20" y="24"/>
                  </a:lnTo>
                  <a:lnTo>
                    <a:pt x="20" y="18"/>
                  </a:lnTo>
                  <a:lnTo>
                    <a:pt x="24" y="12"/>
                  </a:lnTo>
                  <a:lnTo>
                    <a:pt x="27" y="8"/>
                  </a:lnTo>
                  <a:lnTo>
                    <a:pt x="30" y="3"/>
                  </a:lnTo>
                  <a:lnTo>
                    <a:pt x="35" y="2"/>
                  </a:lnTo>
                  <a:lnTo>
                    <a:pt x="39" y="0"/>
                  </a:lnTo>
                  <a:lnTo>
                    <a:pt x="44" y="0"/>
                  </a:lnTo>
                  <a:lnTo>
                    <a:pt x="48" y="2"/>
                  </a:lnTo>
                  <a:lnTo>
                    <a:pt x="53" y="5"/>
                  </a:lnTo>
                  <a:lnTo>
                    <a:pt x="56" y="9"/>
                  </a:lnTo>
                  <a:lnTo>
                    <a:pt x="56" y="15"/>
                  </a:lnTo>
                  <a:lnTo>
                    <a:pt x="54" y="20"/>
                  </a:lnTo>
                  <a:lnTo>
                    <a:pt x="50" y="26"/>
                  </a:lnTo>
                  <a:lnTo>
                    <a:pt x="44" y="27"/>
                  </a:lnTo>
                  <a:lnTo>
                    <a:pt x="39" y="29"/>
                  </a:lnTo>
                  <a:lnTo>
                    <a:pt x="35" y="30"/>
                  </a:lnTo>
                  <a:lnTo>
                    <a:pt x="32" y="35"/>
                  </a:lnTo>
                  <a:lnTo>
                    <a:pt x="32" y="40"/>
                  </a:lnTo>
                  <a:lnTo>
                    <a:pt x="36" y="41"/>
                  </a:lnTo>
                  <a:lnTo>
                    <a:pt x="41" y="41"/>
                  </a:lnTo>
                  <a:lnTo>
                    <a:pt x="47" y="41"/>
                  </a:lnTo>
                  <a:lnTo>
                    <a:pt x="53" y="41"/>
                  </a:lnTo>
                  <a:lnTo>
                    <a:pt x="58" y="41"/>
                  </a:lnTo>
                  <a:lnTo>
                    <a:pt x="64" y="43"/>
                  </a:lnTo>
                  <a:lnTo>
                    <a:pt x="68" y="44"/>
                  </a:lnTo>
                  <a:lnTo>
                    <a:pt x="73" y="47"/>
                  </a:lnTo>
                  <a:lnTo>
                    <a:pt x="76" y="52"/>
                  </a:lnTo>
                  <a:lnTo>
                    <a:pt x="76" y="56"/>
                  </a:lnTo>
                  <a:lnTo>
                    <a:pt x="76" y="62"/>
                  </a:lnTo>
                  <a:lnTo>
                    <a:pt x="76" y="67"/>
                  </a:lnTo>
                  <a:lnTo>
                    <a:pt x="71" y="70"/>
                  </a:lnTo>
                  <a:lnTo>
                    <a:pt x="67" y="71"/>
                  </a:lnTo>
                  <a:lnTo>
                    <a:pt x="62" y="71"/>
                  </a:lnTo>
                  <a:lnTo>
                    <a:pt x="57" y="71"/>
                  </a:lnTo>
                  <a:lnTo>
                    <a:pt x="51" y="71"/>
                  </a:lnTo>
                  <a:lnTo>
                    <a:pt x="42" y="68"/>
                  </a:lnTo>
                  <a:lnTo>
                    <a:pt x="38" y="64"/>
                  </a:lnTo>
                  <a:lnTo>
                    <a:pt x="33" y="61"/>
                  </a:lnTo>
                  <a:lnTo>
                    <a:pt x="29" y="62"/>
                  </a:lnTo>
                  <a:lnTo>
                    <a:pt x="29" y="67"/>
                  </a:lnTo>
                  <a:lnTo>
                    <a:pt x="32" y="73"/>
                  </a:lnTo>
                  <a:lnTo>
                    <a:pt x="36" y="76"/>
                  </a:lnTo>
                  <a:lnTo>
                    <a:pt x="41" y="81"/>
                  </a:lnTo>
                  <a:lnTo>
                    <a:pt x="50" y="88"/>
                  </a:lnTo>
                  <a:lnTo>
                    <a:pt x="54" y="93"/>
                  </a:lnTo>
                  <a:lnTo>
                    <a:pt x="57" y="97"/>
                  </a:lnTo>
                  <a:lnTo>
                    <a:pt x="58" y="103"/>
                  </a:lnTo>
                  <a:lnTo>
                    <a:pt x="58" y="109"/>
                  </a:lnTo>
                  <a:lnTo>
                    <a:pt x="53" y="114"/>
                  </a:lnTo>
                  <a:lnTo>
                    <a:pt x="47" y="114"/>
                  </a:lnTo>
                  <a:lnTo>
                    <a:pt x="41" y="114"/>
                  </a:lnTo>
                  <a:lnTo>
                    <a:pt x="36" y="112"/>
                  </a:lnTo>
                  <a:lnTo>
                    <a:pt x="32" y="111"/>
                  </a:lnTo>
                  <a:lnTo>
                    <a:pt x="27" y="109"/>
                  </a:lnTo>
                  <a:lnTo>
                    <a:pt x="23" y="106"/>
                  </a:lnTo>
                  <a:lnTo>
                    <a:pt x="20" y="102"/>
                  </a:lnTo>
                  <a:lnTo>
                    <a:pt x="19" y="97"/>
                  </a:lnTo>
                  <a:lnTo>
                    <a:pt x="19" y="93"/>
                  </a:lnTo>
                  <a:lnTo>
                    <a:pt x="19" y="88"/>
                  </a:lnTo>
                  <a:lnTo>
                    <a:pt x="16" y="84"/>
                  </a:lnTo>
                  <a:lnTo>
                    <a:pt x="16" y="79"/>
                  </a:lnTo>
                  <a:lnTo>
                    <a:pt x="16" y="76"/>
                  </a:lnTo>
                  <a:lnTo>
                    <a:pt x="15" y="70"/>
                  </a:lnTo>
                  <a:lnTo>
                    <a:pt x="9" y="71"/>
                  </a:lnTo>
                  <a:lnTo>
                    <a:pt x="1" y="64"/>
                  </a:lnTo>
                  <a:lnTo>
                    <a:pt x="0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98" name="Freeform 30"/>
            <p:cNvSpPr>
              <a:spLocks/>
            </p:cNvSpPr>
            <p:nvPr/>
          </p:nvSpPr>
          <p:spPr bwMode="auto">
            <a:xfrm>
              <a:off x="5509" y="3624"/>
              <a:ext cx="120" cy="183"/>
            </a:xfrm>
            <a:custGeom>
              <a:avLst/>
              <a:gdLst>
                <a:gd name="T0" fmla="*/ 14 w 204"/>
                <a:gd name="T1" fmla="*/ 3 h 307"/>
                <a:gd name="T2" fmla="*/ 34 w 204"/>
                <a:gd name="T3" fmla="*/ 17 h 307"/>
                <a:gd name="T4" fmla="*/ 42 w 204"/>
                <a:gd name="T5" fmla="*/ 27 h 307"/>
                <a:gd name="T6" fmla="*/ 41 w 204"/>
                <a:gd name="T7" fmla="*/ 37 h 307"/>
                <a:gd name="T8" fmla="*/ 33 w 204"/>
                <a:gd name="T9" fmla="*/ 48 h 307"/>
                <a:gd name="T10" fmla="*/ 31 w 204"/>
                <a:gd name="T11" fmla="*/ 54 h 307"/>
                <a:gd name="T12" fmla="*/ 31 w 204"/>
                <a:gd name="T13" fmla="*/ 56 h 307"/>
                <a:gd name="T14" fmla="*/ 31 w 204"/>
                <a:gd name="T15" fmla="*/ 58 h 307"/>
                <a:gd name="T16" fmla="*/ 32 w 204"/>
                <a:gd name="T17" fmla="*/ 60 h 307"/>
                <a:gd name="T18" fmla="*/ 32 w 204"/>
                <a:gd name="T19" fmla="*/ 62 h 307"/>
                <a:gd name="T20" fmla="*/ 30 w 204"/>
                <a:gd name="T21" fmla="*/ 64 h 307"/>
                <a:gd name="T22" fmla="*/ 28 w 204"/>
                <a:gd name="T23" fmla="*/ 65 h 307"/>
                <a:gd name="T24" fmla="*/ 26 w 204"/>
                <a:gd name="T25" fmla="*/ 64 h 307"/>
                <a:gd name="T26" fmla="*/ 25 w 204"/>
                <a:gd name="T27" fmla="*/ 63 h 307"/>
                <a:gd name="T28" fmla="*/ 25 w 204"/>
                <a:gd name="T29" fmla="*/ 61 h 307"/>
                <a:gd name="T30" fmla="*/ 26 w 204"/>
                <a:gd name="T31" fmla="*/ 58 h 307"/>
                <a:gd name="T32" fmla="*/ 27 w 204"/>
                <a:gd name="T33" fmla="*/ 57 h 307"/>
                <a:gd name="T34" fmla="*/ 27 w 204"/>
                <a:gd name="T35" fmla="*/ 55 h 307"/>
                <a:gd name="T36" fmla="*/ 26 w 204"/>
                <a:gd name="T37" fmla="*/ 54 h 307"/>
                <a:gd name="T38" fmla="*/ 24 w 204"/>
                <a:gd name="T39" fmla="*/ 57 h 307"/>
                <a:gd name="T40" fmla="*/ 22 w 204"/>
                <a:gd name="T41" fmla="*/ 58 h 307"/>
                <a:gd name="T42" fmla="*/ 20 w 204"/>
                <a:gd name="T43" fmla="*/ 59 h 307"/>
                <a:gd name="T44" fmla="*/ 18 w 204"/>
                <a:gd name="T45" fmla="*/ 58 h 307"/>
                <a:gd name="T46" fmla="*/ 16 w 204"/>
                <a:gd name="T47" fmla="*/ 57 h 307"/>
                <a:gd name="T48" fmla="*/ 15 w 204"/>
                <a:gd name="T49" fmla="*/ 55 h 307"/>
                <a:gd name="T50" fmla="*/ 18 w 204"/>
                <a:gd name="T51" fmla="*/ 54 h 307"/>
                <a:gd name="T52" fmla="*/ 20 w 204"/>
                <a:gd name="T53" fmla="*/ 52 h 307"/>
                <a:gd name="T54" fmla="*/ 22 w 204"/>
                <a:gd name="T55" fmla="*/ 51 h 307"/>
                <a:gd name="T56" fmla="*/ 25 w 204"/>
                <a:gd name="T57" fmla="*/ 50 h 307"/>
                <a:gd name="T58" fmla="*/ 26 w 204"/>
                <a:gd name="T59" fmla="*/ 49 h 307"/>
                <a:gd name="T60" fmla="*/ 26 w 204"/>
                <a:gd name="T61" fmla="*/ 48 h 307"/>
                <a:gd name="T62" fmla="*/ 24 w 204"/>
                <a:gd name="T63" fmla="*/ 47 h 307"/>
                <a:gd name="T64" fmla="*/ 21 w 204"/>
                <a:gd name="T65" fmla="*/ 47 h 307"/>
                <a:gd name="T66" fmla="*/ 19 w 204"/>
                <a:gd name="T67" fmla="*/ 45 h 307"/>
                <a:gd name="T68" fmla="*/ 19 w 204"/>
                <a:gd name="T69" fmla="*/ 44 h 307"/>
                <a:gd name="T70" fmla="*/ 21 w 204"/>
                <a:gd name="T71" fmla="*/ 42 h 307"/>
                <a:gd name="T72" fmla="*/ 23 w 204"/>
                <a:gd name="T73" fmla="*/ 41 h 307"/>
                <a:gd name="T74" fmla="*/ 25 w 204"/>
                <a:gd name="T75" fmla="*/ 42 h 307"/>
                <a:gd name="T76" fmla="*/ 27 w 204"/>
                <a:gd name="T77" fmla="*/ 42 h 307"/>
                <a:gd name="T78" fmla="*/ 32 w 204"/>
                <a:gd name="T79" fmla="*/ 42 h 307"/>
                <a:gd name="T80" fmla="*/ 36 w 204"/>
                <a:gd name="T81" fmla="*/ 33 h 307"/>
                <a:gd name="T82" fmla="*/ 35 w 204"/>
                <a:gd name="T83" fmla="*/ 24 h 307"/>
                <a:gd name="T84" fmla="*/ 24 w 204"/>
                <a:gd name="T85" fmla="*/ 14 h 307"/>
                <a:gd name="T86" fmla="*/ 11 w 204"/>
                <a:gd name="T87" fmla="*/ 11 h 307"/>
                <a:gd name="T88" fmla="*/ 2 w 204"/>
                <a:gd name="T89" fmla="*/ 7 h 307"/>
                <a:gd name="T90" fmla="*/ 2 w 204"/>
                <a:gd name="T91" fmla="*/ 0 h 307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204"/>
                <a:gd name="T139" fmla="*/ 0 h 307"/>
                <a:gd name="T140" fmla="*/ 204 w 204"/>
                <a:gd name="T141" fmla="*/ 307 h 307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204" h="307">
                  <a:moveTo>
                    <a:pt x="29" y="0"/>
                  </a:moveTo>
                  <a:lnTo>
                    <a:pt x="70" y="14"/>
                  </a:lnTo>
                  <a:lnTo>
                    <a:pt x="126" y="43"/>
                  </a:lnTo>
                  <a:lnTo>
                    <a:pt x="167" y="79"/>
                  </a:lnTo>
                  <a:lnTo>
                    <a:pt x="193" y="104"/>
                  </a:lnTo>
                  <a:lnTo>
                    <a:pt x="204" y="131"/>
                  </a:lnTo>
                  <a:lnTo>
                    <a:pt x="203" y="152"/>
                  </a:lnTo>
                  <a:lnTo>
                    <a:pt x="199" y="175"/>
                  </a:lnTo>
                  <a:lnTo>
                    <a:pt x="185" y="202"/>
                  </a:lnTo>
                  <a:lnTo>
                    <a:pt x="163" y="228"/>
                  </a:lnTo>
                  <a:lnTo>
                    <a:pt x="155" y="248"/>
                  </a:lnTo>
                  <a:lnTo>
                    <a:pt x="152" y="254"/>
                  </a:lnTo>
                  <a:lnTo>
                    <a:pt x="152" y="260"/>
                  </a:lnTo>
                  <a:lnTo>
                    <a:pt x="152" y="263"/>
                  </a:lnTo>
                  <a:lnTo>
                    <a:pt x="152" y="269"/>
                  </a:lnTo>
                  <a:lnTo>
                    <a:pt x="152" y="275"/>
                  </a:lnTo>
                  <a:lnTo>
                    <a:pt x="155" y="280"/>
                  </a:lnTo>
                  <a:lnTo>
                    <a:pt x="155" y="284"/>
                  </a:lnTo>
                  <a:lnTo>
                    <a:pt x="155" y="289"/>
                  </a:lnTo>
                  <a:lnTo>
                    <a:pt x="155" y="293"/>
                  </a:lnTo>
                  <a:lnTo>
                    <a:pt x="152" y="298"/>
                  </a:lnTo>
                  <a:lnTo>
                    <a:pt x="147" y="301"/>
                  </a:lnTo>
                  <a:lnTo>
                    <a:pt x="143" y="304"/>
                  </a:lnTo>
                  <a:lnTo>
                    <a:pt x="137" y="307"/>
                  </a:lnTo>
                  <a:lnTo>
                    <a:pt x="132" y="307"/>
                  </a:lnTo>
                  <a:lnTo>
                    <a:pt x="128" y="305"/>
                  </a:lnTo>
                  <a:lnTo>
                    <a:pt x="123" y="302"/>
                  </a:lnTo>
                  <a:lnTo>
                    <a:pt x="122" y="298"/>
                  </a:lnTo>
                  <a:lnTo>
                    <a:pt x="121" y="293"/>
                  </a:lnTo>
                  <a:lnTo>
                    <a:pt x="122" y="287"/>
                  </a:lnTo>
                  <a:lnTo>
                    <a:pt x="125" y="283"/>
                  </a:lnTo>
                  <a:lnTo>
                    <a:pt x="128" y="277"/>
                  </a:lnTo>
                  <a:lnTo>
                    <a:pt x="129" y="271"/>
                  </a:lnTo>
                  <a:lnTo>
                    <a:pt x="132" y="266"/>
                  </a:lnTo>
                  <a:lnTo>
                    <a:pt x="135" y="263"/>
                  </a:lnTo>
                  <a:lnTo>
                    <a:pt x="135" y="258"/>
                  </a:lnTo>
                  <a:lnTo>
                    <a:pt x="131" y="257"/>
                  </a:lnTo>
                  <a:lnTo>
                    <a:pt x="125" y="257"/>
                  </a:lnTo>
                  <a:lnTo>
                    <a:pt x="121" y="263"/>
                  </a:lnTo>
                  <a:lnTo>
                    <a:pt x="117" y="266"/>
                  </a:lnTo>
                  <a:lnTo>
                    <a:pt x="114" y="272"/>
                  </a:lnTo>
                  <a:lnTo>
                    <a:pt x="108" y="277"/>
                  </a:lnTo>
                  <a:lnTo>
                    <a:pt x="102" y="278"/>
                  </a:lnTo>
                  <a:lnTo>
                    <a:pt x="97" y="278"/>
                  </a:lnTo>
                  <a:lnTo>
                    <a:pt x="93" y="278"/>
                  </a:lnTo>
                  <a:lnTo>
                    <a:pt x="87" y="277"/>
                  </a:lnTo>
                  <a:lnTo>
                    <a:pt x="82" y="274"/>
                  </a:lnTo>
                  <a:lnTo>
                    <a:pt x="79" y="269"/>
                  </a:lnTo>
                  <a:lnTo>
                    <a:pt x="76" y="265"/>
                  </a:lnTo>
                  <a:lnTo>
                    <a:pt x="77" y="261"/>
                  </a:lnTo>
                  <a:lnTo>
                    <a:pt x="82" y="260"/>
                  </a:lnTo>
                  <a:lnTo>
                    <a:pt x="88" y="254"/>
                  </a:lnTo>
                  <a:lnTo>
                    <a:pt x="93" y="249"/>
                  </a:lnTo>
                  <a:lnTo>
                    <a:pt x="97" y="245"/>
                  </a:lnTo>
                  <a:lnTo>
                    <a:pt x="102" y="243"/>
                  </a:lnTo>
                  <a:lnTo>
                    <a:pt x="108" y="239"/>
                  </a:lnTo>
                  <a:lnTo>
                    <a:pt x="115" y="237"/>
                  </a:lnTo>
                  <a:lnTo>
                    <a:pt x="120" y="237"/>
                  </a:lnTo>
                  <a:lnTo>
                    <a:pt x="123" y="236"/>
                  </a:lnTo>
                  <a:lnTo>
                    <a:pt x="128" y="233"/>
                  </a:lnTo>
                  <a:lnTo>
                    <a:pt x="128" y="228"/>
                  </a:lnTo>
                  <a:lnTo>
                    <a:pt x="128" y="224"/>
                  </a:lnTo>
                  <a:lnTo>
                    <a:pt x="122" y="222"/>
                  </a:lnTo>
                  <a:lnTo>
                    <a:pt x="117" y="222"/>
                  </a:lnTo>
                  <a:lnTo>
                    <a:pt x="111" y="222"/>
                  </a:lnTo>
                  <a:lnTo>
                    <a:pt x="105" y="221"/>
                  </a:lnTo>
                  <a:lnTo>
                    <a:pt x="99" y="219"/>
                  </a:lnTo>
                  <a:lnTo>
                    <a:pt x="96" y="214"/>
                  </a:lnTo>
                  <a:lnTo>
                    <a:pt x="94" y="210"/>
                  </a:lnTo>
                  <a:lnTo>
                    <a:pt x="93" y="205"/>
                  </a:lnTo>
                  <a:lnTo>
                    <a:pt x="96" y="201"/>
                  </a:lnTo>
                  <a:lnTo>
                    <a:pt x="102" y="198"/>
                  </a:lnTo>
                  <a:lnTo>
                    <a:pt x="108" y="196"/>
                  </a:lnTo>
                  <a:lnTo>
                    <a:pt x="114" y="193"/>
                  </a:lnTo>
                  <a:lnTo>
                    <a:pt x="118" y="193"/>
                  </a:lnTo>
                  <a:lnTo>
                    <a:pt x="123" y="196"/>
                  </a:lnTo>
                  <a:lnTo>
                    <a:pt x="128" y="196"/>
                  </a:lnTo>
                  <a:lnTo>
                    <a:pt x="132" y="199"/>
                  </a:lnTo>
                  <a:lnTo>
                    <a:pt x="137" y="201"/>
                  </a:lnTo>
                  <a:lnTo>
                    <a:pt x="155" y="199"/>
                  </a:lnTo>
                  <a:lnTo>
                    <a:pt x="169" y="183"/>
                  </a:lnTo>
                  <a:lnTo>
                    <a:pt x="178" y="155"/>
                  </a:lnTo>
                  <a:lnTo>
                    <a:pt x="179" y="131"/>
                  </a:lnTo>
                  <a:lnTo>
                    <a:pt x="172" y="116"/>
                  </a:lnTo>
                  <a:lnTo>
                    <a:pt x="153" y="92"/>
                  </a:lnTo>
                  <a:lnTo>
                    <a:pt x="118" y="69"/>
                  </a:lnTo>
                  <a:lnTo>
                    <a:pt x="85" y="58"/>
                  </a:lnTo>
                  <a:lnTo>
                    <a:pt x="53" y="54"/>
                  </a:lnTo>
                  <a:lnTo>
                    <a:pt x="30" y="46"/>
                  </a:lnTo>
                  <a:lnTo>
                    <a:pt x="8" y="34"/>
                  </a:lnTo>
                  <a:lnTo>
                    <a:pt x="0" y="14"/>
                  </a:lnTo>
                  <a:lnTo>
                    <a:pt x="12" y="0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099" name="Freeform 31"/>
            <p:cNvSpPr>
              <a:spLocks/>
            </p:cNvSpPr>
            <p:nvPr/>
          </p:nvSpPr>
          <p:spPr bwMode="auto">
            <a:xfrm rot="19359970" flipH="1">
              <a:off x="4818" y="3631"/>
              <a:ext cx="172" cy="153"/>
            </a:xfrm>
            <a:custGeom>
              <a:avLst/>
              <a:gdLst>
                <a:gd name="T0" fmla="*/ 6 w 293"/>
                <a:gd name="T1" fmla="*/ 0 h 258"/>
                <a:gd name="T2" fmla="*/ 22 w 293"/>
                <a:gd name="T3" fmla="*/ 1 h 258"/>
                <a:gd name="T4" fmla="*/ 37 w 293"/>
                <a:gd name="T5" fmla="*/ 5 h 258"/>
                <a:gd name="T6" fmla="*/ 52 w 293"/>
                <a:gd name="T7" fmla="*/ 14 h 258"/>
                <a:gd name="T8" fmla="*/ 59 w 293"/>
                <a:gd name="T9" fmla="*/ 26 h 258"/>
                <a:gd name="T10" fmla="*/ 54 w 293"/>
                <a:gd name="T11" fmla="*/ 39 h 258"/>
                <a:gd name="T12" fmla="*/ 50 w 293"/>
                <a:gd name="T13" fmla="*/ 42 h 258"/>
                <a:gd name="T14" fmla="*/ 50 w 293"/>
                <a:gd name="T15" fmla="*/ 44 h 258"/>
                <a:gd name="T16" fmla="*/ 50 w 293"/>
                <a:gd name="T17" fmla="*/ 46 h 258"/>
                <a:gd name="T18" fmla="*/ 50 w 293"/>
                <a:gd name="T19" fmla="*/ 47 h 258"/>
                <a:gd name="T20" fmla="*/ 51 w 293"/>
                <a:gd name="T21" fmla="*/ 49 h 258"/>
                <a:gd name="T22" fmla="*/ 52 w 293"/>
                <a:gd name="T23" fmla="*/ 51 h 258"/>
                <a:gd name="T24" fmla="*/ 52 w 293"/>
                <a:gd name="T25" fmla="*/ 53 h 258"/>
                <a:gd name="T26" fmla="*/ 50 w 293"/>
                <a:gd name="T27" fmla="*/ 54 h 258"/>
                <a:gd name="T28" fmla="*/ 48 w 293"/>
                <a:gd name="T29" fmla="*/ 54 h 258"/>
                <a:gd name="T30" fmla="*/ 46 w 293"/>
                <a:gd name="T31" fmla="*/ 52 h 258"/>
                <a:gd name="T32" fmla="*/ 45 w 293"/>
                <a:gd name="T33" fmla="*/ 50 h 258"/>
                <a:gd name="T34" fmla="*/ 45 w 293"/>
                <a:gd name="T35" fmla="*/ 49 h 258"/>
                <a:gd name="T36" fmla="*/ 45 w 293"/>
                <a:gd name="T37" fmla="*/ 46 h 258"/>
                <a:gd name="T38" fmla="*/ 46 w 293"/>
                <a:gd name="T39" fmla="*/ 44 h 258"/>
                <a:gd name="T40" fmla="*/ 46 w 293"/>
                <a:gd name="T41" fmla="*/ 43 h 258"/>
                <a:gd name="T42" fmla="*/ 44 w 293"/>
                <a:gd name="T43" fmla="*/ 42 h 258"/>
                <a:gd name="T44" fmla="*/ 41 w 293"/>
                <a:gd name="T45" fmla="*/ 44 h 258"/>
                <a:gd name="T46" fmla="*/ 39 w 293"/>
                <a:gd name="T47" fmla="*/ 44 h 258"/>
                <a:gd name="T48" fmla="*/ 37 w 293"/>
                <a:gd name="T49" fmla="*/ 43 h 258"/>
                <a:gd name="T50" fmla="*/ 36 w 293"/>
                <a:gd name="T51" fmla="*/ 41 h 258"/>
                <a:gd name="T52" fmla="*/ 36 w 293"/>
                <a:gd name="T53" fmla="*/ 39 h 258"/>
                <a:gd name="T54" fmla="*/ 39 w 293"/>
                <a:gd name="T55" fmla="*/ 39 h 258"/>
                <a:gd name="T56" fmla="*/ 41 w 293"/>
                <a:gd name="T57" fmla="*/ 39 h 258"/>
                <a:gd name="T58" fmla="*/ 43 w 293"/>
                <a:gd name="T59" fmla="*/ 39 h 258"/>
                <a:gd name="T60" fmla="*/ 43 w 293"/>
                <a:gd name="T61" fmla="*/ 36 h 258"/>
                <a:gd name="T62" fmla="*/ 43 w 293"/>
                <a:gd name="T63" fmla="*/ 34 h 258"/>
                <a:gd name="T64" fmla="*/ 41 w 293"/>
                <a:gd name="T65" fmla="*/ 33 h 258"/>
                <a:gd name="T66" fmla="*/ 40 w 293"/>
                <a:gd name="T67" fmla="*/ 31 h 258"/>
                <a:gd name="T68" fmla="*/ 39 w 293"/>
                <a:gd name="T69" fmla="*/ 30 h 258"/>
                <a:gd name="T70" fmla="*/ 40 w 293"/>
                <a:gd name="T71" fmla="*/ 27 h 258"/>
                <a:gd name="T72" fmla="*/ 41 w 293"/>
                <a:gd name="T73" fmla="*/ 26 h 258"/>
                <a:gd name="T74" fmla="*/ 43 w 293"/>
                <a:gd name="T75" fmla="*/ 25 h 258"/>
                <a:gd name="T76" fmla="*/ 45 w 293"/>
                <a:gd name="T77" fmla="*/ 25 h 258"/>
                <a:gd name="T78" fmla="*/ 46 w 293"/>
                <a:gd name="T79" fmla="*/ 26 h 258"/>
                <a:gd name="T80" fmla="*/ 46 w 293"/>
                <a:gd name="T81" fmla="*/ 28 h 258"/>
                <a:gd name="T82" fmla="*/ 45 w 293"/>
                <a:gd name="T83" fmla="*/ 30 h 258"/>
                <a:gd name="T84" fmla="*/ 45 w 293"/>
                <a:gd name="T85" fmla="*/ 32 h 258"/>
                <a:gd name="T86" fmla="*/ 46 w 293"/>
                <a:gd name="T87" fmla="*/ 33 h 258"/>
                <a:gd name="T88" fmla="*/ 53 w 293"/>
                <a:gd name="T89" fmla="*/ 31 h 258"/>
                <a:gd name="T90" fmla="*/ 53 w 293"/>
                <a:gd name="T91" fmla="*/ 22 h 258"/>
                <a:gd name="T92" fmla="*/ 39 w 293"/>
                <a:gd name="T93" fmla="*/ 12 h 258"/>
                <a:gd name="T94" fmla="*/ 23 w 293"/>
                <a:gd name="T95" fmla="*/ 8 h 258"/>
                <a:gd name="T96" fmla="*/ 10 w 293"/>
                <a:gd name="T97" fmla="*/ 11 h 258"/>
                <a:gd name="T98" fmla="*/ 0 w 293"/>
                <a:gd name="T99" fmla="*/ 4 h 25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93"/>
                <a:gd name="T151" fmla="*/ 0 h 258"/>
                <a:gd name="T152" fmla="*/ 293 w 293"/>
                <a:gd name="T153" fmla="*/ 258 h 25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93" h="258">
                  <a:moveTo>
                    <a:pt x="2" y="4"/>
                  </a:moveTo>
                  <a:lnTo>
                    <a:pt x="31" y="0"/>
                  </a:lnTo>
                  <a:lnTo>
                    <a:pt x="72" y="0"/>
                  </a:lnTo>
                  <a:lnTo>
                    <a:pt x="107" y="1"/>
                  </a:lnTo>
                  <a:lnTo>
                    <a:pt x="142" y="9"/>
                  </a:lnTo>
                  <a:lnTo>
                    <a:pt x="183" y="24"/>
                  </a:lnTo>
                  <a:lnTo>
                    <a:pt x="222" y="44"/>
                  </a:lnTo>
                  <a:lnTo>
                    <a:pt x="258" y="68"/>
                  </a:lnTo>
                  <a:lnTo>
                    <a:pt x="284" y="98"/>
                  </a:lnTo>
                  <a:lnTo>
                    <a:pt x="293" y="127"/>
                  </a:lnTo>
                  <a:lnTo>
                    <a:pt x="285" y="162"/>
                  </a:lnTo>
                  <a:lnTo>
                    <a:pt x="267" y="183"/>
                  </a:lnTo>
                  <a:lnTo>
                    <a:pt x="252" y="196"/>
                  </a:lnTo>
                  <a:lnTo>
                    <a:pt x="249" y="200"/>
                  </a:lnTo>
                  <a:lnTo>
                    <a:pt x="246" y="205"/>
                  </a:lnTo>
                  <a:lnTo>
                    <a:pt x="246" y="209"/>
                  </a:lnTo>
                  <a:lnTo>
                    <a:pt x="246" y="214"/>
                  </a:lnTo>
                  <a:lnTo>
                    <a:pt x="247" y="218"/>
                  </a:lnTo>
                  <a:lnTo>
                    <a:pt x="249" y="223"/>
                  </a:lnTo>
                  <a:lnTo>
                    <a:pt x="249" y="227"/>
                  </a:lnTo>
                  <a:lnTo>
                    <a:pt x="250" y="232"/>
                  </a:lnTo>
                  <a:lnTo>
                    <a:pt x="253" y="236"/>
                  </a:lnTo>
                  <a:lnTo>
                    <a:pt x="255" y="240"/>
                  </a:lnTo>
                  <a:lnTo>
                    <a:pt x="256" y="244"/>
                  </a:lnTo>
                  <a:lnTo>
                    <a:pt x="256" y="249"/>
                  </a:lnTo>
                  <a:lnTo>
                    <a:pt x="256" y="253"/>
                  </a:lnTo>
                  <a:lnTo>
                    <a:pt x="252" y="258"/>
                  </a:lnTo>
                  <a:lnTo>
                    <a:pt x="247" y="258"/>
                  </a:lnTo>
                  <a:lnTo>
                    <a:pt x="243" y="258"/>
                  </a:lnTo>
                  <a:lnTo>
                    <a:pt x="237" y="258"/>
                  </a:lnTo>
                  <a:lnTo>
                    <a:pt x="231" y="255"/>
                  </a:lnTo>
                  <a:lnTo>
                    <a:pt x="228" y="250"/>
                  </a:lnTo>
                  <a:lnTo>
                    <a:pt x="225" y="246"/>
                  </a:lnTo>
                  <a:lnTo>
                    <a:pt x="225" y="241"/>
                  </a:lnTo>
                  <a:lnTo>
                    <a:pt x="225" y="237"/>
                  </a:lnTo>
                  <a:lnTo>
                    <a:pt x="225" y="233"/>
                  </a:lnTo>
                  <a:lnTo>
                    <a:pt x="225" y="229"/>
                  </a:lnTo>
                  <a:lnTo>
                    <a:pt x="225" y="223"/>
                  </a:lnTo>
                  <a:lnTo>
                    <a:pt x="226" y="218"/>
                  </a:lnTo>
                  <a:lnTo>
                    <a:pt x="229" y="214"/>
                  </a:lnTo>
                  <a:lnTo>
                    <a:pt x="229" y="209"/>
                  </a:lnTo>
                  <a:lnTo>
                    <a:pt x="226" y="205"/>
                  </a:lnTo>
                  <a:lnTo>
                    <a:pt x="222" y="203"/>
                  </a:lnTo>
                  <a:lnTo>
                    <a:pt x="217" y="203"/>
                  </a:lnTo>
                  <a:lnTo>
                    <a:pt x="210" y="206"/>
                  </a:lnTo>
                  <a:lnTo>
                    <a:pt x="205" y="209"/>
                  </a:lnTo>
                  <a:lnTo>
                    <a:pt x="199" y="212"/>
                  </a:lnTo>
                  <a:lnTo>
                    <a:pt x="195" y="212"/>
                  </a:lnTo>
                  <a:lnTo>
                    <a:pt x="189" y="211"/>
                  </a:lnTo>
                  <a:lnTo>
                    <a:pt x="183" y="208"/>
                  </a:lnTo>
                  <a:lnTo>
                    <a:pt x="181" y="202"/>
                  </a:lnTo>
                  <a:lnTo>
                    <a:pt x="180" y="197"/>
                  </a:lnTo>
                  <a:lnTo>
                    <a:pt x="180" y="193"/>
                  </a:lnTo>
                  <a:lnTo>
                    <a:pt x="181" y="189"/>
                  </a:lnTo>
                  <a:lnTo>
                    <a:pt x="186" y="186"/>
                  </a:lnTo>
                  <a:lnTo>
                    <a:pt x="192" y="185"/>
                  </a:lnTo>
                  <a:lnTo>
                    <a:pt x="196" y="183"/>
                  </a:lnTo>
                  <a:lnTo>
                    <a:pt x="201" y="183"/>
                  </a:lnTo>
                  <a:lnTo>
                    <a:pt x="207" y="185"/>
                  </a:lnTo>
                  <a:lnTo>
                    <a:pt x="211" y="183"/>
                  </a:lnTo>
                  <a:lnTo>
                    <a:pt x="214" y="179"/>
                  </a:lnTo>
                  <a:lnTo>
                    <a:pt x="214" y="174"/>
                  </a:lnTo>
                  <a:lnTo>
                    <a:pt x="213" y="170"/>
                  </a:lnTo>
                  <a:lnTo>
                    <a:pt x="211" y="165"/>
                  </a:lnTo>
                  <a:lnTo>
                    <a:pt x="207" y="159"/>
                  </a:lnTo>
                  <a:lnTo>
                    <a:pt x="202" y="155"/>
                  </a:lnTo>
                  <a:lnTo>
                    <a:pt x="201" y="150"/>
                  </a:lnTo>
                  <a:lnTo>
                    <a:pt x="196" y="150"/>
                  </a:lnTo>
                  <a:lnTo>
                    <a:pt x="195" y="145"/>
                  </a:lnTo>
                  <a:lnTo>
                    <a:pt x="195" y="141"/>
                  </a:lnTo>
                  <a:lnTo>
                    <a:pt x="195" y="136"/>
                  </a:lnTo>
                  <a:lnTo>
                    <a:pt x="196" y="132"/>
                  </a:lnTo>
                  <a:lnTo>
                    <a:pt x="199" y="126"/>
                  </a:lnTo>
                  <a:lnTo>
                    <a:pt x="202" y="121"/>
                  </a:lnTo>
                  <a:lnTo>
                    <a:pt x="207" y="119"/>
                  </a:lnTo>
                  <a:lnTo>
                    <a:pt x="211" y="118"/>
                  </a:lnTo>
                  <a:lnTo>
                    <a:pt x="217" y="118"/>
                  </a:lnTo>
                  <a:lnTo>
                    <a:pt x="220" y="118"/>
                  </a:lnTo>
                  <a:lnTo>
                    <a:pt x="225" y="121"/>
                  </a:lnTo>
                  <a:lnTo>
                    <a:pt x="226" y="126"/>
                  </a:lnTo>
                  <a:lnTo>
                    <a:pt x="226" y="130"/>
                  </a:lnTo>
                  <a:lnTo>
                    <a:pt x="226" y="135"/>
                  </a:lnTo>
                  <a:lnTo>
                    <a:pt x="225" y="139"/>
                  </a:lnTo>
                  <a:lnTo>
                    <a:pt x="223" y="145"/>
                  </a:lnTo>
                  <a:lnTo>
                    <a:pt x="222" y="150"/>
                  </a:lnTo>
                  <a:lnTo>
                    <a:pt x="222" y="153"/>
                  </a:lnTo>
                  <a:lnTo>
                    <a:pt x="225" y="158"/>
                  </a:lnTo>
                  <a:lnTo>
                    <a:pt x="229" y="159"/>
                  </a:lnTo>
                  <a:lnTo>
                    <a:pt x="243" y="158"/>
                  </a:lnTo>
                  <a:lnTo>
                    <a:pt x="261" y="150"/>
                  </a:lnTo>
                  <a:lnTo>
                    <a:pt x="269" y="130"/>
                  </a:lnTo>
                  <a:lnTo>
                    <a:pt x="262" y="104"/>
                  </a:lnTo>
                  <a:lnTo>
                    <a:pt x="231" y="77"/>
                  </a:lnTo>
                  <a:lnTo>
                    <a:pt x="192" y="60"/>
                  </a:lnTo>
                  <a:lnTo>
                    <a:pt x="154" y="47"/>
                  </a:lnTo>
                  <a:lnTo>
                    <a:pt x="113" y="41"/>
                  </a:lnTo>
                  <a:lnTo>
                    <a:pt x="83" y="44"/>
                  </a:lnTo>
                  <a:lnTo>
                    <a:pt x="49" y="51"/>
                  </a:lnTo>
                  <a:lnTo>
                    <a:pt x="20" y="41"/>
                  </a:lnTo>
                  <a:lnTo>
                    <a:pt x="0" y="21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22235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8"/>
          <p:cNvSpPr>
            <a:spLocks noChangeArrowheads="1"/>
          </p:cNvSpPr>
          <p:nvPr/>
        </p:nvSpPr>
        <p:spPr bwMode="auto">
          <a:xfrm>
            <a:off x="1643063" y="1785938"/>
            <a:ext cx="1276350" cy="838200"/>
          </a:xfrm>
          <a:prstGeom prst="cloudCallout">
            <a:avLst>
              <a:gd name="adj1" fmla="val 51597"/>
              <a:gd name="adj2" fmla="val -104713"/>
            </a:avLst>
          </a:prstGeom>
          <a:solidFill>
            <a:srgbClr val="2EDE4B">
              <a:alpha val="36078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1400" b="1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фаза</a:t>
            </a:r>
            <a:endParaRPr lang="ru-RU" sz="1400" b="1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вызов</a:t>
            </a:r>
            <a:endParaRPr lang="ru-RU" sz="1400" b="1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2932113" y="2214563"/>
            <a:ext cx="1997075" cy="657225"/>
          </a:xfrm>
          <a:prstGeom prst="cloudCallout">
            <a:avLst>
              <a:gd name="adj1" fmla="val 17824"/>
              <a:gd name="adj2" fmla="val -201847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sz="1400" b="1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фаза</a:t>
            </a:r>
            <a:endParaRPr lang="ru-RU" sz="1400" b="1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осмысление</a:t>
            </a:r>
            <a:endParaRPr lang="ru-RU" sz="1400" b="1" smtClean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5357813" y="1571625"/>
            <a:ext cx="2786062" cy="1000125"/>
          </a:xfrm>
          <a:prstGeom prst="cloudCallout">
            <a:avLst>
              <a:gd name="adj1" fmla="val -51269"/>
              <a:gd name="adj2" fmla="val -71435"/>
            </a:avLst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III</a:t>
            </a:r>
            <a:r>
              <a:rPr lang="ru-RU" sz="1400" b="1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фаза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b="1" smtClean="0">
                <a:solidFill>
                  <a:srgbClr val="00B05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размышление (рефлексия)</a:t>
            </a:r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4500563" y="2857500"/>
            <a:ext cx="4500562" cy="1857375"/>
          </a:xfrm>
          <a:prstGeom prst="cloudCallout">
            <a:avLst>
              <a:gd name="adj1" fmla="val -15315"/>
              <a:gd name="adj2" fmla="val -69662"/>
            </a:avLst>
          </a:prstGeom>
          <a:solidFill>
            <a:srgbClr val="66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Происходит обобщение и  усвоение информации; вырабатывается собственное отношение к изучаемому материалу; информация творчески перерабатывается</a:t>
            </a: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2286000" y="4714875"/>
            <a:ext cx="4357688" cy="2143125"/>
          </a:xfrm>
          <a:prstGeom prst="cloudCallout">
            <a:avLst>
              <a:gd name="adj1" fmla="val -11153"/>
              <a:gd name="adj2" fmla="val -123157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Идёт работа с информацией: поиск ответов на вопросы, поставленные в начале урока; учащиеся получают возможность связать новую информацию с уже имеющимися знаниями</a:t>
            </a:r>
          </a:p>
        </p:txBody>
      </p:sp>
      <p:sp>
        <p:nvSpPr>
          <p:cNvPr id="13" name="AutoShape 34"/>
          <p:cNvSpPr>
            <a:spLocks noChangeArrowheads="1"/>
          </p:cNvSpPr>
          <p:nvPr/>
        </p:nvSpPr>
        <p:spPr bwMode="auto">
          <a:xfrm>
            <a:off x="1785938" y="0"/>
            <a:ext cx="6143625" cy="1143000"/>
          </a:xfrm>
          <a:prstGeom prst="cloudCallout">
            <a:avLst>
              <a:gd name="adj1" fmla="val -54241"/>
              <a:gd name="adj2" fmla="val 46968"/>
            </a:avLst>
          </a:prstGeom>
          <a:solidFill>
            <a:srgbClr val="FFC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Основу технологии составляет трёхфазовая структура урока</a:t>
            </a:r>
          </a:p>
        </p:txBody>
      </p:sp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0" y="3286125"/>
            <a:ext cx="3929063" cy="1928813"/>
          </a:xfrm>
          <a:prstGeom prst="cloudCallout">
            <a:avLst>
              <a:gd name="adj1" fmla="val 11736"/>
              <a:gd name="adj2" fmla="val -78597"/>
            </a:avLst>
          </a:prstGeom>
          <a:solidFill>
            <a:srgbClr val="2EDE4B">
              <a:alpha val="74901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 актуализация  </a:t>
            </a:r>
            <a:r>
              <a:rPr lang="ru-RU" dirty="0"/>
              <a:t>знаний</a:t>
            </a:r>
          </a:p>
        </p:txBody>
      </p:sp>
      <p:pic>
        <p:nvPicPr>
          <p:cNvPr id="308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43063" cy="233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вопрос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10725" y="5000625"/>
            <a:ext cx="2214592" cy="208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59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5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8" grpId="0" animBg="1"/>
      <p:bldP spid="9" grpId="0" animBg="1"/>
      <p:bldP spid="13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2571750" y="500063"/>
            <a:ext cx="3357563" cy="1571625"/>
          </a:xfrm>
          <a:prstGeom prst="cloudCallout">
            <a:avLst>
              <a:gd name="adj1" fmla="val 14255"/>
              <a:gd name="adj2" fmla="val 107208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prstClr val="black"/>
                </a:solidFill>
              </a:rPr>
              <a:t>Приёмы  технологии.</a:t>
            </a: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1000125" y="4714875"/>
            <a:ext cx="3643313" cy="1071563"/>
          </a:xfrm>
          <a:prstGeom prst="cloudCallout">
            <a:avLst>
              <a:gd name="adj1" fmla="val 25824"/>
              <a:gd name="adj2" fmla="val -239227"/>
            </a:avLst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</a:rPr>
              <a:t>Инсерт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</a:rPr>
              <a:t> (пометки на полях)</a:t>
            </a: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642938" y="3643313"/>
            <a:ext cx="2428875" cy="928687"/>
          </a:xfrm>
          <a:prstGeom prst="cloudCallout">
            <a:avLst>
              <a:gd name="adj1" fmla="val 58463"/>
              <a:gd name="adj2" fmla="val -174315"/>
            </a:avLst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</a:rPr>
              <a:t>Чтение с остановками</a:t>
            </a: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2843715" y="2714625"/>
            <a:ext cx="3571875" cy="2000250"/>
          </a:xfrm>
          <a:prstGeom prst="cloudCallout">
            <a:avLst>
              <a:gd name="adj1" fmla="val -565"/>
              <a:gd name="adj2" fmla="val -83231"/>
            </a:avLst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4000" dirty="0" smtClean="0">
                <a:solidFill>
                  <a:prstClr val="black"/>
                </a:solidFill>
              </a:rPr>
              <a:t>Кластер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0" y="2428875"/>
            <a:ext cx="2571750" cy="1071563"/>
          </a:xfrm>
          <a:prstGeom prst="cloudCallout">
            <a:avLst>
              <a:gd name="adj1" fmla="val 48324"/>
              <a:gd name="adj2" fmla="val -72523"/>
            </a:avLst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solidFill>
                  <a:prstClr val="black"/>
                </a:solidFill>
              </a:rPr>
              <a:t>Синквейн</a:t>
            </a:r>
            <a:r>
              <a:rPr lang="ru-RU" dirty="0" smtClean="0">
                <a:solidFill>
                  <a:prstClr val="black"/>
                </a:solidFill>
              </a:rPr>
              <a:t> (пятистишие)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143625" y="3000375"/>
            <a:ext cx="2643188" cy="1000125"/>
          </a:xfrm>
          <a:prstGeom prst="cloudCallout">
            <a:avLst>
              <a:gd name="adj1" fmla="val -66611"/>
              <a:gd name="adj2" fmla="val -18112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</a:rPr>
              <a:t>Бортовой журнал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6215063" y="1428750"/>
            <a:ext cx="2643188" cy="1000125"/>
          </a:xfrm>
          <a:prstGeom prst="cloudCallout">
            <a:avLst>
              <a:gd name="adj1" fmla="val -55079"/>
              <a:gd name="adj2" fmla="val -86644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</a:rPr>
              <a:t>Мозговой штурм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3714750" y="5786438"/>
            <a:ext cx="4786313" cy="714375"/>
          </a:xfrm>
          <a:prstGeom prst="cloudCallout">
            <a:avLst>
              <a:gd name="adj1" fmla="val -27431"/>
              <a:gd name="adj2" fmla="val -39719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</a:rPr>
              <a:t>Знал – хочу узнать - узнал</a:t>
            </a: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>
            <a:off x="-285750" y="1099260"/>
            <a:ext cx="2571750" cy="1071563"/>
          </a:xfrm>
          <a:prstGeom prst="cloudCallout">
            <a:avLst>
              <a:gd name="adj1" fmla="val 48324"/>
              <a:gd name="adj2" fmla="val -72523"/>
            </a:avLst>
          </a:prstGeom>
          <a:solidFill>
            <a:schemeClr val="accent6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</a:rPr>
              <a:t> Корзина</a:t>
            </a:r>
          </a:p>
        </p:txBody>
      </p:sp>
    </p:spTree>
    <p:extLst>
      <p:ext uri="{BB962C8B-B14F-4D97-AF65-F5344CB8AC3E}">
        <p14:creationId xmlns:p14="http://schemas.microsoft.com/office/powerpoint/2010/main" val="231211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3" grpId="0" animBg="1"/>
      <p:bldP spid="31754" grpId="0" animBg="1"/>
      <p:bldP spid="31755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имон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4500" y="1504950"/>
            <a:ext cx="5715000" cy="3848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8596" y="5072075"/>
            <a:ext cx="83582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Какие ассоциации вызывает у вас эта картинка?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5857892"/>
            <a:ext cx="807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Почему лимон кислый?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785794"/>
            <a:ext cx="8572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Попробуйте назвать тему нашего сегодняшнего урока.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285984" y="1142984"/>
            <a:ext cx="6072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solidFill>
                  <a:srgbClr val="FF0000"/>
                </a:solidFill>
              </a:rPr>
              <a:t>КИСЛОТЫ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107504" y="90469"/>
            <a:ext cx="3456383" cy="695325"/>
          </a:xfrm>
          <a:prstGeom prst="cloudCallout">
            <a:avLst>
              <a:gd name="adj1" fmla="val 97148"/>
              <a:gd name="adj2" fmla="val 35287"/>
            </a:avLst>
          </a:prstGeom>
          <a:solidFill>
            <a:srgbClr val="FF0000">
              <a:alpha val="36078"/>
            </a:srgb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ru-RU" sz="2400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фаза вызов</a:t>
            </a:r>
            <a:endParaRPr lang="ru-RU" sz="24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100000" fill="hold">
                                          <p:stCondLst>
                                            <p:cond delay="4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720800" y="577501"/>
            <a:ext cx="6933600" cy="63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b="1" i="1"/>
              <a:t>Рассмотрите формулы кислот и найдите сходство между ними. Дайте определение кислот.</a:t>
            </a:r>
          </a:p>
        </p:txBody>
      </p:sp>
      <p:pic>
        <p:nvPicPr>
          <p:cNvPr id="20483" name="Рисунок 2" descr="кислоты формулы и названи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800" y="1225569"/>
            <a:ext cx="8294400" cy="537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23528" y="0"/>
            <a:ext cx="3744416" cy="577501"/>
          </a:xfrm>
          <a:prstGeom prst="cloudCallout">
            <a:avLst>
              <a:gd name="adj1" fmla="val -55523"/>
              <a:gd name="adj2" fmla="val 96380"/>
            </a:avLst>
          </a:prstGeom>
          <a:solidFill>
            <a:srgbClr val="CCFFCC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II</a:t>
            </a: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фаза осмысление</a:t>
            </a:r>
            <a:endParaRPr lang="ru-RU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656000" y="447888"/>
            <a:ext cx="6998400" cy="277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500" i="1" dirty="0"/>
              <a:t>   Рассмотрите формулы кислот и ответьте на вопрос: как можно разделить кислоты по составу</a:t>
            </a:r>
            <a:r>
              <a:rPr lang="en-US" sz="2500" i="1" dirty="0"/>
              <a:t>?</a:t>
            </a:r>
            <a:endParaRPr lang="ru-RU" sz="2500" i="1" dirty="0"/>
          </a:p>
          <a:p>
            <a:pPr>
              <a:buFont typeface="Wingdings" pitchFamily="2" charset="2"/>
              <a:buChar char="v"/>
            </a:pPr>
            <a:r>
              <a:rPr lang="ru-RU" sz="2500" i="1" dirty="0"/>
              <a:t>   Обратите внимание на то, сколько атомов водорода может быть в кислоте. </a:t>
            </a:r>
            <a:r>
              <a:rPr lang="ru-RU" sz="2500" i="1" dirty="0" smtClean="0"/>
              <a:t>составьте </a:t>
            </a:r>
            <a:r>
              <a:rPr lang="ru-RU" sz="2500" i="1" dirty="0"/>
              <a:t>схему классификации кислот по этим двум признакам.</a:t>
            </a:r>
            <a:endParaRPr lang="en-US" sz="2500" i="1" dirty="0"/>
          </a:p>
        </p:txBody>
      </p:sp>
      <p:pic>
        <p:nvPicPr>
          <p:cNvPr id="21507" name="Рисунок 2" descr="химичка размешивает сахар с серной кислотойцй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8801" y="3143248"/>
            <a:ext cx="4989281" cy="2942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1656001" y="318274"/>
            <a:ext cx="6933600" cy="1130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200" b="1" i="1" dirty="0"/>
              <a:t>Как вы думаете, можно ли отличить кислоты от других веществ, например, от щелочей</a:t>
            </a:r>
            <a:r>
              <a:rPr lang="ru-RU" sz="2200" dirty="0"/>
              <a:t>?</a:t>
            </a:r>
          </a:p>
        </p:txBody>
      </p:sp>
      <p:pic>
        <p:nvPicPr>
          <p:cNvPr id="17411" name="Рисунок 2" descr="кислота и дет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05600" y="3040160"/>
            <a:ext cx="4924800" cy="3434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6400" y="1407738"/>
            <a:ext cx="6617500" cy="42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r>
              <a:rPr lang="ru-RU" sz="2200" b="1" i="1" dirty="0"/>
              <a:t>Какие индикаторы вы знаете </a:t>
            </a:r>
            <a:r>
              <a:rPr lang="ru-RU" b="1" i="1" dirty="0"/>
              <a:t>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6400" y="1785926"/>
            <a:ext cx="6260310" cy="76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r>
              <a:rPr lang="ru-RU" sz="2200" b="1" i="1" dirty="0"/>
              <a:t>Как они изменяют окраску в растворах щелочей 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85852" y="2571744"/>
            <a:ext cx="6914949" cy="760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r>
              <a:rPr lang="ru-RU" sz="2200" b="1" i="1" dirty="0"/>
              <a:t>Подумайте, будут ли изменять окраску индикаторы в растворах кислот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3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1656000" y="512694"/>
            <a:ext cx="5832000" cy="945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b="1" dirty="0"/>
              <a:t>Проведем небольшое исследование. </a:t>
            </a:r>
          </a:p>
          <a:p>
            <a:r>
              <a:rPr lang="ru-RU" b="1" dirty="0"/>
              <a:t>Какова его цель</a:t>
            </a:r>
            <a:r>
              <a:rPr lang="en-US" b="1" dirty="0"/>
              <a:t>?</a:t>
            </a:r>
          </a:p>
          <a:p>
            <a:r>
              <a:rPr lang="en-US" dirty="0"/>
              <a:t>-</a:t>
            </a:r>
            <a:endParaRPr lang="ru-RU" dirty="0"/>
          </a:p>
        </p:txBody>
      </p:sp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850400" y="1160762"/>
            <a:ext cx="5896800" cy="1237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r>
              <a:rPr lang="ru-RU" sz="2500" b="1" i="1" dirty="0"/>
              <a:t>Проверить, как изменяют окраску индикаторы в </a:t>
            </a:r>
            <a:r>
              <a:rPr lang="ru-RU" sz="2500" b="1" i="1" dirty="0" smtClean="0"/>
              <a:t> растворах кислот</a:t>
            </a:r>
            <a:r>
              <a:rPr lang="ru-RU" sz="2500" b="1" i="1" dirty="0"/>
              <a:t>.</a:t>
            </a:r>
          </a:p>
        </p:txBody>
      </p:sp>
      <p:pic>
        <p:nvPicPr>
          <p:cNvPr id="18436" name="Рисунок 3" descr="комикс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643182"/>
            <a:ext cx="6051054" cy="3961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7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accel="1000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3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Диплом">
  <a:themeElements>
    <a:clrScheme name="Диплом 1">
      <a:dk1>
        <a:srgbClr val="000000"/>
      </a:dk1>
      <a:lt1>
        <a:srgbClr val="FFFFCC"/>
      </a:lt1>
      <a:dk2>
        <a:srgbClr val="333300"/>
      </a:dk2>
      <a:lt2>
        <a:srgbClr val="808000"/>
      </a:lt2>
      <a:accent1>
        <a:srgbClr val="339933"/>
      </a:accent1>
      <a:accent2>
        <a:srgbClr val="A50021"/>
      </a:accent2>
      <a:accent3>
        <a:srgbClr val="FFFFE2"/>
      </a:accent3>
      <a:accent4>
        <a:srgbClr val="000000"/>
      </a:accent4>
      <a:accent5>
        <a:srgbClr val="ADCAAD"/>
      </a:accent5>
      <a:accent6>
        <a:srgbClr val="95001D"/>
      </a:accent6>
      <a:hlink>
        <a:srgbClr val="CC9900"/>
      </a:hlink>
      <a:folHlink>
        <a:srgbClr val="FFCC66"/>
      </a:folHlink>
    </a:clrScheme>
    <a:fontScheme name="Диплом">
      <a:majorFont>
        <a:latin typeface="Arial Narrow"/>
        <a:ea typeface=""/>
        <a:cs typeface=""/>
      </a:majorFont>
      <a:minorFont>
        <a:latin typeface="Monotype Corsiv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Диплом 1">
        <a:dk1>
          <a:srgbClr val="000000"/>
        </a:dk1>
        <a:lt1>
          <a:srgbClr val="FFFFCC"/>
        </a:lt1>
        <a:dk2>
          <a:srgbClr val="333300"/>
        </a:dk2>
        <a:lt2>
          <a:srgbClr val="808000"/>
        </a:lt2>
        <a:accent1>
          <a:srgbClr val="339933"/>
        </a:accent1>
        <a:accent2>
          <a:srgbClr val="A50021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95001D"/>
        </a:accent6>
        <a:hlink>
          <a:srgbClr val="CC99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иплом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33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ADCA"/>
        </a:accent5>
        <a:accent6>
          <a:srgbClr val="2D2DB9"/>
        </a:accent6>
        <a:hlink>
          <a:srgbClr val="FF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иплом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DDDDDD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900</TotalTime>
  <Words>649</Words>
  <Application>Microsoft Office PowerPoint</Application>
  <PresentationFormat>Экран (4:3)</PresentationFormat>
  <Paragraphs>114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16</vt:i4>
      </vt:variant>
    </vt:vector>
  </HeadingPairs>
  <TitlesOfParts>
    <vt:vector size="34" baseType="lpstr">
      <vt:lpstr>Batang</vt:lpstr>
      <vt:lpstr>Arial</vt:lpstr>
      <vt:lpstr>Arial Narrow</vt:lpstr>
      <vt:lpstr>Calibri</vt:lpstr>
      <vt:lpstr>Georgia</vt:lpstr>
      <vt:lpstr>Lucida Sans Unicode</vt:lpstr>
      <vt:lpstr>Monotype Corsiva</vt:lpstr>
      <vt:lpstr>Times New Roman</vt:lpstr>
      <vt:lpstr>Trebuchet MS</vt:lpstr>
      <vt:lpstr>Wingdings</vt:lpstr>
      <vt:lpstr>Wingdings 2</vt:lpstr>
      <vt:lpstr>Городская</vt:lpstr>
      <vt:lpstr>Диплом</vt:lpstr>
      <vt:lpstr>Оформление по умолчанию</vt:lpstr>
      <vt:lpstr>Тема Office</vt:lpstr>
      <vt:lpstr>1_Тема Office</vt:lpstr>
      <vt:lpstr>2_Тема Office</vt:lpstr>
      <vt:lpstr>3_Тема Office</vt:lpstr>
      <vt:lpstr> Использование технологии критического мышления на  уроках  химии </vt:lpstr>
      <vt:lpstr>Четыре надо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Системно-деятельностный подход при обучении химии</dc:title>
  <dc:creator>Admin</dc:creator>
  <cp:lastModifiedBy>Бердова Наталья</cp:lastModifiedBy>
  <cp:revision>152</cp:revision>
  <dcterms:created xsi:type="dcterms:W3CDTF">2011-03-06T05:34:31Z</dcterms:created>
  <dcterms:modified xsi:type="dcterms:W3CDTF">2013-04-12T20:49:20Z</dcterms:modified>
</cp:coreProperties>
</file>