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59" r:id="rId4"/>
    <p:sldId id="269" r:id="rId5"/>
    <p:sldId id="270" r:id="rId6"/>
    <p:sldId id="268" r:id="rId7"/>
    <p:sldId id="261" r:id="rId8"/>
    <p:sldId id="267" r:id="rId9"/>
    <p:sldId id="271" r:id="rId10"/>
    <p:sldId id="264" r:id="rId11"/>
    <p:sldId id="274" r:id="rId12"/>
    <p:sldId id="279" r:id="rId13"/>
    <p:sldId id="281" r:id="rId14"/>
    <p:sldId id="278" r:id="rId15"/>
    <p:sldId id="289" r:id="rId16"/>
    <p:sldId id="273" r:id="rId17"/>
    <p:sldId id="266" r:id="rId18"/>
    <p:sldId id="282" r:id="rId19"/>
    <p:sldId id="284" r:id="rId20"/>
    <p:sldId id="285" r:id="rId21"/>
    <p:sldId id="286" r:id="rId22"/>
    <p:sldId id="287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2FC96A5-C69E-476B-B60D-5C19BE9D2503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F15BED-03FE-4D31-80B6-3D23FD1C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8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BE1A6-22F5-44F7-A8DC-09EF956B4C1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F17E1E-DFAF-4846-987E-7E8B788C4ADB}" type="datetimeFigureOut">
              <a:rPr lang="ru-RU" smtClean="0"/>
              <a:pPr/>
              <a:t>06.02.14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87CA67-4943-4FA7-9D66-802202D91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062912" cy="27146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Романенко Татьяна Владимировна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212976"/>
            <a:ext cx="4174332" cy="307354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Педагог дополнительного образования ЦТР И ГО «Радуга»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Аттестация: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Высшая квалификационная категория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5937" t="26297" r="4763" b="18436"/>
          <a:stretch>
            <a:fillRect/>
          </a:stretch>
        </p:blipFill>
        <p:spPr>
          <a:xfrm>
            <a:off x="755576" y="3356992"/>
            <a:ext cx="2958604" cy="2567186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107" y="214290"/>
            <a:ext cx="7047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 </a:t>
            </a:r>
          </a:p>
          <a:p>
            <a:pPr algn="ctr"/>
            <a:r>
              <a:rPr lang="ru-RU" dirty="0" smtClean="0"/>
              <a:t>дополнительного образования детей</a:t>
            </a:r>
          </a:p>
          <a:p>
            <a:pPr algn="ctr"/>
            <a:r>
              <a:rPr lang="ru-RU" dirty="0" smtClean="0"/>
              <a:t>Центр творческого  развития и гуманитарного образования «Радуга»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062912" cy="1199056"/>
          </a:xfrm>
        </p:spPr>
        <p:txBody>
          <a:bodyPr>
            <a:norm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Раньше был он чугунком, а теперь расцвел цветком…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8062912" cy="2941498"/>
          </a:xfrm>
        </p:spPr>
        <p:txBody>
          <a:bodyPr>
            <a:norm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ТВОРЧЕСКИЙ ПРОЕКТ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Роспись старинных предметов быта в стиле хохлома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Автор проекта: </a:t>
            </a:r>
            <a:r>
              <a:rPr lang="ru-RU" sz="20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Аглиуллина</a:t>
            </a:r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Алёна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творческое объединение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"Искусство росписи"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/>
          </a:p>
        </p:txBody>
      </p:sp>
      <p:pic>
        <p:nvPicPr>
          <p:cNvPr id="4" name="Picture 5" descr="Фото00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175470" y="4221088"/>
            <a:ext cx="1925976" cy="16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4857759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Руководитель проекта: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Романенко Т.В.</a:t>
            </a:r>
          </a:p>
          <a:p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 МОУ ДОД ЦТР и ГО "Радуга»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6048375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Impact"/>
              </a:rPr>
              <a:t>Развитие идеи</a:t>
            </a: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6877050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Первый этап работы: ОЧИЩЕНИЕ</a:t>
            </a:r>
          </a:p>
        </p:txBody>
      </p:sp>
      <p:pic>
        <p:nvPicPr>
          <p:cNvPr id="93194" name="Picture 10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508" y="4479926"/>
            <a:ext cx="1656259" cy="13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11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79926"/>
            <a:ext cx="174415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12" descr="Рисунок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79925"/>
            <a:ext cx="18374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827088" y="5445125"/>
            <a:ext cx="3384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5148263" y="5373688"/>
            <a:ext cx="2879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42844" y="3933825"/>
            <a:ext cx="250033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Мелкозернистая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6572264" y="3933825"/>
            <a:ext cx="235745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Крупнозернистая</a:t>
            </a:r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6480175" y="4214818"/>
            <a:ext cx="2663825" cy="2087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H="1">
            <a:off x="6372225" y="4149725"/>
            <a:ext cx="2232025" cy="244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3071802" y="1785926"/>
            <a:ext cx="2571768" cy="42862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1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ОЧИЩЕНИЕ</a:t>
            </a: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5364163" y="2133600"/>
            <a:ext cx="360362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flipH="1">
            <a:off x="3276600" y="2133600"/>
            <a:ext cx="28733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13" name="WordArt 29"/>
          <p:cNvSpPr>
            <a:spLocks noChangeArrowheads="1" noChangeShapeType="1" noTextEdit="1"/>
          </p:cNvSpPr>
          <p:nvPr/>
        </p:nvSpPr>
        <p:spPr bwMode="auto">
          <a:xfrm>
            <a:off x="1763713" y="2565400"/>
            <a:ext cx="2466975" cy="304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МЕЛКОЗЕРНИСТАЯ</a:t>
            </a:r>
          </a:p>
        </p:txBody>
      </p:sp>
      <p:sp>
        <p:nvSpPr>
          <p:cNvPr id="93216" name="WordArt 32"/>
          <p:cNvSpPr>
            <a:spLocks noChangeArrowheads="1" noChangeShapeType="1" noTextEdit="1"/>
          </p:cNvSpPr>
          <p:nvPr/>
        </p:nvSpPr>
        <p:spPr bwMode="auto">
          <a:xfrm>
            <a:off x="4859338" y="2565400"/>
            <a:ext cx="2581275" cy="304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КРУПНОЗЕРНИСТАЯ</a:t>
            </a:r>
          </a:p>
        </p:txBody>
      </p:sp>
      <p:sp>
        <p:nvSpPr>
          <p:cNvPr id="93217" name="Line 33"/>
          <p:cNvSpPr>
            <a:spLocks noChangeShapeType="1"/>
          </p:cNvSpPr>
          <p:nvPr/>
        </p:nvSpPr>
        <p:spPr bwMode="auto">
          <a:xfrm>
            <a:off x="2843213" y="2924175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18" name="Line 34"/>
          <p:cNvSpPr>
            <a:spLocks noChangeShapeType="1"/>
          </p:cNvSpPr>
          <p:nvPr/>
        </p:nvSpPr>
        <p:spPr bwMode="auto">
          <a:xfrm>
            <a:off x="6084888" y="2924175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219" name="AutoShape 35"/>
          <p:cNvSpPr>
            <a:spLocks noChangeArrowheads="1"/>
          </p:cNvSpPr>
          <p:nvPr/>
        </p:nvSpPr>
        <p:spPr bwMode="auto">
          <a:xfrm>
            <a:off x="250825" y="3357563"/>
            <a:ext cx="3960813" cy="503237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4427538" y="3357563"/>
            <a:ext cx="4716462" cy="503237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221" name="WordArt 37"/>
          <p:cNvSpPr>
            <a:spLocks noChangeArrowheads="1" noChangeShapeType="1" noTextEdit="1"/>
          </p:cNvSpPr>
          <p:nvPr/>
        </p:nvSpPr>
        <p:spPr bwMode="auto">
          <a:xfrm>
            <a:off x="323850" y="3500438"/>
            <a:ext cx="3762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подходит, поверхность гладкая</a:t>
            </a:r>
          </a:p>
        </p:txBody>
      </p:sp>
      <p:sp>
        <p:nvSpPr>
          <p:cNvPr id="93222" name="WordArt 38"/>
          <p:cNvSpPr>
            <a:spLocks noChangeArrowheads="1" noChangeShapeType="1" noTextEdit="1"/>
          </p:cNvSpPr>
          <p:nvPr/>
        </p:nvSpPr>
        <p:spPr bwMode="auto">
          <a:xfrm>
            <a:off x="4572000" y="3500438"/>
            <a:ext cx="44481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подходит, поверхность шершавая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  <p:bldP spid="93207" grpId="0" animBg="1"/>
      <p:bldP spid="93208" grpId="0" animBg="1"/>
      <p:bldP spid="93210" grpId="0" animBg="1"/>
      <p:bldP spid="93213" grpId="0" animBg="1"/>
      <p:bldP spid="93216" grpId="0" animBg="1"/>
      <p:bldP spid="93217" grpId="0" animBg="1"/>
      <p:bldP spid="93218" grpId="0" animBg="1"/>
      <p:bldP spid="93219" grpId="0" animBg="1"/>
      <p:bldP spid="93220" grpId="0" animBg="1"/>
      <p:bldP spid="93221" grpId="0" animBg="1"/>
      <p:bldP spid="93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305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Второй этап работы: КИСТИ И ГРУНТОВКА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3708400" y="1916113"/>
            <a:ext cx="1727200" cy="504825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24" name="WordArt 16"/>
          <p:cNvSpPr>
            <a:spLocks noChangeArrowheads="1" noChangeShapeType="1" noTextEdit="1"/>
          </p:cNvSpPr>
          <p:nvPr/>
        </p:nvSpPr>
        <p:spPr bwMode="auto">
          <a:xfrm>
            <a:off x="3276600" y="836613"/>
            <a:ext cx="2686050" cy="304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ГРУНТОВКА</a:t>
            </a: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 flipH="1">
            <a:off x="900113" y="1196975"/>
            <a:ext cx="215900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156325" y="1196975"/>
            <a:ext cx="2160588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H="1">
            <a:off x="4643438" y="1196975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>
            <a:off x="2771775" y="1196975"/>
            <a:ext cx="107950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5435600" y="1196975"/>
            <a:ext cx="1008063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1584325" cy="304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КУЗБАСС ЛАК</a:t>
            </a:r>
          </a:p>
        </p:txBody>
      </p:sp>
      <p:sp>
        <p:nvSpPr>
          <p:cNvPr id="94233" name="WordArt 25"/>
          <p:cNvSpPr>
            <a:spLocks noChangeArrowheads="1" noChangeShapeType="1" noTextEdit="1"/>
          </p:cNvSpPr>
          <p:nvPr/>
        </p:nvSpPr>
        <p:spPr bwMode="auto">
          <a:xfrm>
            <a:off x="3851275" y="1989138"/>
            <a:ext cx="14859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МАСЛЯНАЯ</a:t>
            </a:r>
          </a:p>
        </p:txBody>
      </p:sp>
      <p:sp>
        <p:nvSpPr>
          <p:cNvPr id="94234" name="WordArt 26"/>
          <p:cNvSpPr>
            <a:spLocks noChangeArrowheads="1" noChangeShapeType="1" noTextEdit="1"/>
          </p:cNvSpPr>
          <p:nvPr/>
        </p:nvSpPr>
        <p:spPr bwMode="auto">
          <a:xfrm>
            <a:off x="7667625" y="2000250"/>
            <a:ext cx="1081088" cy="27622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ОЛИФА</a:t>
            </a:r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>
            <a:off x="755650" y="24209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2627313" y="2492375"/>
            <a:ext cx="649287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>
            <a:off x="4500563" y="24209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39" name="Line 31"/>
          <p:cNvSpPr>
            <a:spLocks noChangeShapeType="1"/>
          </p:cNvSpPr>
          <p:nvPr/>
        </p:nvSpPr>
        <p:spPr bwMode="auto">
          <a:xfrm flipH="1">
            <a:off x="5795963" y="2492375"/>
            <a:ext cx="50323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>
            <a:off x="8243888" y="24209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4256" name="Picture 48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286257"/>
            <a:ext cx="1500198" cy="11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57" name="Picture 49" descr="Рисунок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843072" cy="8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214282" y="4000504"/>
            <a:ext cx="2381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Гуашь, Акварель</a:t>
            </a:r>
          </a:p>
        </p:txBody>
      </p:sp>
      <p:sp>
        <p:nvSpPr>
          <p:cNvPr id="94259" name="WordArt 51"/>
          <p:cNvSpPr>
            <a:spLocks noChangeArrowheads="1" noChangeShapeType="1" noTextEdit="1"/>
          </p:cNvSpPr>
          <p:nvPr/>
        </p:nvSpPr>
        <p:spPr bwMode="auto">
          <a:xfrm>
            <a:off x="6858016" y="4000504"/>
            <a:ext cx="19526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Нитроэмаль</a:t>
            </a:r>
          </a:p>
        </p:txBody>
      </p:sp>
      <p:pic>
        <p:nvPicPr>
          <p:cNvPr id="94260" name="Picture 52" descr="Photo-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64" y="4625975"/>
            <a:ext cx="16558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395288" y="4292600"/>
            <a:ext cx="2736850" cy="2376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>
            <a:off x="539750" y="4365625"/>
            <a:ext cx="2232025" cy="2232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68" name="AutoShape 60"/>
          <p:cNvSpPr>
            <a:spLocks noChangeArrowheads="1"/>
          </p:cNvSpPr>
          <p:nvPr/>
        </p:nvSpPr>
        <p:spPr bwMode="auto">
          <a:xfrm>
            <a:off x="0" y="2708275"/>
            <a:ext cx="1763713" cy="5048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94274" name="AutoShape 66"/>
          <p:cNvSpPr>
            <a:spLocks noChangeArrowheads="1"/>
          </p:cNvSpPr>
          <p:nvPr/>
        </p:nvSpPr>
        <p:spPr bwMode="auto">
          <a:xfrm>
            <a:off x="7380288" y="2708275"/>
            <a:ext cx="1763712" cy="64928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solidFill>
                  <a:srgbClr val="000000"/>
                </a:solidFill>
              </a:rPr>
              <a:t>Не впитывается</a:t>
            </a:r>
          </a:p>
        </p:txBody>
      </p:sp>
      <p:sp>
        <p:nvSpPr>
          <p:cNvPr id="94278" name="Line 70"/>
          <p:cNvSpPr>
            <a:spLocks noChangeShapeType="1"/>
          </p:cNvSpPr>
          <p:nvPr/>
        </p:nvSpPr>
        <p:spPr bwMode="auto">
          <a:xfrm>
            <a:off x="2857500" y="3429000"/>
            <a:ext cx="922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>
            <a:off x="4572000" y="32845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81" name="AutoShape 73"/>
          <p:cNvSpPr>
            <a:spLocks noChangeArrowheads="1"/>
          </p:cNvSpPr>
          <p:nvPr/>
        </p:nvSpPr>
        <p:spPr bwMode="auto">
          <a:xfrm>
            <a:off x="3276600" y="3933825"/>
            <a:ext cx="2519363" cy="5746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000000"/>
                </a:solidFill>
              </a:rPr>
              <a:t>подходит</a:t>
            </a:r>
          </a:p>
        </p:txBody>
      </p:sp>
      <p:sp>
        <p:nvSpPr>
          <p:cNvPr id="13346" name="Text Box 75"/>
          <p:cNvSpPr txBox="1">
            <a:spLocks noChangeArrowheads="1"/>
          </p:cNvSpPr>
          <p:nvPr/>
        </p:nvSpPr>
        <p:spPr bwMode="auto">
          <a:xfrm>
            <a:off x="0" y="1500174"/>
            <a:ext cx="16938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4286" name="WordArt 78"/>
          <p:cNvSpPr>
            <a:spLocks noChangeArrowheads="1" noChangeShapeType="1" noTextEdit="1"/>
          </p:cNvSpPr>
          <p:nvPr/>
        </p:nvSpPr>
        <p:spPr bwMode="auto">
          <a:xfrm>
            <a:off x="179388" y="1989138"/>
            <a:ext cx="1368425" cy="36036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гуашь,</a:t>
            </a:r>
          </a:p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акварель</a:t>
            </a:r>
          </a:p>
        </p:txBody>
      </p:sp>
      <p:sp>
        <p:nvSpPr>
          <p:cNvPr id="94295" name="AutoShape 87"/>
          <p:cNvSpPr>
            <a:spLocks noChangeArrowheads="1"/>
          </p:cNvSpPr>
          <p:nvPr/>
        </p:nvSpPr>
        <p:spPr bwMode="auto">
          <a:xfrm>
            <a:off x="2268538" y="2781300"/>
            <a:ext cx="4464050" cy="71913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Хорошо ложится</a:t>
            </a:r>
            <a:endParaRPr lang="ru-RU" sz="2800" dirty="0"/>
          </a:p>
        </p:txBody>
      </p:sp>
      <p:sp>
        <p:nvSpPr>
          <p:cNvPr id="13351" name="Text Box 94"/>
          <p:cNvSpPr txBox="1">
            <a:spLocks noChangeArrowheads="1"/>
          </p:cNvSpPr>
          <p:nvPr/>
        </p:nvSpPr>
        <p:spPr bwMode="auto">
          <a:xfrm>
            <a:off x="5775325" y="19367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4305" name="WordArt 97"/>
          <p:cNvSpPr>
            <a:spLocks noChangeArrowheads="1" noChangeShapeType="1" noTextEdit="1"/>
          </p:cNvSpPr>
          <p:nvPr/>
        </p:nvSpPr>
        <p:spPr bwMode="auto">
          <a:xfrm>
            <a:off x="5643563" y="2071688"/>
            <a:ext cx="1592262" cy="34925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нитроэмаль</a:t>
            </a:r>
          </a:p>
        </p:txBody>
      </p:sp>
      <p:sp>
        <p:nvSpPr>
          <p:cNvPr id="94307" name="Line 99"/>
          <p:cNvSpPr>
            <a:spLocks noChangeShapeType="1"/>
          </p:cNvSpPr>
          <p:nvPr/>
        </p:nvSpPr>
        <p:spPr bwMode="auto">
          <a:xfrm flipH="1">
            <a:off x="5508625" y="3500438"/>
            <a:ext cx="7191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214282" y="2670170"/>
            <a:ext cx="1571636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1750" b="1" dirty="0">
                <a:ln w="50800"/>
              </a:rPr>
              <a:t>Стекает, не ложится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4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4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42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20" grpId="0" animBg="1"/>
      <p:bldP spid="94224" grpId="0" animBg="1"/>
      <p:bldP spid="94225" grpId="0" animBg="1"/>
      <p:bldP spid="94226" grpId="0" animBg="1"/>
      <p:bldP spid="94227" grpId="0" animBg="1"/>
      <p:bldP spid="94228" grpId="0" animBg="1"/>
      <p:bldP spid="94229" grpId="0" animBg="1"/>
      <p:bldP spid="94232" grpId="0" animBg="1"/>
      <p:bldP spid="94233" grpId="0" animBg="1"/>
      <p:bldP spid="94234" grpId="0" animBg="1"/>
      <p:bldP spid="94236" grpId="0" animBg="1"/>
      <p:bldP spid="94237" grpId="0" animBg="1"/>
      <p:bldP spid="94238" grpId="0" animBg="1"/>
      <p:bldP spid="94239" grpId="0" animBg="1"/>
      <p:bldP spid="94240" grpId="0" animBg="1"/>
      <p:bldP spid="94258" grpId="0" animBg="1"/>
      <p:bldP spid="94259" grpId="0" animBg="1"/>
      <p:bldP spid="94262" grpId="0" animBg="1"/>
      <p:bldP spid="94263" grpId="0" animBg="1"/>
      <p:bldP spid="94268" grpId="0" animBg="1"/>
      <p:bldP spid="94274" grpId="0" build="allAtOnce" animBg="1"/>
      <p:bldP spid="94278" grpId="0" animBg="1"/>
      <p:bldP spid="94279" grpId="0" animBg="1"/>
      <p:bldP spid="94281" grpId="0" build="allAtOnce" animBg="1"/>
      <p:bldP spid="94286" grpId="0" animBg="1"/>
      <p:bldP spid="94295" grpId="0" build="allAtOnce" animBg="1"/>
      <p:bldP spid="94305" grpId="0" animBg="1"/>
      <p:bldP spid="943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4284663" y="692150"/>
            <a:ext cx="857250" cy="304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</a:t>
            </a: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611188" y="1268413"/>
            <a:ext cx="6389704" cy="504825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ДЛЯ ГРУНТОВАНИЯ        И       ЛАКИРОВАНИЯ</a:t>
            </a:r>
            <a:endParaRPr lang="ru-RU" sz="2000" b="1" dirty="0"/>
          </a:p>
        </p:txBody>
      </p:sp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5940425" y="1412875"/>
            <a:ext cx="25431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H="1">
            <a:off x="3348038" y="981075"/>
            <a:ext cx="576262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364163" y="981075"/>
            <a:ext cx="50323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9" name="WordArt 17"/>
          <p:cNvSpPr>
            <a:spLocks noChangeArrowheads="1" noChangeShapeType="1" noTextEdit="1"/>
          </p:cNvSpPr>
          <p:nvPr/>
        </p:nvSpPr>
        <p:spPr bwMode="auto">
          <a:xfrm>
            <a:off x="1214415" y="2285992"/>
            <a:ext cx="242889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ЖЕСТКИЙ ВОРС </a:t>
            </a:r>
          </a:p>
        </p:txBody>
      </p:sp>
      <p:sp>
        <p:nvSpPr>
          <p:cNvPr id="110610" name="WordArt 18"/>
          <p:cNvSpPr>
            <a:spLocks noChangeArrowheads="1" noChangeShapeType="1" noTextEdit="1"/>
          </p:cNvSpPr>
          <p:nvPr/>
        </p:nvSpPr>
        <p:spPr bwMode="auto">
          <a:xfrm>
            <a:off x="1643043" y="2857496"/>
            <a:ext cx="1357321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№</a:t>
            </a:r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2,</a:t>
            </a:r>
            <a:r>
              <a:rPr lang="en-US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,6</a:t>
            </a:r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13" name="WordArt 21"/>
          <p:cNvSpPr>
            <a:spLocks noChangeArrowheads="1" noChangeShapeType="1" noTextEdit="1"/>
          </p:cNvSpPr>
          <p:nvPr/>
        </p:nvSpPr>
        <p:spPr bwMode="auto">
          <a:xfrm>
            <a:off x="5500694" y="2214554"/>
            <a:ext cx="2071702" cy="500066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МЯГКИЕ БЕЛИЧЬИ</a:t>
            </a:r>
          </a:p>
        </p:txBody>
      </p:sp>
      <p:sp>
        <p:nvSpPr>
          <p:cNvPr id="110615" name="WordArt 23"/>
          <p:cNvSpPr>
            <a:spLocks noChangeArrowheads="1" noChangeShapeType="1" noTextEdit="1"/>
          </p:cNvSpPr>
          <p:nvPr/>
        </p:nvSpPr>
        <p:spPr bwMode="auto">
          <a:xfrm>
            <a:off x="6000760" y="3000372"/>
            <a:ext cx="11430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№</a:t>
            </a:r>
            <a:r>
              <a:rPr lang="en-US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,6</a:t>
            </a:r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16" name="WordArt 24"/>
          <p:cNvSpPr>
            <a:spLocks noChangeArrowheads="1" noChangeShapeType="1" noTextEdit="1"/>
          </p:cNvSpPr>
          <p:nvPr/>
        </p:nvSpPr>
        <p:spPr bwMode="auto">
          <a:xfrm>
            <a:off x="8001000" y="2500306"/>
            <a:ext cx="11430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2357422" y="1857364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5929322" y="1857364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>
            <a:off x="214282" y="4000504"/>
            <a:ext cx="2357454" cy="1714512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623" name="WordArt 31"/>
          <p:cNvSpPr>
            <a:spLocks noChangeArrowheads="1" noChangeShapeType="1" noTextEdit="1"/>
          </p:cNvSpPr>
          <p:nvPr/>
        </p:nvSpPr>
        <p:spPr bwMode="auto">
          <a:xfrm>
            <a:off x="500034" y="4143380"/>
            <a:ext cx="178595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ОСТАВЛЯЮТ</a:t>
            </a:r>
          </a:p>
        </p:txBody>
      </p:sp>
      <p:sp>
        <p:nvSpPr>
          <p:cNvPr id="110624" name="WordArt 32"/>
          <p:cNvSpPr>
            <a:spLocks noChangeArrowheads="1" noChangeShapeType="1" noTextEdit="1"/>
          </p:cNvSpPr>
          <p:nvPr/>
        </p:nvSpPr>
        <p:spPr bwMode="auto">
          <a:xfrm>
            <a:off x="357158" y="4786322"/>
            <a:ext cx="1928826" cy="500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БОРОЗДКИ</a:t>
            </a:r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6286512" y="3714752"/>
            <a:ext cx="2571768" cy="1500198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0627" name="WordArt 35"/>
          <p:cNvSpPr>
            <a:spLocks noChangeArrowheads="1" noChangeShapeType="1" noTextEdit="1"/>
          </p:cNvSpPr>
          <p:nvPr/>
        </p:nvSpPr>
        <p:spPr bwMode="auto">
          <a:xfrm>
            <a:off x="6500826" y="3929066"/>
            <a:ext cx="1941515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ПОДХОДИТ </a:t>
            </a:r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№6</a:t>
            </a:r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28" name="WordArt 36"/>
          <p:cNvSpPr>
            <a:spLocks noChangeArrowheads="1" noChangeShapeType="1" noTextEdit="1"/>
          </p:cNvSpPr>
          <p:nvPr/>
        </p:nvSpPr>
        <p:spPr bwMode="auto">
          <a:xfrm>
            <a:off x="6429388" y="4286256"/>
            <a:ext cx="192882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ГЛАДКАЯ </a:t>
            </a:r>
          </a:p>
        </p:txBody>
      </p:sp>
      <p:sp>
        <p:nvSpPr>
          <p:cNvPr id="110629" name="WordArt 37"/>
          <p:cNvSpPr>
            <a:spLocks noChangeArrowheads="1" noChangeShapeType="1" noTextEdit="1"/>
          </p:cNvSpPr>
          <p:nvPr/>
        </p:nvSpPr>
        <p:spPr bwMode="auto">
          <a:xfrm>
            <a:off x="6500826" y="4714884"/>
            <a:ext cx="1928826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ПОВЕРХНОСТЬ</a:t>
            </a:r>
          </a:p>
        </p:txBody>
      </p:sp>
      <p:sp>
        <p:nvSpPr>
          <p:cNvPr id="110630" name="Line 38"/>
          <p:cNvSpPr>
            <a:spLocks noChangeShapeType="1"/>
          </p:cNvSpPr>
          <p:nvPr/>
        </p:nvSpPr>
        <p:spPr bwMode="auto">
          <a:xfrm flipH="1">
            <a:off x="1142976" y="3143248"/>
            <a:ext cx="1071570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31" name="Line 39"/>
          <p:cNvSpPr>
            <a:spLocks noChangeShapeType="1"/>
          </p:cNvSpPr>
          <p:nvPr/>
        </p:nvSpPr>
        <p:spPr bwMode="auto">
          <a:xfrm>
            <a:off x="7072330" y="2928934"/>
            <a:ext cx="642942" cy="714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35" name="WordArt 43"/>
          <p:cNvSpPr>
            <a:spLocks noChangeArrowheads="1" noChangeShapeType="1" noTextEdit="1"/>
          </p:cNvSpPr>
          <p:nvPr/>
        </p:nvSpPr>
        <p:spPr bwMode="auto">
          <a:xfrm>
            <a:off x="5286380" y="3643314"/>
            <a:ext cx="14398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36" name="WordArt 44"/>
          <p:cNvSpPr>
            <a:spLocks noChangeArrowheads="1" noChangeShapeType="1" noTextEdit="1"/>
          </p:cNvSpPr>
          <p:nvPr/>
        </p:nvSpPr>
        <p:spPr bwMode="auto">
          <a:xfrm>
            <a:off x="7524750" y="3213100"/>
            <a:ext cx="1439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37" name="WordArt 45"/>
          <p:cNvSpPr>
            <a:spLocks noChangeArrowheads="1" noChangeShapeType="1" noTextEdit="1"/>
          </p:cNvSpPr>
          <p:nvPr/>
        </p:nvSpPr>
        <p:spPr bwMode="auto">
          <a:xfrm>
            <a:off x="7740650" y="3429000"/>
            <a:ext cx="1028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638" name="WordArt 46"/>
          <p:cNvSpPr>
            <a:spLocks noChangeArrowheads="1" noChangeShapeType="1" noTextEdit="1"/>
          </p:cNvSpPr>
          <p:nvPr/>
        </p:nvSpPr>
        <p:spPr bwMode="auto">
          <a:xfrm>
            <a:off x="7858148" y="3714752"/>
            <a:ext cx="857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0639" name="Picture 47" descr="Photo-0006"/>
          <p:cNvPicPr>
            <a:picLocks noChangeAspect="1" noChangeArrowheads="1"/>
          </p:cNvPicPr>
          <p:nvPr/>
        </p:nvPicPr>
        <p:blipFill>
          <a:blip r:embed="rId2" cstate="print"/>
          <a:srcRect l="12002" r="18263"/>
          <a:stretch>
            <a:fillRect/>
          </a:stretch>
        </p:blipFill>
        <p:spPr bwMode="auto">
          <a:xfrm>
            <a:off x="3348038" y="3857628"/>
            <a:ext cx="2267743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  <p:bldP spid="110601" grpId="0" animBg="1"/>
      <p:bldP spid="110602" grpId="0" animBg="1"/>
      <p:bldP spid="110603" grpId="0" animBg="1"/>
      <p:bldP spid="110609" grpId="0" animBg="1"/>
      <p:bldP spid="110610" grpId="0" animBg="1"/>
      <p:bldP spid="110613" grpId="0" animBg="1"/>
      <p:bldP spid="110615" grpId="0" animBg="1"/>
      <p:bldP spid="110616" grpId="0" animBg="1"/>
      <p:bldP spid="110617" grpId="0" animBg="1"/>
      <p:bldP spid="110618" grpId="0" animBg="1"/>
      <p:bldP spid="110621" grpId="0" animBg="1"/>
      <p:bldP spid="110623" grpId="0" animBg="1"/>
      <p:bldP spid="110624" grpId="0" animBg="1"/>
      <p:bldP spid="110625" grpId="0" animBg="1"/>
      <p:bldP spid="110627" grpId="0" animBg="1"/>
      <p:bldP spid="110628" grpId="0" animBg="1"/>
      <p:bldP spid="110629" grpId="0" animBg="1"/>
      <p:bldP spid="110630" grpId="0" animBg="1"/>
      <p:bldP spid="110631" grpId="0" animBg="1"/>
      <p:bldP spid="110635" grpId="0" animBg="1"/>
      <p:bldP spid="110636" grpId="0" animBg="1"/>
      <p:bldP spid="110637" grpId="0" animBg="1"/>
      <p:bldP spid="110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97513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Мастер- класс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8493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Третий этап  -краски и кисти для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росписи в стиле «хохлома»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Четвертый этап – получение «золотой» краски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Пятый этап – лакирование поверхности орнамента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4232275"/>
            <a:ext cx="3384550" cy="2281238"/>
          </a:xfrm>
          <a:ln/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19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деятельность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1428737"/>
            <a:ext cx="125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опыт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371475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857496"/>
            <a:ext cx="224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знания</a:t>
            </a:r>
            <a:endParaRPr lang="ru-RU" sz="24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18483185">
            <a:off x="2058797" y="960210"/>
            <a:ext cx="1785950" cy="57363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Опыт решения проблем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143116"/>
            <a:ext cx="239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исследование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3"/>
            <a:ext cx="8429684" cy="1357321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Проектная деятельность педагогов</a:t>
            </a:r>
            <a:br>
              <a:rPr lang="ru-RU" sz="2800" dirty="0" smtClean="0"/>
            </a:br>
            <a:r>
              <a:rPr lang="ru-RU" sz="2800" dirty="0" smtClean="0"/>
              <a:t> декоративно-прикладной направленности</a:t>
            </a:r>
            <a:br>
              <a:rPr lang="ru-RU" sz="2800" dirty="0" smtClean="0"/>
            </a:br>
            <a:r>
              <a:rPr lang="ru-RU" sz="2800" dirty="0" smtClean="0"/>
              <a:t> ЦТР и ГО «Радуга»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715436" cy="4643470"/>
          </a:xfrm>
        </p:spPr>
        <p:txBody>
          <a:bodyPr>
            <a:normAutofit/>
          </a:bodyPr>
          <a:lstStyle/>
          <a:p>
            <a:r>
              <a:rPr lang="ru-RU" b="1" dirty="0" smtClean="0"/>
              <a:t>2006 год </a:t>
            </a:r>
            <a:r>
              <a:rPr lang="ru-RU" dirty="0" smtClean="0"/>
              <a:t>– 9 проектов (</a:t>
            </a:r>
            <a:r>
              <a:rPr lang="ru-RU" sz="1900" dirty="0" smtClean="0"/>
              <a:t>Береза Т.Г., </a:t>
            </a:r>
            <a:r>
              <a:rPr lang="ru-RU" sz="1900" dirty="0" err="1" smtClean="0"/>
              <a:t>Дамова</a:t>
            </a:r>
            <a:r>
              <a:rPr lang="ru-RU" sz="1900" dirty="0" smtClean="0"/>
              <a:t> Г.Н., Сафронова Н.М., </a:t>
            </a:r>
          </a:p>
          <a:p>
            <a:r>
              <a:rPr lang="ru-RU" sz="1900" dirty="0" smtClean="0"/>
              <a:t>Лютова Л.С.,  Романенко Т.В., Кочергина О.Г.)</a:t>
            </a:r>
          </a:p>
          <a:p>
            <a:r>
              <a:rPr lang="ru-RU" b="1" dirty="0" smtClean="0"/>
              <a:t>2007 год </a:t>
            </a:r>
            <a:r>
              <a:rPr lang="ru-RU" dirty="0" smtClean="0"/>
              <a:t>– 10 проектов (</a:t>
            </a:r>
            <a:r>
              <a:rPr lang="ru-RU" sz="2100" dirty="0" smtClean="0"/>
              <a:t>Береза Т.Г., </a:t>
            </a:r>
            <a:r>
              <a:rPr lang="ru-RU" sz="2100" dirty="0" err="1" smtClean="0"/>
              <a:t>Дамова</a:t>
            </a:r>
            <a:r>
              <a:rPr lang="ru-RU" sz="2100" dirty="0" smtClean="0"/>
              <a:t> Г.Н., Сафронова Н.М., Лютова Л.С., </a:t>
            </a:r>
            <a:r>
              <a:rPr lang="ru-RU" sz="2000" dirty="0" smtClean="0"/>
              <a:t>Романенко Т.В., Кочергина О.Г., </a:t>
            </a:r>
            <a:r>
              <a:rPr lang="ru-RU" sz="2000" dirty="0" err="1" smtClean="0"/>
              <a:t>Ушкалова</a:t>
            </a:r>
            <a:r>
              <a:rPr lang="ru-RU" sz="2000" dirty="0" smtClean="0"/>
              <a:t> А.В.)</a:t>
            </a:r>
            <a:endParaRPr lang="ru-RU" sz="2100" dirty="0" smtClean="0"/>
          </a:p>
          <a:p>
            <a:r>
              <a:rPr lang="ru-RU" b="1" dirty="0" smtClean="0"/>
              <a:t>2008 год </a:t>
            </a:r>
            <a:r>
              <a:rPr lang="ru-RU" dirty="0" smtClean="0"/>
              <a:t>– 10 проектов </a:t>
            </a:r>
            <a:r>
              <a:rPr lang="ru-RU" sz="1800" dirty="0" smtClean="0"/>
              <a:t>(Береза Т.Г., </a:t>
            </a:r>
            <a:r>
              <a:rPr lang="ru-RU" sz="1800" dirty="0" err="1" smtClean="0"/>
              <a:t>Дамова</a:t>
            </a:r>
            <a:r>
              <a:rPr lang="ru-RU" sz="1800" dirty="0" smtClean="0"/>
              <a:t> Г.Н., Сафронова Н.М., </a:t>
            </a:r>
          </a:p>
          <a:p>
            <a:r>
              <a:rPr lang="ru-RU" sz="1800" dirty="0" smtClean="0"/>
              <a:t>Лютова Л.С., Романенко Т.В., Кочергина О.Г., </a:t>
            </a:r>
            <a:r>
              <a:rPr lang="ru-RU" sz="1800" dirty="0" err="1" smtClean="0"/>
              <a:t>Ушкалова</a:t>
            </a:r>
            <a:r>
              <a:rPr lang="ru-RU" sz="1800" dirty="0" smtClean="0"/>
              <a:t> А.В., </a:t>
            </a:r>
            <a:r>
              <a:rPr lang="ru-RU" sz="1800" dirty="0" err="1" smtClean="0"/>
              <a:t>Войнова</a:t>
            </a:r>
            <a:r>
              <a:rPr lang="ru-RU" sz="1800" dirty="0" smtClean="0"/>
              <a:t> Л.Н.)</a:t>
            </a:r>
          </a:p>
          <a:p>
            <a:r>
              <a:rPr lang="ru-RU" b="1" dirty="0" smtClean="0"/>
              <a:t>2009 год </a:t>
            </a:r>
            <a:r>
              <a:rPr lang="ru-RU" sz="1800" dirty="0" smtClean="0"/>
              <a:t>– </a:t>
            </a:r>
            <a:r>
              <a:rPr lang="ru-RU" dirty="0" smtClean="0"/>
              <a:t>11 проектов </a:t>
            </a:r>
            <a:r>
              <a:rPr lang="ru-RU" sz="1900" dirty="0" smtClean="0"/>
              <a:t>(Береза Т.Г., </a:t>
            </a:r>
            <a:r>
              <a:rPr lang="ru-RU" sz="1900" dirty="0" err="1" smtClean="0"/>
              <a:t>Ушкалова</a:t>
            </a:r>
            <a:r>
              <a:rPr lang="ru-RU" sz="1900" dirty="0" smtClean="0"/>
              <a:t> А.В., Сафронова Н.М., Лютова Л.С Романенко Т.В., Кочергина О.</a:t>
            </a:r>
            <a:r>
              <a:rPr lang="ru-RU" dirty="0" smtClean="0"/>
              <a:t>Г.)</a:t>
            </a:r>
          </a:p>
          <a:p>
            <a:r>
              <a:rPr lang="ru-RU" b="1" dirty="0" smtClean="0"/>
              <a:t>2010 год </a:t>
            </a:r>
            <a:r>
              <a:rPr lang="ru-RU" dirty="0" smtClean="0"/>
              <a:t>-12проектов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Достижения и награды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000240"/>
            <a:ext cx="70009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 «</a:t>
            </a:r>
            <a:r>
              <a:rPr lang="ru-RU" sz="2000" dirty="0" smtClean="0">
                <a:solidFill>
                  <a:srgbClr val="C00000"/>
                </a:solidFill>
              </a:rPr>
              <a:t>Северные напевы</a:t>
            </a:r>
            <a:r>
              <a:rPr lang="ru-RU" sz="2000" dirty="0" smtClean="0"/>
              <a:t>», автор </a:t>
            </a:r>
            <a:r>
              <a:rPr lang="ru-RU" sz="2000" dirty="0" err="1" smtClean="0"/>
              <a:t>Ушкалова</a:t>
            </a:r>
            <a:r>
              <a:rPr lang="ru-RU" sz="2000" dirty="0" smtClean="0"/>
              <a:t> Полина - 3 место на областном конкурсе НПК;</a:t>
            </a:r>
          </a:p>
          <a:p>
            <a:r>
              <a:rPr lang="ru-RU" sz="2000" dirty="0" smtClean="0"/>
              <a:t>Проект «</a:t>
            </a:r>
            <a:r>
              <a:rPr lang="ru-RU" sz="2000" dirty="0" smtClean="0">
                <a:solidFill>
                  <a:srgbClr val="C00000"/>
                </a:solidFill>
              </a:rPr>
              <a:t>Наряд для выпускницы», </a:t>
            </a:r>
            <a:r>
              <a:rPr lang="ru-RU" sz="2000" dirty="0" smtClean="0"/>
              <a:t>автор Береза Марина – 2 место на областном конкурсе НПК;</a:t>
            </a:r>
          </a:p>
          <a:p>
            <a:r>
              <a:rPr lang="ru-RU" sz="2000" dirty="0" smtClean="0"/>
              <a:t>Исследовательская работа «</a:t>
            </a:r>
            <a:r>
              <a:rPr lang="ru-RU" sz="2000" dirty="0" smtClean="0">
                <a:solidFill>
                  <a:srgbClr val="C00000"/>
                </a:solidFill>
              </a:rPr>
              <a:t>Тайны Поволжских орнаментов на белых снегах Сибири», </a:t>
            </a:r>
            <a:r>
              <a:rPr lang="ru-RU" sz="2000" dirty="0" smtClean="0"/>
              <a:t>автор Краснопеева Вера – 1 место (</a:t>
            </a:r>
            <a:r>
              <a:rPr lang="ru-RU" sz="2000" dirty="0" smtClean="0">
                <a:solidFill>
                  <a:srgbClr val="002060"/>
                </a:solidFill>
              </a:rPr>
              <a:t>губернаторская премия);</a:t>
            </a:r>
          </a:p>
          <a:p>
            <a:r>
              <a:rPr lang="ru-RU" sz="2000" dirty="0" smtClean="0"/>
              <a:t>Проект «</a:t>
            </a:r>
            <a:r>
              <a:rPr lang="ru-RU" sz="2000" dirty="0" smtClean="0">
                <a:solidFill>
                  <a:srgbClr val="C00000"/>
                </a:solidFill>
              </a:rPr>
              <a:t>Раньше был он чугунком, а теперь расцвел цветком</a:t>
            </a:r>
            <a:r>
              <a:rPr lang="ru-RU" sz="2000" dirty="0" smtClean="0"/>
              <a:t>…», автор </a:t>
            </a:r>
            <a:r>
              <a:rPr lang="ru-RU" sz="2000" dirty="0" err="1" smtClean="0"/>
              <a:t>Аглиуллина</a:t>
            </a:r>
            <a:r>
              <a:rPr lang="ru-RU" sz="2000" dirty="0" smtClean="0"/>
              <a:t> Алена – 3 место на областном конкурсе НПК;</a:t>
            </a:r>
          </a:p>
          <a:p>
            <a:r>
              <a:rPr lang="ru-RU" sz="2000" dirty="0" smtClean="0"/>
              <a:t>Проект «</a:t>
            </a:r>
            <a:r>
              <a:rPr lang="ru-RU" sz="2000" dirty="0" smtClean="0">
                <a:solidFill>
                  <a:srgbClr val="C00000"/>
                </a:solidFill>
              </a:rPr>
              <a:t>Очарование народных оберегов» </a:t>
            </a:r>
            <a:r>
              <a:rPr lang="ru-RU" sz="2000" dirty="0" smtClean="0"/>
              <a:t>, автор  </a:t>
            </a:r>
            <a:r>
              <a:rPr lang="ru-RU" sz="2000" dirty="0" err="1" smtClean="0"/>
              <a:t>Бастрыгина</a:t>
            </a:r>
            <a:r>
              <a:rPr lang="ru-RU" sz="2000" dirty="0" smtClean="0"/>
              <a:t> Диана – 1 место (</a:t>
            </a:r>
            <a:r>
              <a:rPr lang="ru-RU" sz="2000" dirty="0" smtClean="0">
                <a:solidFill>
                  <a:srgbClr val="002060"/>
                </a:solidFill>
              </a:rPr>
              <a:t>губернаторская премия)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857094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Третий этап работы: 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КРАСКИ и КИСТИ </a:t>
            </a: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ДЛЯ РОСПИСИ ЧУГУНА</a:t>
            </a:r>
          </a:p>
        </p:txBody>
      </p:sp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>
            <a:off x="5357818" y="1214422"/>
            <a:ext cx="2071702" cy="35719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КРАСКИ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4143372" y="1643050"/>
            <a:ext cx="1285884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7358082" y="1643050"/>
            <a:ext cx="517545" cy="428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H="1">
            <a:off x="6000759" y="1643050"/>
            <a:ext cx="360361" cy="6429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6786578" y="1714488"/>
            <a:ext cx="142876" cy="50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76" name="WordArt 20"/>
          <p:cNvSpPr>
            <a:spLocks noChangeArrowheads="1" noChangeShapeType="1" noTextEdit="1"/>
          </p:cNvSpPr>
          <p:nvPr/>
        </p:nvSpPr>
        <p:spPr bwMode="auto">
          <a:xfrm>
            <a:off x="3143240" y="2071678"/>
            <a:ext cx="1214446" cy="28575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ГУАШЬ,</a:t>
            </a:r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278" name="WordArt 22"/>
          <p:cNvSpPr>
            <a:spLocks noChangeArrowheads="1" noChangeShapeType="1" noTextEdit="1"/>
          </p:cNvSpPr>
          <p:nvPr/>
        </p:nvSpPr>
        <p:spPr bwMode="auto">
          <a:xfrm>
            <a:off x="5072066" y="2428868"/>
            <a:ext cx="1181097" cy="35719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АКРИЛОВЫЕ</a:t>
            </a:r>
          </a:p>
        </p:txBody>
      </p:sp>
      <p:sp>
        <p:nvSpPr>
          <p:cNvPr id="96279" name="WordArt 23"/>
          <p:cNvSpPr>
            <a:spLocks noChangeArrowheads="1" noChangeShapeType="1" noTextEdit="1"/>
          </p:cNvSpPr>
          <p:nvPr/>
        </p:nvSpPr>
        <p:spPr bwMode="auto">
          <a:xfrm>
            <a:off x="6357950" y="2214554"/>
            <a:ext cx="1071570" cy="35719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49619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МАСЛЯНЫЕ</a:t>
            </a:r>
          </a:p>
        </p:txBody>
      </p:sp>
      <p:sp>
        <p:nvSpPr>
          <p:cNvPr id="96280" name="WordArt 24"/>
          <p:cNvSpPr>
            <a:spLocks noChangeArrowheads="1" noChangeShapeType="1" noTextEdit="1"/>
          </p:cNvSpPr>
          <p:nvPr/>
        </p:nvSpPr>
        <p:spPr bwMode="auto">
          <a:xfrm>
            <a:off x="7572396" y="2143116"/>
            <a:ext cx="1370010" cy="28575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нитроэмаль</a:t>
            </a:r>
          </a:p>
        </p:txBody>
      </p:sp>
      <p:sp>
        <p:nvSpPr>
          <p:cNvPr id="96281" name="AutoShape 25"/>
          <p:cNvSpPr>
            <a:spLocks noChangeArrowheads="1"/>
          </p:cNvSpPr>
          <p:nvPr/>
        </p:nvSpPr>
        <p:spPr bwMode="auto">
          <a:xfrm>
            <a:off x="2714612" y="3143248"/>
            <a:ext cx="1571636" cy="571504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82" name="AutoShape 26"/>
          <p:cNvSpPr>
            <a:spLocks noChangeArrowheads="1"/>
          </p:cNvSpPr>
          <p:nvPr/>
        </p:nvSpPr>
        <p:spPr bwMode="auto">
          <a:xfrm>
            <a:off x="4286248" y="2928935"/>
            <a:ext cx="1695446" cy="857256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83" name="AutoShape 27"/>
          <p:cNvSpPr>
            <a:spLocks noChangeArrowheads="1"/>
          </p:cNvSpPr>
          <p:nvPr/>
        </p:nvSpPr>
        <p:spPr bwMode="auto">
          <a:xfrm>
            <a:off x="6143636" y="2928934"/>
            <a:ext cx="1285884" cy="928694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96284" name="AutoShape 28"/>
          <p:cNvSpPr>
            <a:spLocks noChangeArrowheads="1"/>
          </p:cNvSpPr>
          <p:nvPr/>
        </p:nvSpPr>
        <p:spPr bwMode="auto">
          <a:xfrm>
            <a:off x="7500958" y="2924175"/>
            <a:ext cx="1500198" cy="933453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85" name="WordArt 29"/>
          <p:cNvSpPr>
            <a:spLocks noChangeArrowheads="1" noChangeShapeType="1" noTextEdit="1"/>
          </p:cNvSpPr>
          <p:nvPr/>
        </p:nvSpPr>
        <p:spPr bwMode="auto">
          <a:xfrm>
            <a:off x="2786050" y="3357562"/>
            <a:ext cx="1357322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ЛОЖИТСЯ</a:t>
            </a:r>
          </a:p>
        </p:txBody>
      </p:sp>
      <p:sp>
        <p:nvSpPr>
          <p:cNvPr id="96286" name="WordArt 30"/>
          <p:cNvSpPr>
            <a:spLocks noChangeArrowheads="1" noChangeShapeType="1" noTextEdit="1"/>
          </p:cNvSpPr>
          <p:nvPr/>
        </p:nvSpPr>
        <p:spPr bwMode="auto">
          <a:xfrm>
            <a:off x="4357686" y="3213101"/>
            <a:ext cx="1571636" cy="358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МЕНЯЮТ ЦВЕТ</a:t>
            </a:r>
          </a:p>
        </p:txBody>
      </p:sp>
      <p:sp>
        <p:nvSpPr>
          <p:cNvPr id="96287" name="WordArt 31"/>
          <p:cNvSpPr>
            <a:spLocks noChangeArrowheads="1" noChangeShapeType="1" noTextEdit="1"/>
          </p:cNvSpPr>
          <p:nvPr/>
        </p:nvSpPr>
        <p:spPr bwMode="auto">
          <a:xfrm>
            <a:off x="6357950" y="3000372"/>
            <a:ext cx="1023933" cy="290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ХОРОШО</a:t>
            </a:r>
          </a:p>
        </p:txBody>
      </p:sp>
      <p:sp>
        <p:nvSpPr>
          <p:cNvPr id="96288" name="WordArt 32"/>
          <p:cNvSpPr>
            <a:spLocks noChangeArrowheads="1" noChangeShapeType="1" noTextEdit="1"/>
          </p:cNvSpPr>
          <p:nvPr/>
        </p:nvSpPr>
        <p:spPr bwMode="auto">
          <a:xfrm>
            <a:off x="6215074" y="3357562"/>
            <a:ext cx="1131882" cy="285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ЛОЖАТСЯ</a:t>
            </a:r>
          </a:p>
        </p:txBody>
      </p:sp>
      <p:sp>
        <p:nvSpPr>
          <p:cNvPr id="96289" name="WordArt 33"/>
          <p:cNvSpPr>
            <a:spLocks noChangeArrowheads="1" noChangeShapeType="1" noTextEdit="1"/>
          </p:cNvSpPr>
          <p:nvPr/>
        </p:nvSpPr>
        <p:spPr bwMode="auto">
          <a:xfrm>
            <a:off x="7643834" y="3000372"/>
            <a:ext cx="1217591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ИДЕТ ПО</a:t>
            </a:r>
          </a:p>
        </p:txBody>
      </p:sp>
      <p:sp>
        <p:nvSpPr>
          <p:cNvPr id="96290" name="WordArt 34"/>
          <p:cNvSpPr>
            <a:spLocks noChangeArrowheads="1" noChangeShapeType="1" noTextEdit="1"/>
          </p:cNvSpPr>
          <p:nvPr/>
        </p:nvSpPr>
        <p:spPr bwMode="auto">
          <a:xfrm>
            <a:off x="7786710" y="3213100"/>
            <a:ext cx="102709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масляной</a:t>
            </a:r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291" name="Line 35"/>
          <p:cNvSpPr>
            <a:spLocks noChangeShapeType="1"/>
          </p:cNvSpPr>
          <p:nvPr/>
        </p:nvSpPr>
        <p:spPr bwMode="auto">
          <a:xfrm>
            <a:off x="3357554" y="2428868"/>
            <a:ext cx="0" cy="6429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92" name="WordArt 36"/>
          <p:cNvSpPr>
            <a:spLocks noChangeArrowheads="1" noChangeShapeType="1" noTextEdit="1"/>
          </p:cNvSpPr>
          <p:nvPr/>
        </p:nvSpPr>
        <p:spPr bwMode="auto">
          <a:xfrm>
            <a:off x="7715272" y="3571876"/>
            <a:ext cx="1089003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ГРУНТОВКЕ</a:t>
            </a:r>
          </a:p>
        </p:txBody>
      </p:sp>
      <p:sp>
        <p:nvSpPr>
          <p:cNvPr id="96293" name="Line 37"/>
          <p:cNvSpPr>
            <a:spLocks noChangeShapeType="1"/>
          </p:cNvSpPr>
          <p:nvPr/>
        </p:nvSpPr>
        <p:spPr bwMode="auto">
          <a:xfrm flipH="1">
            <a:off x="5143504" y="2786058"/>
            <a:ext cx="285752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94" name="Line 38"/>
          <p:cNvSpPr>
            <a:spLocks noChangeShapeType="1"/>
          </p:cNvSpPr>
          <p:nvPr/>
        </p:nvSpPr>
        <p:spPr bwMode="auto">
          <a:xfrm flipH="1">
            <a:off x="6929454" y="2643183"/>
            <a:ext cx="0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95" name="Line 39"/>
          <p:cNvSpPr>
            <a:spLocks noChangeShapeType="1"/>
          </p:cNvSpPr>
          <p:nvPr/>
        </p:nvSpPr>
        <p:spPr bwMode="auto">
          <a:xfrm>
            <a:off x="8215338" y="2428868"/>
            <a:ext cx="0" cy="430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6296" name="Picture 40" descr="Photo-0007"/>
          <p:cNvPicPr>
            <a:picLocks noChangeAspect="1" noChangeArrowheads="1"/>
          </p:cNvPicPr>
          <p:nvPr/>
        </p:nvPicPr>
        <p:blipFill>
          <a:blip r:embed="rId3" cstate="print"/>
          <a:srcRect b="13369"/>
          <a:stretch>
            <a:fillRect/>
          </a:stretch>
        </p:blipFill>
        <p:spPr bwMode="auto">
          <a:xfrm>
            <a:off x="3357554" y="4929198"/>
            <a:ext cx="1607355" cy="99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7" name="Picture 41" descr="Рисунок23"/>
          <p:cNvPicPr>
            <a:picLocks noChangeAspect="1" noChangeArrowheads="1"/>
          </p:cNvPicPr>
          <p:nvPr/>
        </p:nvPicPr>
        <p:blipFill>
          <a:blip r:embed="rId4" cstate="print"/>
          <a:srcRect b="26667"/>
          <a:stretch>
            <a:fillRect/>
          </a:stretch>
        </p:blipFill>
        <p:spPr bwMode="auto">
          <a:xfrm>
            <a:off x="6215075" y="4926818"/>
            <a:ext cx="1813310" cy="93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4429124" y="1785926"/>
            <a:ext cx="1071570" cy="6429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3643306" y="2714620"/>
            <a:ext cx="357190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" name="Picture 47" descr="Photo-0006"/>
          <p:cNvPicPr>
            <a:picLocks noChangeAspect="1" noChangeArrowheads="1"/>
          </p:cNvPicPr>
          <p:nvPr/>
        </p:nvPicPr>
        <p:blipFill>
          <a:blip r:embed="rId5" cstate="print"/>
          <a:srcRect l="11572" r="15131"/>
          <a:stretch>
            <a:fillRect/>
          </a:stretch>
        </p:blipFill>
        <p:spPr bwMode="auto">
          <a:xfrm>
            <a:off x="142844" y="4926818"/>
            <a:ext cx="1893107" cy="10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643042" y="857232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</a:t>
            </a:r>
            <a:endParaRPr lang="ru-RU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785926"/>
            <a:ext cx="1571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ЖЕСТКИЙ ВОРС</a:t>
            </a:r>
          </a:p>
          <a:p>
            <a:r>
              <a:rPr lang="ru-RU" sz="16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№1,2,</a:t>
            </a:r>
            <a:r>
              <a:rPr lang="en-US" sz="1600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ru-RU" sz="1600" kern="10" spc="400" dirty="0" smtClean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1600" kern="10" spc="400" dirty="0" smtClean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643307" y="242886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АКВАРЕЛЬ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0166" y="1714489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Мягкий ворс</a:t>
            </a:r>
          </a:p>
          <a:p>
            <a:r>
              <a:rPr lang="ru-RU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№1,2,</a:t>
            </a:r>
            <a:r>
              <a:rPr lang="en-US" kern="10" spc="4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ru-RU" kern="10" spc="400" dirty="0" smtClean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785786" y="1500174"/>
            <a:ext cx="1000132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H="1">
            <a:off x="2285984" y="1428736"/>
            <a:ext cx="500066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1" y="3143248"/>
            <a:ext cx="1285851" cy="785818"/>
          </a:xfrm>
          <a:prstGeom prst="flowChartTerminator">
            <a:avLst/>
          </a:prstGeom>
          <a:solidFill>
            <a:srgbClr val="008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Оставляют </a:t>
            </a:r>
          </a:p>
          <a:p>
            <a:r>
              <a:rPr lang="ru-RU" dirty="0" smtClean="0"/>
              <a:t>бороздки</a:t>
            </a:r>
            <a:endParaRPr lang="ru-RU" dirty="0"/>
          </a:p>
        </p:txBody>
      </p:sp>
      <p:sp>
        <p:nvSpPr>
          <p:cNvPr id="47" name="AutoShape 27"/>
          <p:cNvSpPr>
            <a:spLocks noChangeArrowheads="1"/>
          </p:cNvSpPr>
          <p:nvPr/>
        </p:nvSpPr>
        <p:spPr bwMode="auto">
          <a:xfrm>
            <a:off x="1357290" y="3071810"/>
            <a:ext cx="1357322" cy="785818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Подходит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гладкая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поверхность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>
            <a:off x="642910" y="2643182"/>
            <a:ext cx="214314" cy="428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000232" y="2643182"/>
            <a:ext cx="0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5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nimBg="1"/>
      <p:bldP spid="96287" grpId="0" animBg="1"/>
      <p:bldP spid="96288" grpId="0" animBg="1"/>
      <p:bldP spid="96289" grpId="0" animBg="1"/>
      <p:bldP spid="96290" grpId="0" animBg="1"/>
      <p:bldP spid="96291" grpId="0" animBg="1"/>
      <p:bldP spid="96292" grpId="0" animBg="1"/>
      <p:bldP spid="96293" grpId="0" animBg="1"/>
      <p:bldP spid="96294" grpId="0" animBg="1"/>
      <p:bldP spid="96295" grpId="0" animBg="1"/>
      <p:bldP spid="30" grpId="0" animBg="1"/>
      <p:bldP spid="3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7137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Четвертый этап работы: ПОЛУЧЕНИЕ "ЗОЛОТИСТОЙ" КРАСКИ</a:t>
            </a: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3071802" y="928670"/>
            <a:ext cx="31718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 spc="40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"ЗОЛОТИСТАЯ" КРАСКА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572000" y="134143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292" name="WordArt 12"/>
          <p:cNvSpPr>
            <a:spLocks noChangeArrowheads="1" noChangeShapeType="1" noTextEdit="1"/>
          </p:cNvSpPr>
          <p:nvPr/>
        </p:nvSpPr>
        <p:spPr bwMode="auto">
          <a:xfrm>
            <a:off x="3000364" y="1643050"/>
            <a:ext cx="3048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БРОНЗОВЫЙ ПОРОШОК</a:t>
            </a: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6156325" y="2060575"/>
            <a:ext cx="165576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H="1">
            <a:off x="2123728" y="2060574"/>
            <a:ext cx="1368772" cy="576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299" name="WordArt 19"/>
          <p:cNvSpPr>
            <a:spLocks noChangeArrowheads="1" noChangeShapeType="1" noTextEdit="1"/>
          </p:cNvSpPr>
          <p:nvPr/>
        </p:nvSpPr>
        <p:spPr bwMode="auto">
          <a:xfrm>
            <a:off x="179389" y="2708275"/>
            <a:ext cx="1656308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000" kern="10" spc="40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7300" name="WordArt 20"/>
          <p:cNvSpPr>
            <a:spLocks noChangeArrowheads="1" noChangeShapeType="1" noTextEdit="1"/>
          </p:cNvSpPr>
          <p:nvPr/>
        </p:nvSpPr>
        <p:spPr bwMode="auto">
          <a:xfrm>
            <a:off x="899593" y="2708275"/>
            <a:ext cx="2448271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растворитель</a:t>
            </a:r>
          </a:p>
        </p:txBody>
      </p:sp>
      <p:sp>
        <p:nvSpPr>
          <p:cNvPr id="97301" name="WordArt 21"/>
          <p:cNvSpPr>
            <a:spLocks noChangeArrowheads="1" noChangeShapeType="1" noTextEdit="1"/>
          </p:cNvSpPr>
          <p:nvPr/>
        </p:nvSpPr>
        <p:spPr bwMode="auto">
          <a:xfrm>
            <a:off x="3563888" y="2636838"/>
            <a:ext cx="25922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масляный</a:t>
            </a:r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лак</a:t>
            </a: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>
            <a:off x="395537" y="3501009"/>
            <a:ext cx="2664295" cy="720080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3347865" y="3500438"/>
            <a:ext cx="2664295" cy="863600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1763688" y="2996952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4644008" y="3068960"/>
            <a:ext cx="0" cy="3597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311" name="WordArt 31"/>
          <p:cNvSpPr>
            <a:spLocks noChangeArrowheads="1" noChangeShapeType="1" noTextEdit="1"/>
          </p:cNvSpPr>
          <p:nvPr/>
        </p:nvSpPr>
        <p:spPr bwMode="auto">
          <a:xfrm>
            <a:off x="827584" y="3573016"/>
            <a:ext cx="1873250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 ВЫСЫХАНИИ</a:t>
            </a:r>
          </a:p>
        </p:txBody>
      </p:sp>
      <p:sp>
        <p:nvSpPr>
          <p:cNvPr id="97312" name="WordArt 32"/>
          <p:cNvSpPr>
            <a:spLocks noChangeArrowheads="1" noChangeShapeType="1" noTextEdit="1"/>
          </p:cNvSpPr>
          <p:nvPr/>
        </p:nvSpPr>
        <p:spPr bwMode="auto">
          <a:xfrm>
            <a:off x="827584" y="3933056"/>
            <a:ext cx="19446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ОСЫПАЕТСЯ</a:t>
            </a:r>
          </a:p>
        </p:txBody>
      </p:sp>
      <p:sp>
        <p:nvSpPr>
          <p:cNvPr id="97313" name="WordArt 33"/>
          <p:cNvSpPr>
            <a:spLocks noChangeArrowheads="1" noChangeShapeType="1" noTextEdit="1"/>
          </p:cNvSpPr>
          <p:nvPr/>
        </p:nvSpPr>
        <p:spPr bwMode="auto">
          <a:xfrm>
            <a:off x="3635897" y="3643313"/>
            <a:ext cx="216024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ХОРОШО </a:t>
            </a:r>
          </a:p>
        </p:txBody>
      </p:sp>
      <p:sp>
        <p:nvSpPr>
          <p:cNvPr id="97314" name="WordArt 34"/>
          <p:cNvSpPr>
            <a:spLocks noChangeArrowheads="1" noChangeShapeType="1" noTextEdit="1"/>
          </p:cNvSpPr>
          <p:nvPr/>
        </p:nvSpPr>
        <p:spPr bwMode="auto">
          <a:xfrm>
            <a:off x="3635897" y="4005263"/>
            <a:ext cx="1800199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РАСТВОРЯЕТСЯ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4644008" y="2060848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>
            <a:off x="7956376" y="2996952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6804025" y="3573463"/>
            <a:ext cx="2339975" cy="863600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323" name="WordArt 43"/>
          <p:cNvSpPr>
            <a:spLocks noChangeArrowheads="1" noChangeShapeType="1" noTextEdit="1"/>
          </p:cNvSpPr>
          <p:nvPr/>
        </p:nvSpPr>
        <p:spPr bwMode="auto">
          <a:xfrm>
            <a:off x="7092950" y="3644900"/>
            <a:ext cx="20510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ХОРОШО </a:t>
            </a:r>
          </a:p>
        </p:txBody>
      </p:sp>
      <p:sp>
        <p:nvSpPr>
          <p:cNvPr id="97324" name="WordArt 44"/>
          <p:cNvSpPr>
            <a:spLocks noChangeArrowheads="1" noChangeShapeType="1" noTextEdit="1"/>
          </p:cNvSpPr>
          <p:nvPr/>
        </p:nvSpPr>
        <p:spPr bwMode="auto">
          <a:xfrm>
            <a:off x="6948488" y="4005263"/>
            <a:ext cx="20161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РАСТВОРЯЕТСЯ</a:t>
            </a:r>
          </a:p>
        </p:txBody>
      </p:sp>
      <p:sp>
        <p:nvSpPr>
          <p:cNvPr id="97325" name="WordArt 45"/>
          <p:cNvSpPr>
            <a:spLocks noChangeArrowheads="1" noChangeShapeType="1" noTextEdit="1"/>
          </p:cNvSpPr>
          <p:nvPr/>
        </p:nvSpPr>
        <p:spPr bwMode="auto">
          <a:xfrm>
            <a:off x="6948488" y="2636838"/>
            <a:ext cx="18716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нитро лак</a:t>
            </a: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>
            <a:off x="4716016" y="4509120"/>
            <a:ext cx="248" cy="5756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H="1">
            <a:off x="6300788" y="4437063"/>
            <a:ext cx="1584325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2915816" y="5157788"/>
            <a:ext cx="3312367" cy="1366837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23" name="WordArt 39"/>
          <p:cNvSpPr>
            <a:spLocks noChangeArrowheads="1" noChangeShapeType="1" noTextEdit="1"/>
          </p:cNvSpPr>
          <p:nvPr/>
        </p:nvSpPr>
        <p:spPr bwMode="auto">
          <a:xfrm>
            <a:off x="3347864" y="5589588"/>
            <a:ext cx="2638599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подходит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7" grpId="0" animBg="1"/>
      <p:bldP spid="97289" grpId="0" animBg="1"/>
      <p:bldP spid="97297" grpId="0" animBg="1"/>
      <p:bldP spid="97298" grpId="0" animBg="1"/>
      <p:bldP spid="97299" grpId="0" animBg="1"/>
      <p:bldP spid="97300" grpId="0" animBg="1"/>
      <p:bldP spid="97301" grpId="0" animBg="1"/>
      <p:bldP spid="97304" grpId="0" animBg="1"/>
      <p:bldP spid="97305" grpId="0" animBg="1"/>
      <p:bldP spid="97307" grpId="0" animBg="1"/>
      <p:bldP spid="97308" grpId="0" animBg="1"/>
      <p:bldP spid="97311" grpId="0" animBg="1"/>
      <p:bldP spid="97312" grpId="0" animBg="1"/>
      <p:bldP spid="97313" grpId="0" animBg="1"/>
      <p:bldP spid="97314" grpId="0" animBg="1"/>
      <p:bldP spid="97319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16420" grpId="0" animBg="1"/>
      <p:bldP spid="16421" grpId="0" animBg="1"/>
      <p:bldP spid="16422" grpId="0" animBg="1"/>
      <p:bldP spid="164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3643314"/>
            <a:ext cx="7929563" cy="2784475"/>
          </a:xfrm>
          <a:ln>
            <a:solidFill>
              <a:schemeClr val="accent2"/>
            </a:solidFill>
          </a:ln>
        </p:spPr>
        <p:txBody>
          <a:bodyPr lIns="91440" tIns="45720" rIns="91440" bIns="45720"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авторская адаптированная программа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зарегистрирована в 2005 году городским экспертным советом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algn="ctr" eaLnBrk="1" hangingPunct="1"/>
            <a:r>
              <a:rPr lang="ru-RU" sz="2800" dirty="0" smtClean="0">
                <a:solidFill>
                  <a:schemeClr val="accent2"/>
                </a:solidFill>
              </a:rPr>
              <a:t>Срок обучения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ru-RU" sz="2000" b="1" dirty="0" smtClean="0"/>
              <a:t>4 года, возраст детей 7-16 лет</a:t>
            </a:r>
          </a:p>
          <a:p>
            <a:pPr eaLnBrk="1" hangingPunct="1"/>
            <a:endParaRPr lang="ru-RU" sz="2000" b="1" dirty="0" smtClean="0"/>
          </a:p>
          <a:p>
            <a:pPr algn="ctr" eaLnBrk="1" hangingPunct="1"/>
            <a:r>
              <a:rPr lang="ru-RU" sz="2800" dirty="0" smtClean="0">
                <a:solidFill>
                  <a:schemeClr val="accent2"/>
                </a:solidFill>
              </a:rPr>
              <a:t>Форма организации учебного процесса -</a:t>
            </a:r>
            <a:r>
              <a:rPr lang="ru-RU" sz="2000" dirty="0" smtClean="0"/>
              <a:t>                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творческие мастерские художественных ремесел 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2411760" y="476250"/>
            <a:ext cx="4919315" cy="432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УЧЕБНАЯ ДИСЦИПЛИНА: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1187624" y="1124744"/>
            <a:ext cx="6408712" cy="83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"Изобразительное искусство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народные ремёсла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835696" y="2132856"/>
            <a:ext cx="5760640" cy="375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ОБРАЗОВАТЕЛЬНАЯ ПРОГРАММА: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619250" y="2924175"/>
            <a:ext cx="540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"Искусство росписи"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1" grpId="1" animBg="1"/>
      <p:bldP spid="34822" grpId="0" animBg="1"/>
      <p:bldP spid="34823" grpId="0" animBg="1"/>
      <p:bldP spid="34823" grpId="1" animBg="1"/>
      <p:bldP spid="348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137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Пятый этап: ЛАКИРОВАНИЕ ЧУГУНА</a:t>
            </a: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4211638" y="1196975"/>
            <a:ext cx="6762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ЛАКИ</a:t>
            </a: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1331913" y="1484313"/>
            <a:ext cx="1944687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3563938" y="1557338"/>
            <a:ext cx="36036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5148263" y="1557338"/>
            <a:ext cx="503237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5867400" y="1557338"/>
            <a:ext cx="20177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1" name="WordArt 17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1873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ЛАК ДЛЯ НОГТЕЙ</a:t>
            </a:r>
          </a:p>
        </p:txBody>
      </p:sp>
      <p:sp>
        <p:nvSpPr>
          <p:cNvPr id="98322" name="WordArt 18"/>
          <p:cNvSpPr>
            <a:spLocks noChangeArrowheads="1" noChangeShapeType="1" noTextEdit="1"/>
          </p:cNvSpPr>
          <p:nvPr/>
        </p:nvSpPr>
        <p:spPr bwMode="auto">
          <a:xfrm>
            <a:off x="3059113" y="2133600"/>
            <a:ext cx="9334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ЛАК ПФ</a:t>
            </a:r>
          </a:p>
        </p:txBody>
      </p:sp>
      <p:sp>
        <p:nvSpPr>
          <p:cNvPr id="98323" name="WordArt 19"/>
          <p:cNvSpPr>
            <a:spLocks noChangeArrowheads="1" noChangeShapeType="1" noTextEdit="1"/>
          </p:cNvSpPr>
          <p:nvPr/>
        </p:nvSpPr>
        <p:spPr bwMode="auto">
          <a:xfrm>
            <a:off x="4787900" y="2060575"/>
            <a:ext cx="19446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мебельный </a:t>
            </a:r>
          </a:p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масляный лак</a:t>
            </a:r>
          </a:p>
        </p:txBody>
      </p:sp>
      <p:sp>
        <p:nvSpPr>
          <p:cNvPr id="98324" name="WordArt 20"/>
          <p:cNvSpPr>
            <a:spLocks noChangeArrowheads="1" noChangeShapeType="1" noTextEdit="1"/>
          </p:cNvSpPr>
          <p:nvPr/>
        </p:nvSpPr>
        <p:spPr bwMode="auto">
          <a:xfrm>
            <a:off x="7164388" y="21336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НИТРОЛАК</a:t>
            </a: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323850" y="3068638"/>
            <a:ext cx="2016125" cy="1223962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6" name="AutoShape 22"/>
          <p:cNvSpPr>
            <a:spLocks noChangeArrowheads="1"/>
          </p:cNvSpPr>
          <p:nvPr/>
        </p:nvSpPr>
        <p:spPr bwMode="auto">
          <a:xfrm>
            <a:off x="2411413" y="3068638"/>
            <a:ext cx="2160587" cy="1223962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>
            <a:off x="4716463" y="3068638"/>
            <a:ext cx="2087562" cy="1223962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8" name="AutoShape 24"/>
          <p:cNvSpPr>
            <a:spLocks noChangeArrowheads="1"/>
          </p:cNvSpPr>
          <p:nvPr/>
        </p:nvSpPr>
        <p:spPr bwMode="auto">
          <a:xfrm>
            <a:off x="6948488" y="3068638"/>
            <a:ext cx="2016125" cy="1223962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1258888" y="2636838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3492500" y="25654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5651500" y="2636838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7885113" y="2636838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33" name="WordArt 29"/>
          <p:cNvSpPr>
            <a:spLocks noChangeArrowheads="1" noChangeShapeType="1" noTextEdit="1"/>
          </p:cNvSpPr>
          <p:nvPr/>
        </p:nvSpPr>
        <p:spPr bwMode="auto">
          <a:xfrm>
            <a:off x="468313" y="3500438"/>
            <a:ext cx="172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РЕНТАБЕЛЬНО</a:t>
            </a:r>
          </a:p>
        </p:txBody>
      </p:sp>
      <p:sp>
        <p:nvSpPr>
          <p:cNvPr id="98334" name="WordArt 30"/>
          <p:cNvSpPr>
            <a:spLocks noChangeArrowheads="1" noChangeShapeType="1" noTextEdit="1"/>
          </p:cNvSpPr>
          <p:nvPr/>
        </p:nvSpPr>
        <p:spPr bwMode="auto">
          <a:xfrm>
            <a:off x="2916238" y="3141663"/>
            <a:ext cx="11620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МЕНЯЕТ </a:t>
            </a:r>
          </a:p>
        </p:txBody>
      </p:sp>
      <p:sp>
        <p:nvSpPr>
          <p:cNvPr id="98335" name="WordArt 31"/>
          <p:cNvSpPr>
            <a:spLocks noChangeArrowheads="1" noChangeShapeType="1" noTextEdit="1"/>
          </p:cNvSpPr>
          <p:nvPr/>
        </p:nvSpPr>
        <p:spPr bwMode="auto">
          <a:xfrm>
            <a:off x="2555875" y="3573463"/>
            <a:ext cx="187166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ЦВЕТОВУЮ ГАММУ</a:t>
            </a:r>
          </a:p>
        </p:txBody>
      </p:sp>
      <p:sp>
        <p:nvSpPr>
          <p:cNvPr id="98336" name="WordArt 32"/>
          <p:cNvSpPr>
            <a:spLocks noChangeArrowheads="1" noChangeShapeType="1" noTextEdit="1"/>
          </p:cNvSpPr>
          <p:nvPr/>
        </p:nvSpPr>
        <p:spPr bwMode="auto">
          <a:xfrm>
            <a:off x="5003800" y="3141663"/>
            <a:ext cx="15144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МЕНЯЕТ</a:t>
            </a:r>
          </a:p>
        </p:txBody>
      </p:sp>
      <p:sp>
        <p:nvSpPr>
          <p:cNvPr id="98337" name="WordArt 33"/>
          <p:cNvSpPr>
            <a:spLocks noChangeArrowheads="1" noChangeShapeType="1" noTextEdit="1"/>
          </p:cNvSpPr>
          <p:nvPr/>
        </p:nvSpPr>
        <p:spPr bwMode="auto">
          <a:xfrm>
            <a:off x="4787900" y="3573463"/>
            <a:ext cx="195421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ЦВЕТОВУЮ ГАММУ</a:t>
            </a:r>
          </a:p>
        </p:txBody>
      </p:sp>
      <p:sp>
        <p:nvSpPr>
          <p:cNvPr id="98338" name="WordArt 34"/>
          <p:cNvSpPr>
            <a:spLocks noChangeArrowheads="1" noChangeShapeType="1" noTextEdit="1"/>
          </p:cNvSpPr>
          <p:nvPr/>
        </p:nvSpPr>
        <p:spPr bwMode="auto">
          <a:xfrm>
            <a:off x="7164388" y="3213100"/>
            <a:ext cx="1600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РАЗМЫВАЕТ</a:t>
            </a:r>
          </a:p>
        </p:txBody>
      </p:sp>
      <p:sp>
        <p:nvSpPr>
          <p:cNvPr id="98339" name="WordArt 35"/>
          <p:cNvSpPr>
            <a:spLocks noChangeArrowheads="1" noChangeShapeType="1" noTextEdit="1"/>
          </p:cNvSpPr>
          <p:nvPr/>
        </p:nvSpPr>
        <p:spPr bwMode="auto">
          <a:xfrm>
            <a:off x="7308850" y="3573463"/>
            <a:ext cx="12287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РИСУНОК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11" grpId="0" animBg="1"/>
      <p:bldP spid="98317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  <p:bldP spid="98325" grpId="0" animBg="1"/>
      <p:bldP spid="98326" grpId="0" animBg="1"/>
      <p:bldP spid="98327" grpId="0" animBg="1"/>
      <p:bldP spid="98328" grpId="0" animBg="1"/>
      <p:bldP spid="98329" grpId="0" animBg="1"/>
      <p:bldP spid="98330" grpId="0" animBg="1"/>
      <p:bldP spid="98331" grpId="0" animBg="1"/>
      <p:bldP spid="98332" grpId="0" animBg="1"/>
      <p:bldP spid="98333" grpId="0" animBg="1"/>
      <p:bldP spid="98334" grpId="0" animBg="1"/>
      <p:bldP spid="98335" grpId="0" animBg="1"/>
      <p:bldP spid="98336" grpId="0" animBg="1"/>
      <p:bldP spid="98337" grpId="0" animBg="1"/>
      <p:bldP spid="98338" grpId="0" animBg="1"/>
      <p:bldP spid="983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Шестой этап работы: ПРОМЫВКА КИСТЕЙ</a:t>
            </a:r>
          </a:p>
        </p:txBody>
      </p:sp>
      <p:sp>
        <p:nvSpPr>
          <p:cNvPr id="109575" name="WordArt 7"/>
          <p:cNvSpPr>
            <a:spLocks noChangeArrowheads="1" noChangeShapeType="1" noTextEdit="1"/>
          </p:cNvSpPr>
          <p:nvPr/>
        </p:nvSpPr>
        <p:spPr bwMode="auto">
          <a:xfrm>
            <a:off x="3132138" y="908050"/>
            <a:ext cx="25812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ПРОМЫВКА КИСТЕЙ</a:t>
            </a:r>
          </a:p>
        </p:txBody>
      </p:sp>
      <p:sp>
        <p:nvSpPr>
          <p:cNvPr id="109581" name="WordArt 13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7143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ВОДА</a:t>
            </a:r>
          </a:p>
        </p:txBody>
      </p:sp>
      <p:sp>
        <p:nvSpPr>
          <p:cNvPr id="109582" name="WordArt 14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1238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КЕРОСИН</a:t>
            </a:r>
          </a:p>
        </p:txBody>
      </p:sp>
      <p:sp>
        <p:nvSpPr>
          <p:cNvPr id="109583" name="WordArt 15"/>
          <p:cNvSpPr>
            <a:spLocks noChangeArrowheads="1" noChangeShapeType="1" noTextEdit="1"/>
          </p:cNvSpPr>
          <p:nvPr/>
        </p:nvSpPr>
        <p:spPr bwMode="auto">
          <a:xfrm>
            <a:off x="3563938" y="1773238"/>
            <a:ext cx="17811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УАЙТ СПИРИТ</a:t>
            </a:r>
          </a:p>
        </p:txBody>
      </p:sp>
      <p:sp>
        <p:nvSpPr>
          <p:cNvPr id="109584" name="WordArt 16"/>
          <p:cNvSpPr>
            <a:spLocks noChangeArrowheads="1" noChangeShapeType="1" noTextEdit="1"/>
          </p:cNvSpPr>
          <p:nvPr/>
        </p:nvSpPr>
        <p:spPr bwMode="auto">
          <a:xfrm>
            <a:off x="5580063" y="1773238"/>
            <a:ext cx="16557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РАСТВОРИТЕЛЬ НЦ</a:t>
            </a:r>
          </a:p>
        </p:txBody>
      </p:sp>
      <p:sp>
        <p:nvSpPr>
          <p:cNvPr id="109585" name="WordArt 17"/>
          <p:cNvSpPr>
            <a:spLocks noChangeArrowheads="1" noChangeShapeType="1" noTextEdit="1"/>
          </p:cNvSpPr>
          <p:nvPr/>
        </p:nvSpPr>
        <p:spPr bwMode="auto">
          <a:xfrm>
            <a:off x="7524750" y="1700213"/>
            <a:ext cx="14398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РАЗБАВИТЕЛЬ</a:t>
            </a:r>
          </a:p>
        </p:txBody>
      </p:sp>
      <p:sp>
        <p:nvSpPr>
          <p:cNvPr id="109586" name="WordArt 18"/>
          <p:cNvSpPr>
            <a:spLocks noChangeArrowheads="1" noChangeShapeType="1" noTextEdit="1"/>
          </p:cNvSpPr>
          <p:nvPr/>
        </p:nvSpPr>
        <p:spPr bwMode="auto">
          <a:xfrm>
            <a:off x="7524750" y="1989138"/>
            <a:ext cx="151447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МАСЛЯНЫХ</a:t>
            </a:r>
          </a:p>
        </p:txBody>
      </p:sp>
      <p:sp>
        <p:nvSpPr>
          <p:cNvPr id="109587" name="WordArt 19"/>
          <p:cNvSpPr>
            <a:spLocks noChangeArrowheads="1" noChangeShapeType="1" noTextEdit="1"/>
          </p:cNvSpPr>
          <p:nvPr/>
        </p:nvSpPr>
        <p:spPr bwMode="auto">
          <a:xfrm>
            <a:off x="7740650" y="2276475"/>
            <a:ext cx="1028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КРАСОК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H="1">
            <a:off x="827088" y="1268413"/>
            <a:ext cx="22320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5795963" y="1268413"/>
            <a:ext cx="237648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4427538" y="1268413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H="1">
            <a:off x="2555875" y="1268413"/>
            <a:ext cx="11525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>
            <a:off x="5076825" y="1268413"/>
            <a:ext cx="12954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755650" y="2205038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>
            <a:off x="8243888" y="25654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2484438" y="2205038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4427538" y="2205038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>
            <a:off x="6443663" y="2205038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9598" name="AutoShape 30"/>
          <p:cNvSpPr>
            <a:spLocks noChangeArrowheads="1"/>
          </p:cNvSpPr>
          <p:nvPr/>
        </p:nvSpPr>
        <p:spPr bwMode="auto">
          <a:xfrm>
            <a:off x="0" y="3213100"/>
            <a:ext cx="1619250" cy="1295400"/>
          </a:xfrm>
          <a:prstGeom prst="flowChartTerminator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auto">
          <a:xfrm>
            <a:off x="1763713" y="3213100"/>
            <a:ext cx="1800225" cy="1295400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600" name="AutoShape 32"/>
          <p:cNvSpPr>
            <a:spLocks noChangeArrowheads="1"/>
          </p:cNvSpPr>
          <p:nvPr/>
        </p:nvSpPr>
        <p:spPr bwMode="auto">
          <a:xfrm>
            <a:off x="3635375" y="3213100"/>
            <a:ext cx="1800225" cy="1223963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601" name="AutoShape 33"/>
          <p:cNvSpPr>
            <a:spLocks noChangeArrowheads="1"/>
          </p:cNvSpPr>
          <p:nvPr/>
        </p:nvSpPr>
        <p:spPr bwMode="auto">
          <a:xfrm>
            <a:off x="5651500" y="3213100"/>
            <a:ext cx="1728788" cy="1223963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602" name="AutoShape 34"/>
          <p:cNvSpPr>
            <a:spLocks noChangeArrowheads="1"/>
          </p:cNvSpPr>
          <p:nvPr/>
        </p:nvSpPr>
        <p:spPr bwMode="auto">
          <a:xfrm>
            <a:off x="7451725" y="3213100"/>
            <a:ext cx="1692275" cy="1223963"/>
          </a:xfrm>
          <a:prstGeom prst="flowChartTerminator">
            <a:avLst/>
          </a:prstGeom>
          <a:solidFill>
            <a:srgbClr val="00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9603" name="WordArt 35"/>
          <p:cNvSpPr>
            <a:spLocks noChangeArrowheads="1" noChangeShapeType="1" noTextEdit="1"/>
          </p:cNvSpPr>
          <p:nvPr/>
        </p:nvSpPr>
        <p:spPr bwMode="auto">
          <a:xfrm>
            <a:off x="323850" y="3284538"/>
            <a:ext cx="962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ГУАШЬ,</a:t>
            </a:r>
          </a:p>
        </p:txBody>
      </p:sp>
      <p:sp>
        <p:nvSpPr>
          <p:cNvPr id="109604" name="WordArt 36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14192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АКВАРЕЛЬ,</a:t>
            </a:r>
          </a:p>
        </p:txBody>
      </p:sp>
      <p:sp>
        <p:nvSpPr>
          <p:cNvPr id="109605" name="WordArt 37"/>
          <p:cNvSpPr>
            <a:spLocks noChangeArrowheads="1" noChangeShapeType="1" noTextEdit="1"/>
          </p:cNvSpPr>
          <p:nvPr/>
        </p:nvSpPr>
        <p:spPr bwMode="auto">
          <a:xfrm>
            <a:off x="395288" y="4005263"/>
            <a:ext cx="838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АКРИЛ</a:t>
            </a:r>
          </a:p>
        </p:txBody>
      </p:sp>
      <p:sp>
        <p:nvSpPr>
          <p:cNvPr id="109606" name="WordArt 38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13684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КУЗБАСС ЛАК</a:t>
            </a:r>
          </a:p>
        </p:txBody>
      </p:sp>
      <p:sp>
        <p:nvSpPr>
          <p:cNvPr id="109614" name="WordArt 46"/>
          <p:cNvSpPr>
            <a:spLocks noChangeArrowheads="1" noChangeShapeType="1" noTextEdit="1"/>
          </p:cNvSpPr>
          <p:nvPr/>
        </p:nvSpPr>
        <p:spPr bwMode="auto">
          <a:xfrm>
            <a:off x="1881188" y="3713163"/>
            <a:ext cx="1512887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 ИЗ-ПОД</a:t>
            </a:r>
          </a:p>
        </p:txBody>
      </p:sp>
      <p:sp>
        <p:nvSpPr>
          <p:cNvPr id="109615" name="WordArt 47"/>
          <p:cNvSpPr>
            <a:spLocks noChangeArrowheads="1" noChangeShapeType="1" noTextEdit="1"/>
          </p:cNvSpPr>
          <p:nvPr/>
        </p:nvSpPr>
        <p:spPr bwMode="auto">
          <a:xfrm>
            <a:off x="1881188" y="4005263"/>
            <a:ext cx="15144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МАСЛЯНЫХ</a:t>
            </a:r>
          </a:p>
        </p:txBody>
      </p:sp>
      <p:sp>
        <p:nvSpPr>
          <p:cNvPr id="109616" name="WordArt 48"/>
          <p:cNvSpPr>
            <a:spLocks noChangeArrowheads="1" noChangeShapeType="1" noTextEdit="1"/>
          </p:cNvSpPr>
          <p:nvPr/>
        </p:nvSpPr>
        <p:spPr bwMode="auto">
          <a:xfrm>
            <a:off x="2097088" y="4292600"/>
            <a:ext cx="10287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КРАСОК</a:t>
            </a:r>
          </a:p>
        </p:txBody>
      </p:sp>
      <p:sp>
        <p:nvSpPr>
          <p:cNvPr id="109620" name="WordArt 52"/>
          <p:cNvSpPr>
            <a:spLocks noChangeArrowheads="1" noChangeShapeType="1" noTextEdit="1"/>
          </p:cNvSpPr>
          <p:nvPr/>
        </p:nvSpPr>
        <p:spPr bwMode="auto">
          <a:xfrm>
            <a:off x="3851275" y="3357563"/>
            <a:ext cx="13684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МАСЛЯНЫЕ КРАСКИ</a:t>
            </a:r>
          </a:p>
        </p:txBody>
      </p:sp>
      <p:sp>
        <p:nvSpPr>
          <p:cNvPr id="109621" name="WordArt 53"/>
          <p:cNvSpPr>
            <a:spLocks noChangeArrowheads="1" noChangeShapeType="1" noTextEdit="1"/>
          </p:cNvSpPr>
          <p:nvPr/>
        </p:nvSpPr>
        <p:spPr bwMode="auto">
          <a:xfrm>
            <a:off x="3779838" y="3789363"/>
            <a:ext cx="15843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 ИЗ-ПОД</a:t>
            </a:r>
          </a:p>
        </p:txBody>
      </p:sp>
      <p:sp>
        <p:nvSpPr>
          <p:cNvPr id="109622" name="WordArt 54"/>
          <p:cNvSpPr>
            <a:spLocks noChangeArrowheads="1" noChangeShapeType="1" noTextEdit="1"/>
          </p:cNvSpPr>
          <p:nvPr/>
        </p:nvSpPr>
        <p:spPr bwMode="auto">
          <a:xfrm>
            <a:off x="4211638" y="4076700"/>
            <a:ext cx="523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НИХ</a:t>
            </a:r>
          </a:p>
        </p:txBody>
      </p:sp>
      <p:sp>
        <p:nvSpPr>
          <p:cNvPr id="109623" name="WordArt 55"/>
          <p:cNvSpPr>
            <a:spLocks noChangeArrowheads="1" noChangeShapeType="1" noTextEdit="1"/>
          </p:cNvSpPr>
          <p:nvPr/>
        </p:nvSpPr>
        <p:spPr bwMode="auto">
          <a:xfrm>
            <a:off x="5795963" y="3284538"/>
            <a:ext cx="14398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НИТРО КРАСКА</a:t>
            </a:r>
          </a:p>
        </p:txBody>
      </p:sp>
      <p:sp>
        <p:nvSpPr>
          <p:cNvPr id="109624" name="WordArt 56"/>
          <p:cNvSpPr>
            <a:spLocks noChangeArrowheads="1" noChangeShapeType="1" noTextEdit="1"/>
          </p:cNvSpPr>
          <p:nvPr/>
        </p:nvSpPr>
        <p:spPr bwMode="auto">
          <a:xfrm>
            <a:off x="5940425" y="3644900"/>
            <a:ext cx="10001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ЛЮБЫЕ</a:t>
            </a:r>
          </a:p>
        </p:txBody>
      </p:sp>
      <p:sp>
        <p:nvSpPr>
          <p:cNvPr id="109625" name="WordArt 57"/>
          <p:cNvSpPr>
            <a:spLocks noChangeArrowheads="1" noChangeShapeType="1" noTextEdit="1"/>
          </p:cNvSpPr>
          <p:nvPr/>
        </p:nvSpPr>
        <p:spPr bwMode="auto">
          <a:xfrm>
            <a:off x="6084888" y="4005263"/>
            <a:ext cx="8572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</a:t>
            </a:r>
          </a:p>
        </p:txBody>
      </p:sp>
      <p:sp>
        <p:nvSpPr>
          <p:cNvPr id="109626" name="WordArt 58"/>
          <p:cNvSpPr>
            <a:spLocks noChangeArrowheads="1" noChangeShapeType="1" noTextEdit="1"/>
          </p:cNvSpPr>
          <p:nvPr/>
        </p:nvSpPr>
        <p:spPr bwMode="auto">
          <a:xfrm>
            <a:off x="7596188" y="3357563"/>
            <a:ext cx="14398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МАСЛЯНАЯ КРАСКА</a:t>
            </a:r>
          </a:p>
        </p:txBody>
      </p:sp>
      <p:sp>
        <p:nvSpPr>
          <p:cNvPr id="109627" name="WordArt 59"/>
          <p:cNvSpPr>
            <a:spLocks noChangeArrowheads="1" noChangeShapeType="1" noTextEdit="1"/>
          </p:cNvSpPr>
          <p:nvPr/>
        </p:nvSpPr>
        <p:spPr bwMode="auto">
          <a:xfrm>
            <a:off x="7524750" y="3716338"/>
            <a:ext cx="143986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КИСТИ ИЗ-ПОД</a:t>
            </a:r>
          </a:p>
        </p:txBody>
      </p:sp>
      <p:sp>
        <p:nvSpPr>
          <p:cNvPr id="109628" name="WordArt 60"/>
          <p:cNvSpPr>
            <a:spLocks noChangeArrowheads="1" noChangeShapeType="1" noTextEdit="1"/>
          </p:cNvSpPr>
          <p:nvPr/>
        </p:nvSpPr>
        <p:spPr bwMode="auto">
          <a:xfrm>
            <a:off x="7956550" y="4005263"/>
            <a:ext cx="523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spc="40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НЕЕ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5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 animBg="1"/>
      <p:bldP spid="109605" grpId="0" animBg="1"/>
      <p:bldP spid="109606" grpId="0" animBg="1"/>
      <p:bldP spid="109614" grpId="0" animBg="1"/>
      <p:bldP spid="109615" grpId="0" animBg="1"/>
      <p:bldP spid="109616" grpId="0" animBg="1"/>
      <p:bldP spid="109620" grpId="0" animBg="1"/>
      <p:bldP spid="109621" grpId="0" animBg="1"/>
      <p:bldP spid="109622" grpId="0" animBg="1"/>
      <p:bldP spid="109623" grpId="0" animBg="1"/>
      <p:bldP spid="109624" grpId="0" animBg="1"/>
      <p:bldP spid="109625" grpId="0" animBg="1"/>
      <p:bldP spid="109626" grpId="0" animBg="1"/>
      <p:bldP spid="109627" grpId="0" animBg="1"/>
      <p:bldP spid="1096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80654"/>
            <a:ext cx="7704856" cy="350047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Проектно-исследовательская деятельность детей на занятиях по художественной росписи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7929618" cy="409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6B1328"/>
                </a:solidFill>
                <a:latin typeface="Georgia" pitchFamily="18" charset="0"/>
              </a:rPr>
              <a:t>		Проект </a:t>
            </a:r>
            <a:r>
              <a:rPr lang="ru-RU" sz="3600" b="1" i="1" dirty="0" smtClean="0">
                <a:solidFill>
                  <a:srgbClr val="6B1328"/>
                </a:solidFill>
                <a:latin typeface="Monotype Corsiva" pitchFamily="66" charset="0"/>
              </a:rPr>
              <a:t>–</a:t>
            </a:r>
            <a:r>
              <a:rPr lang="ru-RU" sz="3600" b="1" dirty="0" smtClean="0">
                <a:solidFill>
                  <a:srgbClr val="6B1328"/>
                </a:solidFill>
                <a:latin typeface="Monotype Corsiva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 smtClean="0">
                <a:solidFill>
                  <a:schemeClr val="bg2"/>
                </a:solidFill>
                <a:latin typeface="Monotype Corsiva" pitchFamily="66" charset="0"/>
              </a:rPr>
              <a:t>	</a:t>
            </a:r>
            <a:r>
              <a:rPr lang="ru-RU" sz="3600" dirty="0" smtClean="0">
                <a:latin typeface="Monotype Corsiva" pitchFamily="66" charset="0"/>
              </a:rPr>
              <a:t>это </a:t>
            </a:r>
            <a:r>
              <a:rPr lang="ru-RU" sz="3600" dirty="0" smtClean="0">
                <a:solidFill>
                  <a:srgbClr val="990000"/>
                </a:solidFill>
                <a:latin typeface="Monotype Corsiva" pitchFamily="66" charset="0"/>
              </a:rPr>
              <a:t>комплекс взаимосвязанных мероприятий</a:t>
            </a:r>
            <a:r>
              <a:rPr lang="ru-RU" sz="3600" dirty="0" smtClean="0">
                <a:latin typeface="Monotype Corsiva" pitchFamily="66" charset="0"/>
              </a:rPr>
              <a:t> по целенаправленному изменению системы в течение заданного периода времени с ориентацией на четкие требования к качеству результатов, с необходимым ресурсным обеспечением при установленном бюджете.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524137"/>
            <a:ext cx="2214578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ctrTitle"/>
          </p:nvPr>
        </p:nvSpPr>
        <p:spPr bwMode="auto">
          <a:xfrm>
            <a:off x="3500430" y="2214554"/>
            <a:ext cx="2786082" cy="1631216"/>
          </a:xfrm>
          <a:prstGeom prst="rect">
            <a:avLst/>
          </a:prstGeom>
          <a:gradFill rotWithShape="0">
            <a:gsLst>
              <a:gs pos="0">
                <a:srgbClr val="FFECC5"/>
              </a:gs>
              <a:gs pos="50000">
                <a:srgbClr val="FFFFFF"/>
              </a:gs>
              <a:gs pos="100000">
                <a:srgbClr val="FFECC5"/>
              </a:gs>
            </a:gsLst>
            <a:lin ang="5400000" scaled="1"/>
          </a:gradFill>
          <a:ln w="127000">
            <a:pattFill prst="sphere">
              <a:fgClr>
                <a:srgbClr val="FF0000"/>
              </a:fgClr>
              <a:bgClr>
                <a:srgbClr val="FFC653"/>
              </a:bgClr>
            </a:patt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Основные требования к использованию метода проектов</a:t>
            </a:r>
          </a:p>
        </p:txBody>
      </p:sp>
      <p:grpSp>
        <p:nvGrpSpPr>
          <p:cNvPr id="5" name="Group 14"/>
          <p:cNvGrpSpPr>
            <a:grpSpLocks noGrp="1"/>
          </p:cNvGrpSpPr>
          <p:nvPr/>
        </p:nvGrpSpPr>
        <p:grpSpPr bwMode="auto">
          <a:xfrm>
            <a:off x="2857488" y="4285869"/>
            <a:ext cx="5892155" cy="2125565"/>
            <a:chOff x="1689" y="2756"/>
            <a:chExt cx="2286" cy="109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1689" y="3515"/>
              <a:ext cx="2286" cy="331"/>
            </a:xfrm>
            <a:prstGeom prst="wedgeRectCallout">
              <a:avLst>
                <a:gd name="adj1" fmla="val -4454"/>
                <a:gd name="adj2" fmla="val -23194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ru-RU" sz="1800" b="1" dirty="0">
                  <a:solidFill>
                    <a:srgbClr val="FF0000"/>
                  </a:solidFill>
                  <a:latin typeface="Times New Roman" pitchFamily="18" charset="0"/>
                </a:rPr>
                <a:t>Структурирование содержательной части проекта (с указанием поэтапных результатов)</a:t>
              </a:r>
            </a:p>
          </p:txBody>
        </p:sp>
        <p:pic>
          <p:nvPicPr>
            <p:cNvPr id="7" name="Picture 16" descr="BOY_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9" y="2756"/>
              <a:ext cx="323" cy="733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000232" y="371475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285752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92136" y="3797506"/>
            <a:ext cx="3142550" cy="1905336"/>
            <a:chOff x="311" y="2456"/>
            <a:chExt cx="1742" cy="1313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11" y="2751"/>
              <a:ext cx="1465" cy="1018"/>
            </a:xfrm>
            <a:prstGeom prst="wedgeRectCallout">
              <a:avLst>
                <a:gd name="adj1" fmla="val 64634"/>
                <a:gd name="adj2" fmla="val -147514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ru-RU" sz="1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Самостоятельная (индивидуальная, парная, групповая) деятельность обучающихся</a:t>
              </a:r>
            </a:p>
          </p:txBody>
        </p:sp>
        <p:pic>
          <p:nvPicPr>
            <p:cNvPr id="13" name="Picture 13" descr="BOY_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" y="2456"/>
              <a:ext cx="475" cy="443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23850" y="3429000"/>
            <a:ext cx="1143000" cy="1000132"/>
            <a:chOff x="288" y="2736"/>
            <a:chExt cx="720" cy="480"/>
          </a:xfrm>
        </p:grpSpPr>
        <p:pic>
          <p:nvPicPr>
            <p:cNvPr id="15" name="Picture 18" descr="BOY_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6" name="Picture 19" descr="BOY_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7" name="Picture 20" descr="BOY_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42844" y="1357298"/>
            <a:ext cx="2428892" cy="1754326"/>
          </a:xfrm>
          <a:prstGeom prst="wedgeRectCallout">
            <a:avLst>
              <a:gd name="adj1" fmla="val 81990"/>
              <a:gd name="adj2" fmla="val 26066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CC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 b="1" dirty="0">
                <a:latin typeface="Times New Roman" pitchFamily="18" charset="0"/>
              </a:rPr>
              <a:t>Практическая, теоретическая, познавательная значимость предполагаемых результатов</a:t>
            </a: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714612" y="0"/>
            <a:ext cx="3887789" cy="1477963"/>
            <a:chOff x="542" y="96"/>
            <a:chExt cx="2449" cy="984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542" y="96"/>
              <a:ext cx="2208" cy="931"/>
            </a:xfrm>
            <a:prstGeom prst="wedgeRectCallout">
              <a:avLst>
                <a:gd name="adj1" fmla="val 8920"/>
                <a:gd name="adj2" fmla="val 99737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ru-RU" sz="1800" b="1" dirty="0">
                  <a:solidFill>
                    <a:srgbClr val="663300"/>
                  </a:solidFill>
                  <a:latin typeface="Times New Roman" pitchFamily="18" charset="0"/>
                </a:rPr>
                <a:t>Наличие значимой в творческом плане проблемы, требующей интегрированного знания, исследовательского поиска для ее решения</a:t>
              </a:r>
            </a:p>
          </p:txBody>
        </p:sp>
        <p:pic>
          <p:nvPicPr>
            <p:cNvPr id="22" name="Picture 4" descr="BABY_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2" y="456"/>
              <a:ext cx="469" cy="624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pic>
        <p:nvPicPr>
          <p:cNvPr id="23" name="Picture 10" descr="BABY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214686"/>
            <a:ext cx="959714" cy="1320800"/>
          </a:xfrm>
          <a:prstGeom prst="rect">
            <a:avLst/>
          </a:prstGeom>
          <a:noFill/>
          <a:effectLst>
            <a:outerShdw dist="107763" dir="18900000" algn="ctr" rotWithShape="0">
              <a:srgbClr val="00CC00"/>
            </a:outerShdw>
          </a:effectLst>
        </p:spPr>
      </p:pic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6786578" y="2428868"/>
            <a:ext cx="2357422" cy="923330"/>
          </a:xfrm>
          <a:prstGeom prst="wedgeRectCallout">
            <a:avLst>
              <a:gd name="adj1" fmla="val -78814"/>
              <a:gd name="adj2" fmla="val -9556"/>
            </a:avLst>
          </a:prstGeom>
          <a:gradFill rotWithShape="0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CC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800" b="1" dirty="0">
                <a:solidFill>
                  <a:srgbClr val="CC0000"/>
                </a:solidFill>
                <a:latin typeface="Times New Roman" pitchFamily="18" charset="0"/>
              </a:rPr>
              <a:t>Использование исследовательских методов</a:t>
            </a:r>
          </a:p>
        </p:txBody>
      </p:sp>
      <p:pic>
        <p:nvPicPr>
          <p:cNvPr id="25" name="Picture 7" descr="BABY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2285992"/>
            <a:ext cx="714380" cy="1071570"/>
          </a:xfrm>
          <a:prstGeom prst="rect">
            <a:avLst/>
          </a:prstGeom>
          <a:noFill/>
          <a:effectLst>
            <a:outerShdw dist="107763" dir="18900000" algn="ctr" rotWithShape="0">
              <a:srgbClr val="00CC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714884"/>
            <a:ext cx="7031852" cy="2000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</a:rPr>
              <a:t>классно-урочная или проектная форма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00042"/>
            <a:ext cx="7572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исследование или 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</a:rPr>
              <a:t>проект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</a:endParaRPr>
          </a:p>
        </p:txBody>
      </p:sp>
      <p:pic>
        <p:nvPicPr>
          <p:cNvPr id="5" name="Picture 4" descr="к_дет_акв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2276872"/>
            <a:ext cx="1952766" cy="25808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Прямоугольник 8"/>
          <p:cNvSpPr/>
          <p:nvPr/>
        </p:nvSpPr>
        <p:spPr>
          <a:xfrm>
            <a:off x="2786051" y="2714620"/>
            <a:ext cx="20717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636764"/>
            <a:ext cx="88583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30 % педагогов  не считают актуальным и нужным внедрение проектных технологий в образовательный процесс;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-70 % педагогов считают внедрение проектных технологий необходимым для совершенствования образовательного процесса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76288"/>
            <a:ext cx="8389174" cy="193833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Защиты творческих работ нашего объединения  «Искусство росписи» на  конкурсе «Рукотворное чудо» </a:t>
            </a:r>
            <a:endParaRPr lang="ru-RU" dirty="0"/>
          </a:p>
        </p:txBody>
      </p:sp>
      <p:pic>
        <p:nvPicPr>
          <p:cNvPr id="4" name="Picture 20" descr="Изображение 018"/>
          <p:cNvPicPr>
            <a:picLocks noChangeAspect="1" noChangeArrowheads="1"/>
          </p:cNvPicPr>
          <p:nvPr/>
        </p:nvPicPr>
        <p:blipFill>
          <a:blip r:embed="rId2" cstate="print">
            <a:lum bright="30000" contrast="42000"/>
          </a:blip>
          <a:srcRect l="49382" t="56786"/>
          <a:stretch>
            <a:fillRect/>
          </a:stretch>
        </p:blipFill>
        <p:spPr bwMode="auto">
          <a:xfrm>
            <a:off x="467544" y="2857496"/>
            <a:ext cx="2520280" cy="15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художка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 l="10785" t="20258" r="22128" b="15388"/>
          <a:stretch>
            <a:fillRect/>
          </a:stretch>
        </p:blipFill>
        <p:spPr bwMode="auto">
          <a:xfrm>
            <a:off x="5072066" y="2857496"/>
            <a:ext cx="2382210" cy="15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6357958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2006 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6072206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2857520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428604"/>
            <a:ext cx="2500298" cy="178595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моя большая ложка»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</a:p>
          <a:p>
            <a:pPr algn="l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(Роспись деревянного</a:t>
            </a:r>
          </a:p>
          <a:p>
            <a:pPr algn="l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ковша в стиле хохлома)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Оловникова Полина</a:t>
            </a:r>
          </a:p>
          <a:p>
            <a:pPr algn="l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омашний\Desktop\Photo-0065.jpg"/>
          <p:cNvPicPr>
            <a:picLocks noChangeAspect="1" noChangeArrowheads="1"/>
          </p:cNvPicPr>
          <p:nvPr/>
        </p:nvPicPr>
        <p:blipFill>
          <a:blip r:embed="rId2" cstate="print"/>
          <a:srcRect l="21404" r="18493"/>
          <a:stretch>
            <a:fillRect/>
          </a:stretch>
        </p:blipFill>
        <p:spPr bwMode="auto">
          <a:xfrm>
            <a:off x="428596" y="285728"/>
            <a:ext cx="1285884" cy="1559778"/>
          </a:xfrm>
          <a:prstGeom prst="rect">
            <a:avLst/>
          </a:prstGeom>
          <a:noFill/>
        </p:spPr>
      </p:pic>
      <p:pic>
        <p:nvPicPr>
          <p:cNvPr id="5" name="Picture 25" descr="Photo-0005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 l="6473" t="21797" r="25093"/>
          <a:stretch>
            <a:fillRect/>
          </a:stretch>
        </p:blipFill>
        <p:spPr bwMode="auto">
          <a:xfrm>
            <a:off x="5072066" y="428604"/>
            <a:ext cx="1428760" cy="141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2008 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63579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2008 год</a:t>
            </a:r>
            <a:endParaRPr lang="ru-RU" dirty="0"/>
          </a:p>
        </p:txBody>
      </p:sp>
      <p:pic>
        <p:nvPicPr>
          <p:cNvPr id="10" name="Picture 26" descr="Photo-0001"/>
          <p:cNvPicPr>
            <a:picLocks noChangeAspect="1" noChangeArrowheads="1"/>
          </p:cNvPicPr>
          <p:nvPr/>
        </p:nvPicPr>
        <p:blipFill>
          <a:blip r:embed="rId4" cstate="print"/>
          <a:srcRect r="3030" b="12121"/>
          <a:stretch>
            <a:fillRect/>
          </a:stretch>
        </p:blipFill>
        <p:spPr bwMode="auto">
          <a:xfrm>
            <a:off x="642910" y="3143248"/>
            <a:ext cx="1336802" cy="17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2066" y="25003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2009 год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214290"/>
            <a:ext cx="2071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«Зимнее утро»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(Художественная композиция в технике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монотипия)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214950"/>
            <a:ext cx="29289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«Синяя птица гжели»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(Гжельская роспись на фарфоре)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Земляная Нина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Фото002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6948264" y="3714752"/>
            <a:ext cx="19814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926" y="3286124"/>
            <a:ext cx="2857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«Раньше был он чугунком, а сейчас расцвел цветком…»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Творческий проект 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(Роспись старинных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предметов быта 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 стиле хохлома)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Автор проекта: </a:t>
            </a: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Аглиуллина</a:t>
            </a:r>
            <a:r>
              <a:rPr lang="ru-RU" sz="1400" b="1" dirty="0" smtClean="0">
                <a:solidFill>
                  <a:srgbClr val="002060"/>
                </a:solidFill>
              </a:rPr>
              <a:t> Алена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48" y="564357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1178</TotalTime>
  <Words>800</Words>
  <Application>Microsoft Office PowerPoint</Application>
  <PresentationFormat>Экран (4:3)</PresentationFormat>
  <Paragraphs>222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Романенко Татьяна Владимировна</vt:lpstr>
      <vt:lpstr>Презентация PowerPoint</vt:lpstr>
      <vt:lpstr>  Проектно-исследовательская деятельность детей на занятиях по художественной росписи </vt:lpstr>
      <vt:lpstr>Презентация PowerPoint</vt:lpstr>
      <vt:lpstr>Основные требования к использованию метода проектов</vt:lpstr>
      <vt:lpstr>Презентация PowerPoint</vt:lpstr>
      <vt:lpstr>Презентация PowerPoint</vt:lpstr>
      <vt:lpstr> Защиты творческих работ нашего объединения  «Искусство росписи» на  конкурсе «Рукотворное чудо» </vt:lpstr>
      <vt:lpstr> </vt:lpstr>
      <vt:lpstr>Раньше был он чугунком, а теперь расцвел цветком…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 педагогов  декоративно-прикладной направленности  ЦТР и ГО «Радуга»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128</cp:revision>
  <dcterms:created xsi:type="dcterms:W3CDTF">2012-03-23T05:03:24Z</dcterms:created>
  <dcterms:modified xsi:type="dcterms:W3CDTF">2014-02-06T14:35:10Z</dcterms:modified>
</cp:coreProperties>
</file>