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9267DD-F585-4651-99AC-573445921CCC}" type="datetimeFigureOut">
              <a:rPr lang="ru-RU" smtClean="0"/>
              <a:pPr/>
              <a:t>20.09.2013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CD55B2-2376-449A-A89D-BE52DD3B420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D55B2-2376-449A-A89D-BE52DD3B4203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7F8D3D37-2331-420A-968C-6316326D8341}" type="datetimeFigureOut">
              <a:rPr lang="ru-RU" smtClean="0"/>
              <a:pPr/>
              <a:t>20.09.2013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44C2DB47-BAD7-4368-8ADC-DAA0DFD9EF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D3D37-2331-420A-968C-6316326D8341}" type="datetimeFigureOut">
              <a:rPr lang="ru-RU" smtClean="0"/>
              <a:pPr/>
              <a:t>20.09.2013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2DB47-BAD7-4368-8ADC-DAA0DFD9EF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D3D37-2331-420A-968C-6316326D8341}" type="datetimeFigureOut">
              <a:rPr lang="ru-RU" smtClean="0"/>
              <a:pPr/>
              <a:t>20.09.2013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2DB47-BAD7-4368-8ADC-DAA0DFD9EF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7F8D3D37-2331-420A-968C-6316326D8341}" type="datetimeFigureOut">
              <a:rPr lang="ru-RU" smtClean="0"/>
              <a:pPr/>
              <a:t>20.09.2013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2DB47-BAD7-4368-8ADC-DAA0DFD9EF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7F8D3D37-2331-420A-968C-6316326D8341}" type="datetimeFigureOut">
              <a:rPr lang="ru-RU" smtClean="0"/>
              <a:pPr/>
              <a:t>20.09.2013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44C2DB47-BAD7-4368-8ADC-DAA0DFD9EF0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F8D3D37-2331-420A-968C-6316326D8341}" type="datetimeFigureOut">
              <a:rPr lang="ru-RU" smtClean="0"/>
              <a:pPr/>
              <a:t>20.09.2013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44C2DB47-BAD7-4368-8ADC-DAA0DFD9EF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7F8D3D37-2331-420A-968C-6316326D8341}" type="datetimeFigureOut">
              <a:rPr lang="ru-RU" smtClean="0"/>
              <a:pPr/>
              <a:t>20.09.2013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44C2DB47-BAD7-4368-8ADC-DAA0DFD9EF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D3D37-2331-420A-968C-6316326D8341}" type="datetimeFigureOut">
              <a:rPr lang="ru-RU" smtClean="0"/>
              <a:pPr/>
              <a:t>20.09.2013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2DB47-BAD7-4368-8ADC-DAA0DFD9EF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F8D3D37-2331-420A-968C-6316326D8341}" type="datetimeFigureOut">
              <a:rPr lang="ru-RU" smtClean="0"/>
              <a:pPr/>
              <a:t>20.09.2013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44C2DB47-BAD7-4368-8ADC-DAA0DFD9EF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7F8D3D37-2331-420A-968C-6316326D8341}" type="datetimeFigureOut">
              <a:rPr lang="ru-RU" smtClean="0"/>
              <a:pPr/>
              <a:t>20.09.2013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44C2DB47-BAD7-4368-8ADC-DAA0DFD9EF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7F8D3D37-2331-420A-968C-6316326D8341}" type="datetimeFigureOut">
              <a:rPr lang="ru-RU" smtClean="0"/>
              <a:pPr/>
              <a:t>20.09.2013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44C2DB47-BAD7-4368-8ADC-DAA0DFD9EF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7F8D3D37-2331-420A-968C-6316326D8341}" type="datetimeFigureOut">
              <a:rPr lang="ru-RU" smtClean="0"/>
              <a:pPr/>
              <a:t>20.09.2013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44C2DB47-BAD7-4368-8ADC-DAA0DFD9EF0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атьяна\Desktop\кл.рук 7 кл 2013-2014\1 сентября 7 класс\SAM_49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700808"/>
            <a:ext cx="6552728" cy="482453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864095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+mn-lt"/>
              </a:rPr>
              <a:t>Родительское собрание в 7 «А» классе</a:t>
            </a:r>
            <a:r>
              <a:rPr lang="ru-RU" sz="3600" dirty="0" smtClean="0">
                <a:latin typeface="+mn-lt"/>
              </a:rPr>
              <a:t/>
            </a:r>
            <a:br>
              <a:rPr lang="ru-RU" sz="3600" dirty="0" smtClean="0">
                <a:latin typeface="+mn-lt"/>
              </a:rPr>
            </a:br>
            <a:r>
              <a:rPr lang="ru-RU" sz="2800" i="1" dirty="0" smtClean="0">
                <a:latin typeface="+mn-lt"/>
              </a:rPr>
              <a:t>Дата: 20.09. 2013.</a:t>
            </a:r>
            <a:endParaRPr lang="ru-RU" sz="2800" i="1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1268760"/>
            <a:ext cx="6400800" cy="2232248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Тема:  </a:t>
            </a:r>
          </a:p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«Как развивать чувство ответственности </a:t>
            </a:r>
            <a:r>
              <a:rPr lang="ru-RU" sz="4300" b="1" dirty="0" smtClean="0">
                <a:solidFill>
                  <a:srgbClr val="002060"/>
                </a:solidFill>
              </a:rPr>
              <a:t>в детях</a:t>
            </a:r>
            <a:r>
              <a:rPr lang="ru-RU" b="1" dirty="0" smtClean="0">
                <a:solidFill>
                  <a:srgbClr val="002060"/>
                </a:solidFill>
              </a:rPr>
              <a:t>»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edu.mari.ru/mouo-yoshkarola/dou65/DocLib25/%D0%A0%D0%A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348880"/>
            <a:ext cx="7560840" cy="417646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effectLst/>
              </a:rPr>
              <a:t>Цель родительского собрания:</a:t>
            </a:r>
            <a:br>
              <a:rPr lang="ru-RU" sz="3600" b="1" dirty="0" smtClean="0">
                <a:effectLst/>
              </a:rPr>
            </a:br>
            <a:r>
              <a:rPr lang="ru-RU" sz="3100" b="1" i="1" dirty="0" err="1" smtClean="0">
                <a:solidFill>
                  <a:schemeClr val="tx1"/>
                </a:solidFill>
              </a:rPr>
              <a:t>психолого</a:t>
            </a:r>
            <a:r>
              <a:rPr lang="ru-RU" sz="3100" b="1" i="1" dirty="0" smtClean="0">
                <a:solidFill>
                  <a:schemeClr val="tx1"/>
                </a:solidFill>
              </a:rPr>
              <a:t> – педагогическое просвещение родителей, повышение уровня их педагогической культуры</a:t>
            </a:r>
            <a:endParaRPr lang="ru-RU" sz="3100" b="1" i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882808"/>
            <a:ext cx="7715200" cy="4572000"/>
          </a:xfrm>
        </p:spPr>
        <p:txBody>
          <a:bodyPr/>
          <a:lstStyle/>
          <a:p>
            <a:pPr algn="ctr">
              <a:buNone/>
            </a:pPr>
            <a:r>
              <a:rPr lang="ru-RU" sz="3200" b="1" dirty="0" smtClean="0">
                <a:solidFill>
                  <a:schemeClr val="accent1"/>
                </a:solidFill>
              </a:rPr>
              <a:t>Задачи:</a:t>
            </a:r>
          </a:p>
          <a:p>
            <a:pPr algn="ctr">
              <a:buNone/>
            </a:pPr>
            <a:endParaRPr lang="ru-RU" sz="2800" b="1" i="1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ru-RU" sz="2800" b="1" i="1" dirty="0" smtClean="0">
                <a:solidFill>
                  <a:schemeClr val="bg1"/>
                </a:solidFill>
              </a:rPr>
              <a:t>актуализировать значение своевременного развития чувства ответственности  в детях; обозначить возможные пути развития ответственного поведения</a:t>
            </a:r>
            <a:endParaRPr lang="ru-RU" sz="28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Возможные пути развития ответственного поведения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826008"/>
          </a:xfrm>
        </p:spPr>
        <p:txBody>
          <a:bodyPr>
            <a:normAutofit fontScale="92500" lnSpcReduction="10000"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1. Пробуждение ответственности</a:t>
            </a:r>
            <a:r>
              <a:rPr lang="ru-RU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.</a:t>
            </a:r>
          </a:p>
          <a:p>
            <a:pPr>
              <a:buNone/>
            </a:pPr>
            <a:r>
              <a:rPr lang="ru-RU" sz="2400" b="1" i="1" dirty="0" smtClean="0"/>
              <a:t>Вредят делу утверждения:</a:t>
            </a:r>
          </a:p>
          <a:p>
            <a:pPr>
              <a:buNone/>
            </a:pPr>
            <a:r>
              <a:rPr lang="ru-RU" sz="1800" b="1" i="1" dirty="0" smtClean="0"/>
              <a:t>А) отрицание;</a:t>
            </a:r>
          </a:p>
          <a:p>
            <a:pPr>
              <a:buNone/>
            </a:pPr>
            <a:r>
              <a:rPr lang="ru-RU" sz="1800" b="1" i="1" dirty="0" smtClean="0"/>
              <a:t>Б) непризнание;</a:t>
            </a:r>
          </a:p>
          <a:p>
            <a:pPr>
              <a:buNone/>
            </a:pPr>
            <a:r>
              <a:rPr lang="ru-RU" sz="1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В) подавление;</a:t>
            </a:r>
          </a:p>
          <a:p>
            <a:pPr>
              <a:buNone/>
            </a:pPr>
            <a:r>
              <a:rPr lang="ru-RU" sz="1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Г) приукрашивание</a:t>
            </a:r>
            <a:r>
              <a:rPr lang="ru-RU" sz="1800" i="1" dirty="0" smtClean="0"/>
              <a:t>.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Шаги для сокращения разрыва между целями родителей и истинным положением дел:</a:t>
            </a:r>
          </a:p>
          <a:p>
            <a:pPr marL="521208" indent="-457200">
              <a:buAutoNum type="arabicParenR"/>
            </a:pPr>
            <a:r>
              <a:rPr lang="ru-RU" sz="1800" b="1" i="1" dirty="0" smtClean="0"/>
              <a:t>Заинтересованность в том, что дети думают и чувствуют, а не в их внешних реакциях подчинении родителям или сопротивлении;</a:t>
            </a:r>
          </a:p>
          <a:p>
            <a:pPr marL="521208" indent="-457200">
              <a:buAutoNum type="arabicParenR"/>
            </a:pPr>
            <a:r>
              <a:rPr lang="ru-RU" sz="1800" b="1" i="1" dirty="0" smtClean="0"/>
              <a:t>задача родителей- прислушиваться, всматриваться, чутко реагировать. </a:t>
            </a:r>
          </a:p>
          <a:p>
            <a:pPr marL="521208" indent="-457200" algn="ctr"/>
            <a:r>
              <a:rPr lang="ru-RU" sz="3200" b="1" i="1" dirty="0" smtClean="0">
                <a:solidFill>
                  <a:schemeClr val="accent2"/>
                </a:solidFill>
              </a:rPr>
              <a:t>Девиз: «Я хочу понять своего ребёнка»</a:t>
            </a:r>
            <a:endParaRPr lang="ru-RU" sz="3200" b="1" i="1" dirty="0">
              <a:solidFill>
                <a:schemeClr val="accent2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/>
              <a:t>Как подготовить почву для перемен в характере ребёнка к лучшему?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826008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1. Чутко слушать ребёнка.</a:t>
            </a:r>
          </a:p>
          <a:p>
            <a:r>
              <a:rPr lang="ru-RU" sz="1800" b="1" dirty="0" smtClean="0"/>
              <a:t>2. Не дать созревать «гроздьям гнева». Избегайте выражений, которые вызывают у ребёнка чувство неприятия и ненависти (оскорбления, ругательства, пророчества, угрозы , демонстрация власти).</a:t>
            </a:r>
          </a:p>
          <a:p>
            <a:r>
              <a:rPr lang="ru-RU" sz="1800" b="1" dirty="0" smtClean="0"/>
              <a:t>Выражайте свои чувства, щадя личность ребёнка, без перехода на личность.</a:t>
            </a:r>
          </a:p>
          <a:p>
            <a:r>
              <a:rPr lang="ru-RU" sz="1800" b="1" dirty="0" smtClean="0"/>
              <a:t>Создайте атмосферу сочувствия между родителями и детьми.</a:t>
            </a:r>
            <a:endParaRPr lang="ru-RU" sz="1800" b="1" dirty="0"/>
          </a:p>
        </p:txBody>
      </p:sp>
      <p:pic>
        <p:nvPicPr>
          <p:cNvPr id="15362" name="Picture 2" descr="http://4shkola.kz/uploads/posts/2012-09/1346973016_semi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4077072"/>
            <a:ext cx="3209255" cy="22797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Право голоса и право выбора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4203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В вопросах, касающихся благополучия ребёнка, он имеет право голоса, но не выбора. Родители делают выбор за него, но в то же время помогая принять эту неизбежность.</a:t>
            </a:r>
          </a:p>
          <a:p>
            <a:endParaRPr lang="ru-RU" sz="2400" dirty="0" smtClean="0"/>
          </a:p>
          <a:p>
            <a:r>
              <a:rPr lang="ru-RU" sz="2400" dirty="0" smtClean="0"/>
              <a:t>Разногласия и возможность права выбора возможен в еде, в делах, которые составляют его повседневную жизнь, в одежде, при этом роль родителей направляющая.</a:t>
            </a:r>
            <a:endParaRPr lang="ru-RU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Домашние задания</a:t>
            </a:r>
            <a:endParaRPr lang="ru-RU" b="1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Родители чётко должны подтвердить и отстаивать свою точку зрения:</a:t>
            </a:r>
          </a:p>
          <a:p>
            <a:pPr>
              <a:buNone/>
            </a:pPr>
            <a:r>
              <a:rPr lang="ru-RU" b="1" dirty="0" smtClean="0"/>
              <a:t>« Ты сам отвечаешь за выполнение домашних заданий. Они также важны для тебя, как для нас – работа»</a:t>
            </a:r>
            <a:endParaRPr lang="ru-RU" b="1" dirty="0"/>
          </a:p>
        </p:txBody>
      </p:sp>
      <p:pic>
        <p:nvPicPr>
          <p:cNvPr id="8" name="Содержимое 7" descr="C:\Users\Татьяна\Desktop\SAM_4980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 b="28814"/>
          <a:stretch>
            <a:fillRect/>
          </a:stretch>
        </p:blipFill>
        <p:spPr bwMode="auto">
          <a:xfrm>
            <a:off x="4427984" y="1700808"/>
            <a:ext cx="4258816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На развитие у детей ответственности влияют :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Карманные деньги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FFFF00"/>
                </a:solidFill>
              </a:rPr>
              <a:t>Сумма карманных денег должна соответствовать бюджету семьи.</a:t>
            </a:r>
          </a:p>
          <a:p>
            <a:r>
              <a:rPr lang="ru-RU" dirty="0" smtClean="0"/>
              <a:t>Друзья и приятели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FFFF00"/>
                </a:solidFill>
              </a:rPr>
              <a:t>     Психологи советуют ориентировать ребёнка на дружбу с тем, кто не похож на него самого, с человеком противоположным (как бы дополняющим его самого) по характеру, уму и интересам.</a:t>
            </a:r>
          </a:p>
          <a:p>
            <a:r>
              <a:rPr lang="ru-RU" sz="2800" dirty="0" smtClean="0"/>
              <a:t>Животные в доме</a:t>
            </a:r>
          </a:p>
          <a:p>
            <a:pPr>
              <a:buNone/>
            </a:pPr>
            <a:r>
              <a:rPr lang="ru-RU" sz="2100" b="1" dirty="0" smtClean="0">
                <a:solidFill>
                  <a:srgbClr val="FFFF00"/>
                </a:solidFill>
              </a:rPr>
              <a:t>Ребёнок должен научиться быть ответственным за жизнь другого.</a:t>
            </a:r>
          </a:p>
          <a:p>
            <a:endParaRPr lang="ru-RU" sz="2800" dirty="0" smtClean="0"/>
          </a:p>
          <a:p>
            <a:endParaRPr lang="ru-RU" sz="2800" dirty="0"/>
          </a:p>
        </p:txBody>
      </p:sp>
      <p:pic>
        <p:nvPicPr>
          <p:cNvPr id="5" name="Содержимое 4" descr="C:\Users\Татьяна\Desktop\кл.рук 7 кл 2013-2014\1 сентября 7 класс\SAM_4983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700808"/>
            <a:ext cx="403860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Как сказать «да»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Разговаривая с детьми, родители сознательно должны использовать выражения, которые передают детям веру в способность  самостоятельно делать выбор.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Это можно выразить словами, которые подчеркнут независимость ребёнка как личности. </a:t>
            </a:r>
            <a:r>
              <a:rPr lang="ru-RU" i="1" dirty="0" smtClean="0"/>
              <a:t>Например:</a:t>
            </a:r>
          </a:p>
          <a:p>
            <a:pPr>
              <a:buNone/>
            </a:pPr>
            <a:r>
              <a:rPr lang="ru-RU" sz="1900" b="1" dirty="0" smtClean="0">
                <a:solidFill>
                  <a:srgbClr val="FFFF00"/>
                </a:solidFill>
              </a:rPr>
              <a:t>Если хочешь…</a:t>
            </a:r>
          </a:p>
          <a:p>
            <a:pPr>
              <a:buNone/>
            </a:pPr>
            <a:r>
              <a:rPr lang="ru-RU" sz="1900" b="1" dirty="0" smtClean="0">
                <a:solidFill>
                  <a:srgbClr val="FFFF00"/>
                </a:solidFill>
              </a:rPr>
              <a:t>Если тебе так хочется.</a:t>
            </a:r>
          </a:p>
          <a:p>
            <a:pPr>
              <a:buNone/>
            </a:pPr>
            <a:r>
              <a:rPr lang="ru-RU" sz="1900" b="1" dirty="0" smtClean="0">
                <a:solidFill>
                  <a:srgbClr val="FFFF00"/>
                </a:solidFill>
              </a:rPr>
              <a:t>Это решаешь ты, а не я.</a:t>
            </a:r>
          </a:p>
          <a:p>
            <a:pPr>
              <a:buNone/>
            </a:pPr>
            <a:r>
              <a:rPr lang="ru-RU" sz="1900" b="1" dirty="0" smtClean="0">
                <a:solidFill>
                  <a:srgbClr val="FFFF00"/>
                </a:solidFill>
              </a:rPr>
              <a:t>Пусть будет так.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Уважаемые родители!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/>
            <a:r>
              <a:rPr lang="ru-RU" b="1" dirty="0" smtClean="0"/>
              <a:t>Наша цель – дать ребёнку понять, что он как личность существует обособленно от своих родителей и сам несёт ответственность за свои удачи и неудачи.</a:t>
            </a:r>
            <a:endParaRPr lang="ru-RU" b="1" dirty="0"/>
          </a:p>
        </p:txBody>
      </p:sp>
      <p:pic>
        <p:nvPicPr>
          <p:cNvPr id="5" name="Содержимое 4" descr="C:\Users\Татьяна\Desktop\кл.рук 7 кл 2013-2014\1 сентября 7 класс\SAM_4982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 r="256"/>
          <a:stretch>
            <a:fillRect/>
          </a:stretch>
        </p:blipFill>
        <p:spPr bwMode="auto">
          <a:xfrm>
            <a:off x="4648200" y="1484784"/>
            <a:ext cx="4028256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129</TotalTime>
  <Words>442</Words>
  <Application>Microsoft Office PowerPoint</Application>
  <PresentationFormat>Экран (4:3)</PresentationFormat>
  <Paragraphs>47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Яркая</vt:lpstr>
      <vt:lpstr>Родительское собрание в 7 «А» классе Дата: 20.09. 2013.</vt:lpstr>
      <vt:lpstr>Цель родительского собрания: психолого – педагогическое просвещение родителей, повышение уровня их педагогической культуры</vt:lpstr>
      <vt:lpstr>Возможные пути развития ответственного поведения</vt:lpstr>
      <vt:lpstr>Как подготовить почву для перемен в характере ребёнка к лучшему?</vt:lpstr>
      <vt:lpstr>Право голоса и право выбора</vt:lpstr>
      <vt:lpstr>Домашние задания</vt:lpstr>
      <vt:lpstr>На развитие у детей ответственности влияют : </vt:lpstr>
      <vt:lpstr>Как сказать «да»</vt:lpstr>
      <vt:lpstr>Уважаемые родители!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Родительское собрание в 7 «А» классе Дата: 20.09. 2013.</dc:title>
  <dc:creator>Татьяна</dc:creator>
  <cp:lastModifiedBy>Татьяна</cp:lastModifiedBy>
  <cp:revision>23</cp:revision>
  <dcterms:created xsi:type="dcterms:W3CDTF">2013-09-18T18:17:56Z</dcterms:created>
  <dcterms:modified xsi:type="dcterms:W3CDTF">2013-09-20T04:15:16Z</dcterms:modified>
</cp:coreProperties>
</file>