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84" r:id="rId3"/>
    <p:sldId id="267" r:id="rId4"/>
    <p:sldId id="260" r:id="rId5"/>
    <p:sldId id="274" r:id="rId6"/>
    <p:sldId id="266" r:id="rId7"/>
    <p:sldId id="265" r:id="rId8"/>
    <p:sldId id="296" r:id="rId9"/>
    <p:sldId id="268" r:id="rId10"/>
    <p:sldId id="269" r:id="rId11"/>
    <p:sldId id="276" r:id="rId12"/>
    <p:sldId id="270" r:id="rId13"/>
    <p:sldId id="272" r:id="rId14"/>
    <p:sldId id="298" r:id="rId15"/>
    <p:sldId id="275" r:id="rId16"/>
    <p:sldId id="277" r:id="rId17"/>
    <p:sldId id="300" r:id="rId18"/>
    <p:sldId id="271" r:id="rId19"/>
    <p:sldId id="278" r:id="rId20"/>
    <p:sldId id="302" r:id="rId21"/>
    <p:sldId id="273" r:id="rId22"/>
    <p:sldId id="288" r:id="rId23"/>
    <p:sldId id="279" r:id="rId24"/>
    <p:sldId id="282" r:id="rId25"/>
    <p:sldId id="281" r:id="rId26"/>
    <p:sldId id="289" r:id="rId27"/>
    <p:sldId id="290" r:id="rId28"/>
    <p:sldId id="304" r:id="rId29"/>
    <p:sldId id="305" r:id="rId30"/>
    <p:sldId id="293" r:id="rId31"/>
    <p:sldId id="291" r:id="rId32"/>
    <p:sldId id="292" r:id="rId33"/>
    <p:sldId id="294" r:id="rId34"/>
    <p:sldId id="306" r:id="rId35"/>
    <p:sldId id="30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A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FCC95-EADA-42F6-8B09-3845DB445C6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3E555-C76C-4594-ACE0-484FC334C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EF989-2F28-4737-A4CB-D96D90C219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1090F-AD77-46AA-B3FB-7B4D80F2A7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11A3-9EB8-4B32-8BB7-241571C6E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17FC-E9AA-42BE-93ED-C66EB1379588}" type="datetime1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0ECD-3102-4615-BE3E-3BBF9A40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17FC-E9AA-42BE-93ED-C66EB1379588}" type="datetime1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0ECD-3102-4615-BE3E-3BBF9A40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17FC-E9AA-42BE-93ED-C66EB1379588}" type="datetime1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0ECD-3102-4615-BE3E-3BBF9A40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17FC-E9AA-42BE-93ED-C66EB1379588}" type="datetime1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0ECD-3102-4615-BE3E-3BBF9A40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17FC-E9AA-42BE-93ED-C66EB1379588}" type="datetime1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0ECD-3102-4615-BE3E-3BBF9A40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17FC-E9AA-42BE-93ED-C66EB1379588}" type="datetime1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0ECD-3102-4615-BE3E-3BBF9A40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6108-DD9B-493E-B8D4-1E0C300B93E6}" type="datetime1">
              <a:rPr lang="ru-RU"/>
              <a:pPr>
                <a:defRPr/>
              </a:pPr>
              <a:t>21.11.2011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A9FA-0E7E-4999-B8D0-0ADFCBE9CC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C4A74-E6E9-46D6-88D3-6C8DFE8D6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2E6B-62B7-43D8-9C63-178749FCD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62AE8-E9AB-4F83-A852-80729B178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\\serverrem\studdisk\&#1052;&#1086;&#1081;%20&#1083;&#1072;&#1089;&#1082;&#1086;&#1074;&#1099;&#1081;%20&#1080;%20&#1085;&#1077;&#1078;&#1085;&#1099;&#1081;%20&#1079;&#1074;&#1077;&#1088;&#1100;.wma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Lomonosov_SGLAcademy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Oranta-Kyiv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HallwayTwelveCollegiaJune2009.JPG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%D0%A4%D0%B0%D0%B9%D0%BB:Lomonosov-house_marburg1.jpg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214290"/>
            <a:ext cx="8501122" cy="642942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00043"/>
            <a:ext cx="8553480" cy="11430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400" dirty="0" smtClean="0"/>
              <a:t>«М.В. Ломоносов – гений земли русской». </a:t>
            </a:r>
            <a:endParaRPr lang="ru-RU" sz="4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3241674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14348" y="5643578"/>
            <a:ext cx="78581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Историк, ритор, механик, минералог,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художник 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стихотворец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он всё испытал и всё прошёл.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latin typeface="Calibri" pitchFamily="34" charset="0"/>
              </a:rPr>
              <a:t>                </a:t>
            </a:r>
            <a:r>
              <a:rPr lang="ru-RU" sz="1400" b="1" dirty="0" smtClean="0">
                <a:latin typeface="Times New Roman" pitchFamily="18" charset="0"/>
              </a:rPr>
              <a:t>А.С.Пушкин</a:t>
            </a:r>
            <a:r>
              <a:rPr lang="ru-RU" sz="1600" b="1" dirty="0" smtClean="0">
                <a:latin typeface="Calibri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«Арифметика» Л.Магницкого</a:t>
            </a:r>
          </a:p>
        </p:txBody>
      </p:sp>
      <p:pic>
        <p:nvPicPr>
          <p:cNvPr id="24579" name="Picture 4" descr="picture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142984"/>
            <a:ext cx="5715040" cy="2571768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4214818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Леонтий Магницкий.</a:t>
            </a:r>
            <a:r>
              <a:rPr lang="ru-RU" dirty="0" smtClean="0"/>
              <a:t>  Автор первой русской книги по математике сам большею частью своё общее образование получил в Славяно-греко-латинской академии. В первый период существования академии  здесь преподавали: грамматику, пиитику, риторику, логику и физику (по Аристотелю), при чем обучение велось на греческом и латинском языках. Математику Магницкий изучал самостоятельно по книгам вне академии.</a:t>
            </a:r>
          </a:p>
          <a:p>
            <a:pPr algn="just"/>
            <a:r>
              <a:rPr lang="ru-RU" dirty="0" smtClean="0"/>
              <a:t>Тридцати с небольшим лет </a:t>
            </a:r>
            <a:r>
              <a:rPr lang="ru-RU" i="1" dirty="0" smtClean="0">
                <a:solidFill>
                  <a:srgbClr val="002060"/>
                </a:solidFill>
              </a:rPr>
              <a:t>Магницкий становится учителем математики первой русской школы,</a:t>
            </a:r>
            <a:r>
              <a:rPr lang="ru-RU" dirty="0" smtClean="0"/>
              <a:t> в которой математике было отведено видное место, а именно, </a:t>
            </a:r>
            <a:r>
              <a:rPr lang="ru-RU" dirty="0" err="1" smtClean="0"/>
              <a:t>Математико-Навигацкой</a:t>
            </a:r>
            <a:r>
              <a:rPr lang="ru-RU" dirty="0" smtClean="0"/>
              <a:t> школы.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0" y="2928938"/>
            <a:ext cx="8229600" cy="3644900"/>
          </a:xfrm>
        </p:spPr>
        <p:txBody>
          <a:bodyPr/>
          <a:lstStyle/>
          <a:p>
            <a:pPr algn="just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В «Арифметике» Магницкого</a:t>
            </a:r>
            <a:r>
              <a:rPr lang="ru-RU" sz="2000" dirty="0" smtClean="0"/>
              <a:t> были представлены сведения о нумерации и четырех арифметических действиях с целыми числами,  о денежном счете, мерах и весах, о дробях, рассматриваются (в применении к морскому и военному делу) алгебраические правила, прогрессии и корни, даются десятичные дроби, квадратные уравнения. По  геометрии и тригонометрии  рассматриваются задачи на измерение площадей, теоремы на тригонометрические функции различных углов. Таким образом, даются сведения по арифметике, алгебре, геометрии и тригонометрии.</a:t>
            </a:r>
          </a:p>
          <a:p>
            <a:endParaRPr lang="ru-RU" sz="2000" dirty="0" smtClean="0"/>
          </a:p>
        </p:txBody>
      </p:sp>
      <p:pic>
        <p:nvPicPr>
          <p:cNvPr id="14340" name="Picture 4" descr="C:\Users\user\Desktop\Ломоносов\magnit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571500"/>
            <a:ext cx="321468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00042"/>
            <a:ext cx="4857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«Арифметика» Магницкого.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97" y="1792244"/>
            <a:ext cx="7304260" cy="45340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«Грамматика»</a:t>
            </a:r>
            <a:br>
              <a:rPr lang="ru-RU" smtClean="0"/>
            </a:br>
            <a:r>
              <a:rPr lang="ru-RU" smtClean="0"/>
              <a:t> М. Смотрицкого</a:t>
            </a:r>
          </a:p>
        </p:txBody>
      </p:sp>
      <p:pic>
        <p:nvPicPr>
          <p:cNvPr id="4101" name="Мой ласковый и нежный зверь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342" y="6333239"/>
            <a:ext cx="354874" cy="1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600" y="0"/>
            <a:ext cx="82288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Славяно-греко-латинская академия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5426768" cy="50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857364"/>
            <a:ext cx="30003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Прибыл в Москву, он учился в </a:t>
            </a:r>
            <a:r>
              <a:rPr lang="ru-RU" sz="2800" b="1" u="sng" dirty="0" smtClean="0"/>
              <a:t>Славяно-греко-латинской академии</a:t>
            </a:r>
            <a:endParaRPr lang="en-US" sz="2800" b="1" u="sng" dirty="0" smtClean="0"/>
          </a:p>
          <a:p>
            <a:endParaRPr lang="en-US" b="1" u="sng" dirty="0" smtClean="0">
              <a:solidFill>
                <a:srgbClr val="006666"/>
              </a:solidFill>
            </a:endParaRPr>
          </a:p>
          <a:p>
            <a:endParaRPr lang="en-US" b="1" u="sng" dirty="0" smtClean="0">
              <a:solidFill>
                <a:srgbClr val="006666"/>
              </a:solidFill>
            </a:endParaRPr>
          </a:p>
          <a:p>
            <a:endParaRPr lang="en-US" b="1" u="sng" dirty="0" smtClean="0">
              <a:solidFill>
                <a:srgbClr val="006666"/>
              </a:solidFill>
            </a:endParaRPr>
          </a:p>
          <a:p>
            <a:endParaRPr lang="en-US" b="1" u="sng" dirty="0" smtClean="0">
              <a:solidFill>
                <a:srgbClr val="0066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1538" y="2349500"/>
            <a:ext cx="7291412" cy="4103688"/>
          </a:xfrm>
          <a:solidFill>
            <a:srgbClr val="C0C0C0">
              <a:alpha val="0"/>
            </a:srgbClr>
          </a:solidFill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dirty="0" smtClean="0"/>
              <a:t>Несмотря на его взрослые лета, Михайло определили в самый низший класс, т.к. он не знал латинского языка.</a:t>
            </a:r>
          </a:p>
          <a:p>
            <a:pPr eaLnBrk="1" hangingPunct="1">
              <a:defRPr/>
            </a:pPr>
            <a:r>
              <a:rPr lang="ru-RU" dirty="0" smtClean="0"/>
              <a:t>Через полгода он был переведён в следующий класс.</a:t>
            </a:r>
          </a:p>
          <a:p>
            <a:pPr eaLnBrk="1" hangingPunct="1">
              <a:defRPr/>
            </a:pPr>
            <a:r>
              <a:rPr lang="ru-RU" dirty="0" smtClean="0"/>
              <a:t>За 5 лет он прошёл курс школы, выучился латинскому и греческому языкам.</a:t>
            </a:r>
          </a:p>
        </p:txBody>
      </p:sp>
      <p:pic>
        <p:nvPicPr>
          <p:cNvPr id="26629" name="Picture 5" descr="rkr-1-28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08451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500431" y="620713"/>
            <a:ext cx="3786213" cy="1066800"/>
          </a:xfrm>
          <a:prstGeom prst="rect">
            <a:avLst/>
          </a:prstGeom>
          <a:solidFill>
            <a:srgbClr val="C0C0C0">
              <a:alpha val="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Ломоносов в школе </a:t>
            </a:r>
            <a:b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монастыре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00043"/>
            <a:ext cx="55721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Georgia" pitchFamily="18" charset="0"/>
              <a:buNone/>
            </a:pPr>
            <a:r>
              <a:rPr lang="ru-RU" dirty="0" smtClean="0"/>
              <a:t>В Московских Спасских школах записался 1731 года января 15 числа. Жалованья в шести нижних школах по 3 копейки на день, в седьмой 4 копейки на день».</a:t>
            </a:r>
          </a:p>
          <a:p>
            <a:pPr algn="just"/>
            <a:r>
              <a:rPr lang="ru-RU" dirty="0" smtClean="0"/>
              <a:t>В Спасских школах Ломоносов изучает:</a:t>
            </a:r>
          </a:p>
          <a:p>
            <a:pPr algn="just">
              <a:buFont typeface="Georgia" pitchFamily="18" charset="0"/>
              <a:buNone/>
            </a:pPr>
            <a:r>
              <a:rPr lang="ru-RU" dirty="0" smtClean="0"/>
              <a:t>     1. Богословские книги, летописи, патристику.</a:t>
            </a:r>
          </a:p>
          <a:p>
            <a:pPr algn="just">
              <a:buFont typeface="Georgia" pitchFamily="18" charset="0"/>
              <a:buNone/>
            </a:pPr>
            <a:r>
              <a:rPr lang="ru-RU" dirty="0" smtClean="0"/>
              <a:t>     2. Издания светского и философского содержания.</a:t>
            </a:r>
          </a:p>
          <a:p>
            <a:pPr algn="just">
              <a:buFont typeface="Georgia" pitchFamily="18" charset="0"/>
              <a:buNone/>
            </a:pPr>
            <a:r>
              <a:rPr lang="ru-RU" dirty="0" smtClean="0"/>
              <a:t>     3. Сочинения физические и математические.</a:t>
            </a:r>
          </a:p>
          <a:p>
            <a:pPr algn="just">
              <a:buFont typeface="Georgia" pitchFamily="18" charset="0"/>
              <a:buNone/>
            </a:pPr>
            <a:r>
              <a:rPr lang="ru-RU" dirty="0" smtClean="0"/>
              <a:t>     4. Латынь.</a:t>
            </a:r>
          </a:p>
          <a:p>
            <a:pPr algn="just"/>
            <a:r>
              <a:rPr lang="ru-RU" dirty="0" smtClean="0"/>
              <a:t>Учителя- иеромонахи  </a:t>
            </a:r>
            <a:r>
              <a:rPr lang="ru-RU" dirty="0" err="1" smtClean="0"/>
              <a:t>Заиконоспасского</a:t>
            </a:r>
            <a:r>
              <a:rPr lang="ru-RU" dirty="0" smtClean="0"/>
              <a:t> училища.</a:t>
            </a:r>
          </a:p>
          <a:p>
            <a:pPr algn="just"/>
            <a:r>
              <a:rPr lang="ru-RU" dirty="0" smtClean="0"/>
              <a:t>Академик Я.К. Грот в 1865 г. в своей речи, посвященной юбилею М.В. Ломоносова, в Академии наук отмечает:</a:t>
            </a:r>
          </a:p>
          <a:p>
            <a:pPr algn="just">
              <a:buFont typeface="Georgia" pitchFamily="18" charset="0"/>
              <a:buNone/>
            </a:pPr>
            <a:r>
              <a:rPr lang="ru-RU" dirty="0" smtClean="0"/>
              <a:t>     «К </a:t>
            </a:r>
            <a:r>
              <a:rPr lang="ru-RU" dirty="0" err="1" smtClean="0"/>
              <a:t>счастию</a:t>
            </a:r>
            <a:r>
              <a:rPr lang="ru-RU" dirty="0" smtClean="0"/>
              <a:t> Ломоносова классическое учение Спасских школ поставило его на твёрдую почву европейской цивилизации: оно положило свою печать на всю его умственную деятельность, отразилось на его ясном правильном мышлении, на </a:t>
            </a:r>
            <a:r>
              <a:rPr lang="ru-RU" dirty="0" err="1" smtClean="0"/>
              <a:t>оконченности</a:t>
            </a:r>
            <a:r>
              <a:rPr lang="ru-RU" dirty="0" smtClean="0"/>
              <a:t> всех трудов его».</a:t>
            </a:r>
          </a:p>
        </p:txBody>
      </p:sp>
      <p:pic>
        <p:nvPicPr>
          <p:cNvPr id="5" name="Рисунок 3" descr="http://upload.wikimedia.org/wikipedia/commons/thumb/2/2f/Lomonosov_SGLAcademy.jpg/220px-Lomonosov_SGLAcadem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642918"/>
            <a:ext cx="2500312" cy="478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5400675" cy="5002213"/>
          </a:xfrm>
        </p:spPr>
        <p:txBody>
          <a:bodyPr/>
          <a:lstStyle/>
          <a:p>
            <a:pPr algn="just"/>
            <a:r>
              <a:rPr lang="ru-RU" sz="2000" smtClean="0"/>
              <a:t>В 1734 г. Ломоносов отправляется в Киев, где обучается несколько месяцев.</a:t>
            </a:r>
          </a:p>
          <a:p>
            <a:pPr algn="just"/>
            <a:r>
              <a:rPr lang="ru-RU" sz="2000" smtClean="0"/>
              <a:t>Киев- мать городов русских.</a:t>
            </a:r>
          </a:p>
          <a:p>
            <a:pPr algn="just"/>
            <a:r>
              <a:rPr lang="ru-RU" sz="2000" smtClean="0"/>
              <a:t>В Киеве Ломоносов изучает летописи и творения святых отцов, посещает Софийский собор, где главная фреска Богоматерь Оранта (Нерушимая стена) выполнена из мозаики в </a:t>
            </a:r>
            <a:r>
              <a:rPr lang="en-US" sz="2000" smtClean="0"/>
              <a:t>XI </a:t>
            </a:r>
            <a:r>
              <a:rPr lang="ru-RU" sz="2000" smtClean="0"/>
              <a:t>веке лучшими византийскими мастерами. Можно предположить, что именно после посещения Киева в Ломоносове проснулся </a:t>
            </a:r>
            <a:r>
              <a:rPr lang="ru-RU" sz="2000" i="1" smtClean="0">
                <a:solidFill>
                  <a:srgbClr val="002060"/>
                </a:solidFill>
              </a:rPr>
              <a:t>интерес к мозаичному искусству.</a:t>
            </a:r>
          </a:p>
          <a:p>
            <a:pPr algn="just"/>
            <a:r>
              <a:rPr lang="ru-RU" sz="2000" smtClean="0"/>
              <a:t>Не найдя в Киеве материалов по физике и математике, возвращается в Москву.</a:t>
            </a:r>
          </a:p>
          <a:p>
            <a:endParaRPr lang="ru-RU" smtClean="0"/>
          </a:p>
        </p:txBody>
      </p:sp>
      <p:pic>
        <p:nvPicPr>
          <p:cNvPr id="17412" name="Picture 2" descr="http://upload.wikimedia.org/wikipedia/commons/thumb/2/25/Oranta-Kyiv.jpg/150px-Oranta-Kyi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38138"/>
            <a:ext cx="2500313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b="1" i="1" dirty="0" err="1" smtClean="0"/>
              <a:t>Киево-Могилянская</a:t>
            </a:r>
            <a:r>
              <a:rPr lang="ru-RU" sz="2800" b="1" i="1" dirty="0" smtClean="0"/>
              <a:t> академия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95288" y="260350"/>
            <a:ext cx="8497887" cy="1917700"/>
          </a:xfrm>
          <a:prstGeom prst="rect">
            <a:avLst/>
          </a:prstGeom>
          <a:solidFill>
            <a:srgbClr val="C0C0C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dirty="0">
                <a:latin typeface="Times New Roman" pitchFamily="18" charset="0"/>
              </a:rPr>
              <a:t>В начале 1736 как один из лучших студентов Ломоносов был направлен в университет при Петербургской академии наук Несмотря на тяжёлые условия жизни, любознательный юноша с первых дней прибытия в Академию проявил огромный интерес к наукам. 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36838"/>
            <a:ext cx="6192838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5084763"/>
            <a:ext cx="1979612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492375"/>
            <a:ext cx="22320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85992"/>
            <a:ext cx="3786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В Академическом университете в</a:t>
            </a:r>
          </a:p>
          <a:p>
            <a:r>
              <a:rPr lang="ru-RU" sz="2800" b="1" u="sng" dirty="0" smtClean="0"/>
              <a:t> Санкт-Петербурге, </a:t>
            </a:r>
            <a:endParaRPr lang="ru-RU" sz="2800" dirty="0"/>
          </a:p>
        </p:txBody>
      </p:sp>
      <p:pic>
        <p:nvPicPr>
          <p:cNvPr id="4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4572032" cy="57864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5114925" cy="5430838"/>
          </a:xfrm>
        </p:spPr>
        <p:txBody>
          <a:bodyPr/>
          <a:lstStyle/>
          <a:p>
            <a:pPr algn="just">
              <a:buNone/>
            </a:pPr>
            <a:r>
              <a:rPr lang="ru-RU" sz="2800" b="1" i="1" dirty="0" smtClean="0"/>
              <a:t>В Петербурге Ломоносов :</a:t>
            </a:r>
          </a:p>
          <a:p>
            <a:pPr algn="just">
              <a:buNone/>
            </a:pPr>
            <a:endParaRPr lang="ru-RU" sz="2800" b="1" i="1" dirty="0" smtClean="0"/>
          </a:p>
          <a:p>
            <a:pPr algn="just">
              <a:buFont typeface="Georgia" pitchFamily="18" charset="0"/>
              <a:buNone/>
            </a:pPr>
            <a:r>
              <a:rPr lang="ru-RU" sz="2000" dirty="0" smtClean="0"/>
              <a:t>     1. Начал изучать немецкий и французский языки.</a:t>
            </a:r>
          </a:p>
          <a:p>
            <a:pPr algn="just">
              <a:buFont typeface="Georgia" pitchFamily="18" charset="0"/>
              <a:buNone/>
            </a:pPr>
            <a:r>
              <a:rPr lang="ru-RU" sz="2000" dirty="0" smtClean="0"/>
              <a:t>    2.«Слушал начальные основания философии и математики и прилежал к тому с крайнею охотою, упражняясь между тем и в стихотворении, но из сих последних его трудов ничего в печать не вышло. Отменную оказал склонность  к экспериментальной физике, химии и минералогии».</a:t>
            </a:r>
          </a:p>
        </p:txBody>
      </p:sp>
      <p:pic>
        <p:nvPicPr>
          <p:cNvPr id="18436" name="Picture 2" descr="http://upload.wikimedia.org/wikipedia/commons/thumb/6/66/HallwayTwelveCollegiaJune2009.JPG/256px-HallwayTwelveCollegiaJune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714488"/>
            <a:ext cx="3295650" cy="32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4"/>
          <p:cNvSpPr>
            <a:spLocks noGrp="1"/>
          </p:cNvSpPr>
          <p:nvPr>
            <p:ph idx="4294967295"/>
          </p:nvPr>
        </p:nvSpPr>
        <p:spPr>
          <a:xfrm rot="10800000" flipV="1">
            <a:off x="914400" y="1028700"/>
            <a:ext cx="8229600" cy="41148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 eaLnBrk="1" hangingPunct="1">
              <a:defRPr/>
            </a:pPr>
            <a:r>
              <a:rPr lang="ru-RU" dirty="0" smtClean="0"/>
              <a:t>В 2011 году исполняется 300 лет со дня рождения великого русского учёного М.В. Ломоносова.</a:t>
            </a:r>
          </a:p>
          <a:p>
            <a:pPr eaLnBrk="1" hangingPunct="1">
              <a:defRPr/>
            </a:pPr>
            <a:r>
              <a:rPr lang="ru-RU" dirty="0" smtClean="0"/>
              <a:t>М.В. Ломоносов – первый русский академик Петербургской АН, член Академии художеств, почётный член Стокгольмской и Болонской академий наук.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dirty="0" smtClean="0"/>
              <a:t>Основатель Московского государственного университета, который носит имя М.В. Ломоносова.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1" descr="slide0012_image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5193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349500"/>
            <a:ext cx="2957512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5" y="42860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</a:rPr>
              <a:t>МАРБУРГ</a:t>
            </a:r>
            <a:endParaRPr lang="ru-RU" sz="3600" b="1" i="1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071810"/>
            <a:ext cx="2714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А осенью 1736 г. трое лучших студентов, в том числе Ломоносов, были отправлены Академией Наук в Германию, для обучения математике, физике, химии философии и металлургии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39849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Студент немецкого</a:t>
            </a:r>
          </a:p>
          <a:p>
            <a:r>
              <a:rPr lang="ru-RU" b="1" dirty="0" smtClean="0"/>
              <a:t>университета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6" y="2067119"/>
            <a:ext cx="8853164" cy="346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Марбургский университет в Германии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8" name="Рисунок 5" descr="06_Marburg_0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68313" y="188913"/>
            <a:ext cx="456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115196" cy="6429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границей.</a:t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200" b="1" i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5686425" cy="5216525"/>
          </a:xfrm>
        </p:spPr>
        <p:txBody>
          <a:bodyPr/>
          <a:lstStyle/>
          <a:p>
            <a:pPr algn="just"/>
            <a:r>
              <a:rPr lang="ru-RU" sz="1600" smtClean="0"/>
              <a:t>1736-1738 гг. В Марбургском университете Ломоносов учился у выдающегося педагога Христиана Вольфа на немецком языке (не на латыни).</a:t>
            </a:r>
          </a:p>
          <a:p>
            <a:pPr algn="just"/>
            <a:r>
              <a:rPr lang="ru-RU" sz="1600" smtClean="0"/>
              <a:t>Ломоносов изучал теоретическую химию,  механику, гидростатику, аэрометрию, гидравлику, теоретическую физику.</a:t>
            </a:r>
          </a:p>
          <a:p>
            <a:pPr algn="just"/>
            <a:r>
              <a:rPr lang="ru-RU" sz="1600" smtClean="0"/>
              <a:t>Параллельно с этим Ломоносов обучался французскому языку, рисованию, танцам, фехтованию.</a:t>
            </a:r>
          </a:p>
          <a:p>
            <a:pPr algn="just"/>
            <a:r>
              <a:rPr lang="ru-RU" sz="1600" smtClean="0"/>
              <a:t>В Марбурге Ломоносов начал собирать свою первую библиотеку, куда вошли и античные, и современные авторы: Анакреон, Сафо, Вергилий, Сенека, Овидий, Марциал, Цицерон, Плиний Младший, Помей, Эразм Роттердамский, Фенелон, Свифт, Гюнтер, «Избранные и лучшие письма французских писателей, переведённые на немецкий язык» (Гамбург, 1731), «Вновь расширенное поэтическое руководство, то есть кратко изложенное введение в немецкую поэзию» И. Гюбнера (Лейпциг, 1711) и другие.</a:t>
            </a:r>
          </a:p>
        </p:txBody>
      </p:sp>
      <p:pic>
        <p:nvPicPr>
          <p:cNvPr id="20484" name="Picture 2" descr="http://upload.wikimedia.org/wikipedia/commons/thumb/2/22/Lomonosov-house_marburg1.jpg/220px-Lomonosov-house_marbur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736"/>
            <a:ext cx="2095500" cy="40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4257675" cy="1643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i="1" dirty="0" smtClean="0">
                <a:solidFill>
                  <a:schemeClr val="tx1"/>
                </a:solidFill>
              </a:rPr>
              <a:t>Германия, Марбург.                  Первые научные труды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4143375"/>
            <a:ext cx="8229600" cy="2430463"/>
          </a:xfrm>
        </p:spPr>
        <p:txBody>
          <a:bodyPr/>
          <a:lstStyle/>
          <a:p>
            <a:pPr algn="just"/>
            <a:r>
              <a:rPr lang="ru-RU" sz="2000" smtClean="0"/>
              <a:t>1737-1738 гг. В Марбурге Ломоносов публикует </a:t>
            </a:r>
            <a:r>
              <a:rPr lang="ru-RU" sz="2000" i="1" smtClean="0">
                <a:solidFill>
                  <a:srgbClr val="002060"/>
                </a:solidFill>
              </a:rPr>
              <a:t>первую работу </a:t>
            </a:r>
            <a:r>
              <a:rPr lang="ru-RU" sz="2000" smtClean="0"/>
              <a:t>«О превращении твёрдого тела в жидкое, в зависимости от движения предшествующей жидкости».</a:t>
            </a:r>
          </a:p>
          <a:p>
            <a:pPr algn="just"/>
            <a:r>
              <a:rPr lang="ru-RU" sz="2000" smtClean="0"/>
              <a:t>Весной 1739 года выходит </a:t>
            </a:r>
            <a:r>
              <a:rPr lang="ru-RU" sz="2000" i="1" smtClean="0">
                <a:solidFill>
                  <a:srgbClr val="002060"/>
                </a:solidFill>
              </a:rPr>
              <a:t>его диссертация </a:t>
            </a:r>
            <a:r>
              <a:rPr lang="ru-RU" sz="2000" smtClean="0"/>
              <a:t>«Физическая диссертация о различии смешанных тел, состоящих в сцеплении корпускул», в которой заложены основы новой  корпускулярной теории строения материи ,  новой корпускулярной физики и химии.</a:t>
            </a:r>
          </a:p>
        </p:txBody>
      </p:sp>
      <p:pic>
        <p:nvPicPr>
          <p:cNvPr id="21508" name="Picture 2" descr="C:\Users\user\Desktop\Ломоносов\ЛомоносовСкан\Ломоносов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85751"/>
            <a:ext cx="4119561" cy="320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8"/>
          <p:cNvSpPr>
            <a:spLocks noGrp="1"/>
          </p:cNvSpPr>
          <p:nvPr>
            <p:ph idx="1"/>
          </p:nvPr>
        </p:nvSpPr>
        <p:spPr>
          <a:xfrm>
            <a:off x="457200" y="1214438"/>
            <a:ext cx="5114925" cy="5359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smtClean="0"/>
              <a:t>К началу 1739 года Ломоносов и его товарищи завершили своё обучение в Марбурге и 14 июля 1739 года прибыли во Фрайберг – старейший горнозаводской центр Саксонии.</a:t>
            </a:r>
          </a:p>
          <a:p>
            <a:pPr algn="just"/>
            <a:r>
              <a:rPr lang="ru-RU" sz="2000" smtClean="0"/>
              <a:t>У Генкеля Ломоносов учился минералогии и металлургии, упор обучения делался на практические занятия: посещение рудников и металлургических заводов.</a:t>
            </a:r>
          </a:p>
          <a:p>
            <a:pPr algn="just"/>
            <a:r>
              <a:rPr lang="ru-RU" sz="2000" smtClean="0"/>
              <a:t>У Генкеля Ломоносов учился организации лучшей в то время химической лаборатории, которая служила учебной, производственной и экспериментальной базой.</a:t>
            </a:r>
          </a:p>
          <a:p>
            <a:pPr algn="just"/>
            <a:r>
              <a:rPr lang="ru-RU" sz="2000" smtClean="0"/>
              <a:t>В 1741 году Ломоносов вернулся в Россию.</a:t>
            </a:r>
          </a:p>
        </p:txBody>
      </p:sp>
      <p:pic>
        <p:nvPicPr>
          <p:cNvPr id="22532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285992"/>
            <a:ext cx="30718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Ломоносов стал самым образованным человеком в России</a:t>
            </a:r>
          </a:p>
        </p:txBody>
      </p:sp>
      <p:pic>
        <p:nvPicPr>
          <p:cNvPr id="6" name="Picture 11" descr="82716--13339721-h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28"/>
            <a:ext cx="2357422" cy="177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357430"/>
            <a:ext cx="735811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Знал несколько языков.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Сочинил множество стихов.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Преподавал в Академии наук русский язык, историю, физику, химию и другие предметы.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Написал первую русскую грамматику, учебник русской истории.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dirty="0" smtClean="0"/>
              <a:t>Первым объяснил русским людям, откуда берётся тепло и дожди, что такое планеты и кометы, от чего происходит северное сияние и мн.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ea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8670"/>
            <a:ext cx="8775700" cy="1728787"/>
          </a:xfrm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492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Открытия Ломоносова</a:t>
            </a:r>
            <a:endParaRPr lang="ru-RU" sz="3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00372"/>
            <a:ext cx="81439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Организовал первую в России химическую лабораторию./Химия/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Развивал атомно-молекулярные представления о строении вещества  Создал ряд оптических приборов.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Открыл атмосферу на Венере.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Описал строение Земли.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Объяснил происхождение многих полезных ископаемых и минералов.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Опубликовал руководство по металлургии.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Подчеркивал важность исследования Северного морского пути и освоения Сибири.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Автор трудов по русской истории.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По инициативе Ломоносова </a:t>
            </a:r>
            <a:r>
              <a:rPr lang="ru-RU" sz="2400" dirty="0" smtClean="0">
                <a:latin typeface="Monotype Corsiva" pitchFamily="66" charset="0"/>
              </a:rPr>
              <a:t>основан Московский университет (1755).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350x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911475"/>
            <a:ext cx="4537075" cy="36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</a:rPr>
              <a:t>В 1748 он создал химическую лабораторию, в которой проводил научные исследования, в том числе разрабатывал состав стекла, фарфора и смальты, которую использовал для своих мозаик, созданных в 1751.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952494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Ломоносов в своей</a:t>
            </a:r>
          </a:p>
          <a:p>
            <a:r>
              <a:rPr lang="ru-RU" b="1" dirty="0" smtClean="0"/>
              <a:t>химической лаборатории.</a:t>
            </a:r>
            <a:endParaRPr lang="ru-RU" b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763713" y="260350"/>
            <a:ext cx="5700712" cy="64135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600" b="1" i="1">
                <a:latin typeface="Times New Roman" pitchFamily="18" charset="0"/>
              </a:rPr>
              <a:t>МОЗАИЧНЫЕ КАРТИНЫ</a:t>
            </a:r>
          </a:p>
        </p:txBody>
      </p:sp>
      <p:pic>
        <p:nvPicPr>
          <p:cNvPr id="14339" name="Picture 4" descr="ломоносов и екате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71294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27088" y="6165850"/>
            <a:ext cx="7739062" cy="457200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</a:rPr>
              <a:t>М.В.Ломоносов показывает свои работы императрице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373551" y="1205009"/>
            <a:ext cx="8230134" cy="11439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dirty="0" smtClean="0"/>
              <a:t>В соседстве двух морей, на родине метели,     </a:t>
            </a:r>
            <a:br>
              <a:rPr lang="ru-RU" sz="3400" dirty="0" smtClean="0"/>
            </a:br>
            <a:r>
              <a:rPr lang="ru-RU" sz="3400" dirty="0" smtClean="0"/>
              <a:t>Вблизи бродящих льдов и стужи он рождён;</a:t>
            </a:r>
            <a:br>
              <a:rPr lang="ru-RU" sz="3400" dirty="0" smtClean="0"/>
            </a:br>
            <a:r>
              <a:rPr lang="ru-RU" sz="3400" dirty="0" smtClean="0"/>
              <a:t>Снегами полюса он встречен у купели</a:t>
            </a:r>
            <a:br>
              <a:rPr lang="ru-RU" sz="3400" dirty="0" smtClean="0"/>
            </a:br>
            <a:r>
              <a:rPr lang="ru-RU" sz="3400" dirty="0" smtClean="0"/>
              <a:t>И пышным севера сияньем озарён.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953" y="3555332"/>
            <a:ext cx="6884015" cy="31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i="1" dirty="0" smtClean="0"/>
              <a:t>Мозаика.</a:t>
            </a:r>
          </a:p>
        </p:txBody>
      </p:sp>
      <p:pic>
        <p:nvPicPr>
          <p:cNvPr id="4" name="Picture 4" descr="мозаика Пол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652990" cy="48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мозаика Пётр 1 Ломоно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990898" cy="50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8313" y="6254508"/>
            <a:ext cx="3514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6600FF"/>
                </a:solidFill>
              </a:rPr>
              <a:t>Мозаика «Полтавская битва»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572130" y="6259976"/>
            <a:ext cx="228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FF"/>
                </a:solidFill>
              </a:rPr>
              <a:t>Мозаика «Пётр 1»</a:t>
            </a:r>
            <a:endParaRPr lang="ru-RU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84f5dc3b97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929618" cy="41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/>
          <a:lstStyle/>
          <a:p>
            <a:pPr eaLnBrk="1" hangingPunct="1"/>
            <a:r>
              <a:rPr lang="ru-RU" sz="3600" b="1" i="1" dirty="0" smtClean="0"/>
              <a:t>Основал первый в России университет, который носит его имя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6281210"/>
            <a:ext cx="835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Добился того, чтобы принимали туда не только детей дворян, а всех сословий.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Труды Ломоносова в области языка и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4" descr="Полное собрание сочинений М. В. Ломоносова 1950-1959 гг.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28750"/>
            <a:ext cx="7848600" cy="2214563"/>
          </a:xfrm>
        </p:spPr>
      </p:pic>
      <p:sp>
        <p:nvSpPr>
          <p:cNvPr id="6861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0" y="3786188"/>
            <a:ext cx="9144000" cy="30718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Monotype Corsiva" pitchFamily="66" charset="0"/>
              </a:rPr>
              <a:t>Автор трудов по русской истории.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Monotype Corsiva" pitchFamily="66" charset="0"/>
              </a:rPr>
              <a:t> Крупнейший русский поэт-просветитель 18 в..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Monotype Corsiva" pitchFamily="66" charset="0"/>
              </a:rPr>
              <a:t>Создатель русской оды философского и высокого гражданского звучания. 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Monotype Corsiva" pitchFamily="66" charset="0"/>
              </a:rPr>
              <a:t>Автор поэм, поэтических посланий, трагедий, научной грамматики русского языка. 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Monotype Corsiva" pitchFamily="66" charset="0"/>
              </a:rPr>
              <a:t>Возродил искусство мозаики, создал с учениками мозаичные картины. 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Monotype Corsiva" pitchFamily="66" charset="0"/>
              </a:rPr>
              <a:t>Член Академии художеств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i="1" dirty="0" smtClean="0"/>
              <a:t>Занимательные факты.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500174"/>
            <a:ext cx="5007005" cy="509747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6600FF"/>
                </a:solidFill>
              </a:rPr>
              <a:t>В 1748 году Ломоносов написал оду в честь очередной годовщины со дня восшествия императрицы Елизаветы Петровны на престол, за что был награждён двумя тысячами рублей. Так как в казне на тот момент были только медные деньги, награда была выдана именно ими. Для того чтобы доставить награду Ломоносову, потребовалось два воза.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500174"/>
            <a:ext cx="3063903" cy="50974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b="1" dirty="0" smtClean="0">
                <a:solidFill>
                  <a:srgbClr val="6600FF"/>
                </a:solidFill>
              </a:rPr>
              <a:t>Ломоносов был человеком высоким и очень сильным физически. Существует легенда о том, что однажды он в одиночку обратил в бегство трёх вооружённых разбойников, пытавшихся его ограбить.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  <p:bldP spid="2253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857364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</a:rPr>
              <a:t>Умер Ломоносов в Петербурге 4 апреля 1765.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931220"/>
            <a:ext cx="60722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</a:rPr>
              <a:t>Могила Ломоносова в Александро-Невской лавре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051050" y="333375"/>
            <a:ext cx="5176838" cy="579438"/>
          </a:xfrm>
          <a:prstGeom prst="rect">
            <a:avLst/>
          </a:prstGeom>
          <a:solidFill>
            <a:srgbClr val="C0C0C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Памятники Ломоносову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268413"/>
            <a:ext cx="19177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843213" y="4508500"/>
            <a:ext cx="3497262" cy="517525"/>
          </a:xfrm>
          <a:prstGeom prst="rect">
            <a:avLst/>
          </a:prstGeom>
          <a:solidFill>
            <a:srgbClr val="C0C0C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Самый первый памятник Ломоносову в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г.Санкт-Петербург.</a:t>
            </a:r>
          </a:p>
        </p:txBody>
      </p:sp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16541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5229225"/>
            <a:ext cx="20875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644900"/>
            <a:ext cx="1778000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0900" y="1268413"/>
            <a:ext cx="19431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3473450"/>
            <a:ext cx="19478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1844675"/>
            <a:ext cx="1512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8175" y="1916113"/>
            <a:ext cx="1179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ide0003_image0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857232"/>
            <a:ext cx="6829425" cy="36433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2938" y="5072063"/>
            <a:ext cx="8064500" cy="1373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</a:rPr>
              <a:t>Родился 1</a:t>
            </a:r>
            <a:r>
              <a:rPr lang="en-US" sz="2800" b="1" dirty="0">
                <a:latin typeface="Times New Roman" pitchFamily="18" charset="0"/>
              </a:rPr>
              <a:t>9</a:t>
            </a:r>
            <a:r>
              <a:rPr lang="ru-RU" sz="2800" b="1" dirty="0">
                <a:latin typeface="Times New Roman" pitchFamily="18" charset="0"/>
              </a:rPr>
              <a:t> ноября 1711 года в Архангельской губернии в д. Денисовка близ Холмогор в семье крестьянина-помора.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97346"/>
            <a:ext cx="7072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Архангельск– северная база российского флота. </a:t>
            </a:r>
            <a:r>
              <a:rPr lang="ru-RU" dirty="0" smtClean="0"/>
              <a:t>В эпоху Петра </a:t>
            </a:r>
            <a:r>
              <a:rPr lang="en-US" dirty="0" smtClean="0"/>
              <a:t>I</a:t>
            </a:r>
            <a:r>
              <a:rPr lang="ru-RU" dirty="0" smtClean="0"/>
              <a:t> в Архангельскую губернию хлынули инженеры и строители, здесь строились военные корабли. Они везли с собой книги, знания, которые тут же попадали в руки местных помор, на благодатную почву.</a:t>
            </a:r>
          </a:p>
          <a:p>
            <a:pPr algn="just"/>
            <a:r>
              <a:rPr lang="ru-RU" dirty="0" smtClean="0"/>
              <a:t>Семья М.В. Ломоносова состояла по отцовской линии из помор, моряков, которые ходили даже на </a:t>
            </a:r>
            <a:r>
              <a:rPr lang="ru-RU" dirty="0" err="1" smtClean="0"/>
              <a:t>Грумант</a:t>
            </a:r>
            <a:r>
              <a:rPr lang="ru-RU" dirty="0" smtClean="0"/>
              <a:t> (Новая Земля). По линии матери - из семьи  церковных служителей. Таким образом, </a:t>
            </a:r>
            <a:r>
              <a:rPr lang="ru-RU" i="1" dirty="0" smtClean="0">
                <a:solidFill>
                  <a:srgbClr val="002060"/>
                </a:solidFill>
              </a:rPr>
              <a:t>Ломоносов происходил из семьи наиболее образованных в то время слоев крестьян - помор, достаточно состоятельной,  владеющей навигацией.</a:t>
            </a:r>
          </a:p>
          <a:p>
            <a:pPr algn="just"/>
            <a:r>
              <a:rPr lang="ru-RU" dirty="0" smtClean="0"/>
              <a:t>В месте, где родился Ломоносов – никогда </a:t>
            </a:r>
            <a:r>
              <a:rPr lang="ru-RU" i="1" dirty="0" smtClean="0">
                <a:solidFill>
                  <a:srgbClr val="002060"/>
                </a:solidFill>
              </a:rPr>
              <a:t>не было крепостного права.</a:t>
            </a:r>
            <a:r>
              <a:rPr lang="ru-RU" dirty="0" smtClean="0"/>
              <a:t> Крестьяне могли свободно перемещаться, общаться, 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3857628"/>
            <a:ext cx="6858048" cy="278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3571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5357826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Крепок он был здоровьем. Очень скоро отец Василий </a:t>
            </a:r>
            <a:r>
              <a:rPr lang="ru-RU" b="1" i="1" dirty="0" err="1" smtClean="0"/>
              <a:t>Дорофеевич</a:t>
            </a:r>
            <a:r>
              <a:rPr lang="ru-RU" b="1" i="1" dirty="0" smtClean="0"/>
              <a:t> стал брать его с собой в море. Ходили </a:t>
            </a:r>
            <a:r>
              <a:rPr lang="ru-RU" b="1" dirty="0" smtClean="0"/>
              <a:t>они на отцовском корабле "Чайка" по Северной Двине, Белому морю и Ледовитому океану.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5" descr="17_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>
          <a:xfrm>
            <a:off x="1071538" y="1571612"/>
            <a:ext cx="5857875" cy="2428875"/>
          </a:xfrm>
        </p:spPr>
      </p:pic>
      <p:sp>
        <p:nvSpPr>
          <p:cNvPr id="5" name="Прямоугольник 4"/>
          <p:cNvSpPr/>
          <p:nvPr/>
        </p:nvSpPr>
        <p:spPr>
          <a:xfrm>
            <a:off x="2071670" y="642918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Автографы Ломоносова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8625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Найденные автографы нам говорят о том, что Михайло Ломоносов, которому не сравнялось ещё и 14 лет, был уже настолько грамотным, что купцы, чиновники таможни и посадские люди Архангельска и окрестностей доверяли ему </a:t>
            </a:r>
            <a:r>
              <a:rPr lang="ru-RU" sz="2400" dirty="0" err="1" smtClean="0">
                <a:latin typeface="Monotype Corsiva" pitchFamily="66" charset="0"/>
              </a:rPr>
              <a:t>подписывание</a:t>
            </a:r>
            <a:r>
              <a:rPr lang="ru-RU" sz="2400" dirty="0" smtClean="0">
                <a:latin typeface="Monotype Corsiva" pitchFamily="66" charset="0"/>
              </a:rPr>
              <a:t> важных документов.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6" descr="путь в моск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103688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476375" y="2276475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Холмогоры</a:t>
            </a:r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 rot="-497647">
            <a:off x="3635375" y="2708275"/>
            <a:ext cx="649288" cy="431800"/>
          </a:xfrm>
          <a:prstGeom prst="leftArrow">
            <a:avLst>
              <a:gd name="adj1" fmla="val 50000"/>
              <a:gd name="adj2" fmla="val 3759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331913" y="6021388"/>
            <a:ext cx="125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Москва</a:t>
            </a: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rot="-497647">
            <a:off x="2916238" y="5661025"/>
            <a:ext cx="649287" cy="431800"/>
          </a:xfrm>
          <a:prstGeom prst="leftArrow">
            <a:avLst>
              <a:gd name="adj1" fmla="val 50000"/>
              <a:gd name="adj2" fmla="val 3759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795" y="428604"/>
            <a:ext cx="3330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</a:rPr>
              <a:t>В МОСКВУ</a:t>
            </a:r>
            <a:endParaRPr lang="ru-RU" sz="3200" b="1" i="1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428736"/>
            <a:ext cx="36433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Грамоте обучил Михаила дьячок местной церкви. Страсть к знаниям, тяжёлая обстановка в семье заставили Ломоносова принять решение - оставить родной дом и отправиться в Москву.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037 C -0.04184 0.05596 -0.04341 0.06335 -0.03664 0.077 C -0.03612 0.07908 -0.03629 0.08185 -0.03507 0.08347 C -0.03386 0.08509 -0.03178 0.08439 -0.03021 0.08555 C -0.02691 0.08786 -0.02396 0.0911 -0.02084 0.09387 C -0.01806 0.09642 -0.01615 0.10104 -0.01441 0.10451 C -0.01146 0.11676 -0.01112 0.12994 -0.00973 0.14266 C -0.01094 0.1778 -0.00348 0.18844 -0.02553 0.1933 C -0.03212 0.1963 -0.03612 0.20301 -0.04306 0.20601 C -0.04896 0.21133 -0.0533 0.21711 -0.0573 0.22497 C -0.05921 0.2326 -0.0632 0.25734 -0.06841 0.26312 C -0.06945 0.26428 -0.07917 0.26705 -0.07952 0.26728 C -0.08264 0.27006 -0.08594 0.27306 -0.08907 0.27584 C -0.09046 0.277 -0.08994 0.28 -0.09063 0.28208 C -0.09341 0.28948 -0.09358 0.28833 -0.09862 0.29272 C -0.10539 0.32 -0.08698 0.37642 -0.10799 0.38567 C -0.11007 0.38983 -0.11164 0.39468 -0.11441 0.39838 C -0.11598 0.40046 -0.11771 0.40231 -0.1191 0.40463 C -0.12796 0.41989 -0.12119 0.41549 -0.13021 0.41942 C -0.13681 0.42821 -0.14254 0.43885 -0.14775 0.44902 C -0.14966 0.45272 -0.15105 0.45734 -0.15417 0.45965 C -0.15816 0.46266 -0.16962 0.46359 -0.17153 0.46382 C -0.17917 0.46752 -0.18716 0.47399 -0.19219 0.48301 C -0.19445 0.48717 -0.19862 0.49572 -0.19862 0.49572 " pathEditMode="relative" ptsTypes="fffffffffffffffffffffffA">
                                      <p:cBhvr>
                                        <p:cTn id="6" dur="5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037 C -0.04184 0.05596 -0.04341 0.06335 -0.03664 0.077 C -0.03612 0.07908 -0.03629 0.08185 -0.03507 0.08347 C -0.03386 0.08509 -0.03178 0.08439 -0.03021 0.08555 C -0.02691 0.08786 -0.02396 0.0911 -0.02084 0.09387 C -0.01806 0.09642 -0.01615 0.10104 -0.01441 0.10451 C -0.01146 0.11676 -0.01112 0.12994 -0.00973 0.14266 C -0.01094 0.1778 -0.00348 0.18844 -0.02553 0.1933 C -0.03212 0.1963 -0.03612 0.20301 -0.04306 0.20601 C -0.04896 0.21133 -0.0533 0.21711 -0.0573 0.22497 C -0.05921 0.2326 -0.0632 0.25734 -0.06841 0.26312 C -0.06945 0.26428 -0.07917 0.26705 -0.07952 0.26728 C -0.08264 0.27006 -0.08594 0.27306 -0.08907 0.27584 C -0.09046 0.277 -0.08994 0.28 -0.09063 0.28208 C -0.09341 0.28948 -0.09358 0.28833 -0.09862 0.29272 C -0.10539 0.32 -0.08698 0.37642 -0.10799 0.38567 C -0.11007 0.38983 -0.11164 0.39468 -0.11441 0.39838 C -0.11598 0.40046 -0.11771 0.40231 -0.1191 0.40463 C -0.12796 0.41989 -0.12119 0.41549 -0.13021 0.41942 C -0.13681 0.42821 -0.14254 0.43885 -0.14775 0.44902 C -0.14966 0.45272 -0.15105 0.45734 -0.15417 0.45965 C -0.15816 0.46266 -0.16962 0.46359 -0.17153 0.46382 C -0.17917 0.46752 -0.18716 0.47399 -0.19219 0.48301 C -0.19445 0.48717 -0.19862 0.49572 -0.19862 0.49572 " pathEditMode="relative" ptsTypes="fffffffffffffffffffffff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b="1" dirty="0" smtClean="0"/>
              <a:t>Путешествие в Москву.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14" y="1428736"/>
            <a:ext cx="4143404" cy="485778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None/>
            </a:pPr>
            <a:r>
              <a:rPr lang="ru-RU" sz="2800" b="1" dirty="0" smtClean="0"/>
              <a:t>В декабре 1730 из Холмогор в Москву отправлялся караван с рыбой. Ночью, когда в доме все спали, Ломоносов надел на себя две рубахи,  взял с собой подаренные ему соседом «Грамматику» и «Арифметику» и отправился вдогонку за караваном. На третий день он настиг его и упросил рыбаков разрешить идти вместе с ними. Через три недели Ломоносов был в Москве, где он не знал ни одного человека</a:t>
            </a:r>
            <a:r>
              <a:rPr lang="ru-RU" sz="2800" b="1" dirty="0" smtClean="0">
                <a:solidFill>
                  <a:srgbClr val="339933"/>
                </a:solidFill>
              </a:rPr>
              <a:t>.</a:t>
            </a:r>
          </a:p>
        </p:txBody>
      </p:sp>
      <p:pic>
        <p:nvPicPr>
          <p:cNvPr id="5" name="Picture 11" descr="в москву"/>
          <p:cNvPicPr>
            <a:picLocks noChangeAspect="1" noChangeArrowheads="1"/>
          </p:cNvPicPr>
          <p:nvPr/>
        </p:nvPicPr>
        <p:blipFill>
          <a:blip r:embed="rId2" cstate="print"/>
          <a:srcRect l="2953" t="2362" r="2953" b="2362"/>
          <a:stretch>
            <a:fillRect/>
          </a:stretch>
        </p:blipFill>
        <p:spPr bwMode="auto">
          <a:xfrm>
            <a:off x="357158" y="1214422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1679</Words>
  <Application>Microsoft Office PowerPoint</Application>
  <PresentationFormat>Экран (4:3)</PresentationFormat>
  <Paragraphs>117</Paragraphs>
  <Slides>35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«М.В. Ломоносов – гений земли русской». </vt:lpstr>
      <vt:lpstr>Слайд 2</vt:lpstr>
      <vt:lpstr>В соседстве двух морей, на родине метели,      Вблизи бродящих льдов и стужи он рождён; Снегами полюса он встречен у купели И пышным севера сияньем озарён.</vt:lpstr>
      <vt:lpstr>Слайд 4</vt:lpstr>
      <vt:lpstr>Слайд 5</vt:lpstr>
      <vt:lpstr>Слайд 6</vt:lpstr>
      <vt:lpstr>Слайд 7</vt:lpstr>
      <vt:lpstr>Слайд 8</vt:lpstr>
      <vt:lpstr>Путешествие в Москву.</vt:lpstr>
      <vt:lpstr>«Арифметика» Л.Магницкого</vt:lpstr>
      <vt:lpstr>Слайд 11</vt:lpstr>
      <vt:lpstr>«Грамматика»  М. Смотрицкого</vt:lpstr>
      <vt:lpstr>Славяно-греко-латинская академия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Марбургский университет в Германии</vt:lpstr>
      <vt:lpstr>Слайд 22</vt:lpstr>
      <vt:lpstr>За границей. </vt:lpstr>
      <vt:lpstr> Германия, Марбург.                  Первые научные труды.</vt:lpstr>
      <vt:lpstr>Слайд 25</vt:lpstr>
      <vt:lpstr>Ломоносов стал самым образованным человеком в России</vt:lpstr>
      <vt:lpstr>Слайд 27</vt:lpstr>
      <vt:lpstr>Слайд 28</vt:lpstr>
      <vt:lpstr>Слайд 29</vt:lpstr>
      <vt:lpstr>Мозаика.</vt:lpstr>
      <vt:lpstr>Основал первый в России университет, который носит его имя</vt:lpstr>
      <vt:lpstr> Труды Ломоносова в области языка и литературы </vt:lpstr>
      <vt:lpstr>Занимательные факты.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24</cp:revision>
  <dcterms:modified xsi:type="dcterms:W3CDTF">2011-11-21T10:28:34Z</dcterms:modified>
</cp:coreProperties>
</file>