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6" r:id="rId15"/>
    <p:sldId id="302" r:id="rId16"/>
    <p:sldId id="303" r:id="rId17"/>
    <p:sldId id="304" r:id="rId18"/>
    <p:sldId id="305" r:id="rId19"/>
    <p:sldId id="307" r:id="rId20"/>
    <p:sldId id="281" r:id="rId21"/>
    <p:sldId id="282" r:id="rId22"/>
    <p:sldId id="283" r:id="rId23"/>
    <p:sldId id="285" r:id="rId24"/>
    <p:sldId id="286" r:id="rId25"/>
    <p:sldId id="287" r:id="rId26"/>
    <p:sldId id="288" r:id="rId27"/>
    <p:sldId id="289" r:id="rId28"/>
    <p:sldId id="308" r:id="rId2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02E"/>
    <a:srgbClr val="FFFF00"/>
    <a:srgbClr val="000000"/>
    <a:srgbClr val="FF0066"/>
    <a:srgbClr val="00CC00"/>
    <a:srgbClr val="7DD330"/>
    <a:srgbClr val="CA76FE"/>
    <a:srgbClr val="B744FE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>
      <p:cViewPr>
        <p:scale>
          <a:sx n="69" d="100"/>
          <a:sy n="69" d="100"/>
        </p:scale>
        <p:origin x="-5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ДТП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Лист1!$A$2:$A$6</c:f>
              <c:strCache>
                <c:ptCount val="5"/>
                <c:pt idx="0">
                  <c:v>2000 г</c:v>
                </c:pt>
                <c:pt idx="1">
                  <c:v>2008 г</c:v>
                </c:pt>
                <c:pt idx="2">
                  <c:v>2010 г</c:v>
                </c:pt>
                <c:pt idx="3">
                  <c:v>2011 г</c:v>
                </c:pt>
                <c:pt idx="4">
                  <c:v>2012 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157596</c:v>
                </c:pt>
                <c:pt idx="1">
                  <c:v>218322</c:v>
                </c:pt>
                <c:pt idx="2" formatCode="#,##0">
                  <c:v>199431</c:v>
                </c:pt>
                <c:pt idx="3" formatCode="#,##0">
                  <c:v>199868</c:v>
                </c:pt>
                <c:pt idx="4" formatCode="#,##0">
                  <c:v>150144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Погибло</c:v>
                </c:pt>
              </c:strCache>
            </c:strRef>
          </c:tx>
          <c:invertIfNegative val="0"/>
          <c:dLbls>
            <c:spPr>
              <a:solidFill>
                <a:srgbClr val="7030A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2000 г</c:v>
                </c:pt>
                <c:pt idx="1">
                  <c:v>2008 г</c:v>
                </c:pt>
                <c:pt idx="2">
                  <c:v>2010 г</c:v>
                </c:pt>
                <c:pt idx="3">
                  <c:v>2011 г</c:v>
                </c:pt>
                <c:pt idx="4">
                  <c:v>2012 г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29594</c:v>
                </c:pt>
                <c:pt idx="1">
                  <c:v>29936</c:v>
                </c:pt>
                <c:pt idx="2" formatCode="#,##0">
                  <c:v>26567</c:v>
                </c:pt>
                <c:pt idx="3" formatCode="#,##0">
                  <c:v>27953</c:v>
                </c:pt>
                <c:pt idx="4" formatCode="#,##0">
                  <c:v>20143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Ранено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2000 г</c:v>
                </c:pt>
                <c:pt idx="1">
                  <c:v>2008 г</c:v>
                </c:pt>
                <c:pt idx="2">
                  <c:v>2010 г</c:v>
                </c:pt>
                <c:pt idx="3">
                  <c:v>2011 г</c:v>
                </c:pt>
                <c:pt idx="4">
                  <c:v>2012 г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179401</c:v>
                </c:pt>
                <c:pt idx="1">
                  <c:v>270883</c:v>
                </c:pt>
                <c:pt idx="2" formatCode="#,##0">
                  <c:v>250635</c:v>
                </c:pt>
                <c:pt idx="3" formatCode="#,##0">
                  <c:v>251848</c:v>
                </c:pt>
                <c:pt idx="4" formatCode="#,##0">
                  <c:v>192125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374656"/>
        <c:axId val="168376192"/>
      </c:barChart>
      <c:catAx>
        <c:axId val="168374656"/>
        <c:scaling>
          <c:orientation val="minMax"/>
        </c:scaling>
        <c:delete val="0"/>
        <c:axPos val="b"/>
        <c:majorTickMark val="out"/>
        <c:minorTickMark val="none"/>
        <c:tickLblPos val="nextTo"/>
        <c:crossAx val="168376192"/>
        <c:crosses val="autoZero"/>
        <c:auto val="1"/>
        <c:lblAlgn val="ctr"/>
        <c:lblOffset val="100"/>
        <c:noMultiLvlLbl val="0"/>
      </c:catAx>
      <c:valAx>
        <c:axId val="168376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83746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4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03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12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62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3992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43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40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9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579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041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dsf dsfz fze ey ytkuilh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Page </a:t>
            </a:r>
            <a:fld id="{DC6D50ED-0A02-4826-A2D5-0C65376331EC}" type="slidenum">
              <a:rPr lang="fr-FR" b="1">
                <a:solidFill>
                  <a:schemeClr val="bg1"/>
                </a:solidFill>
              </a:rPr>
              <a:pPr/>
              <a:t>‹#›</a:t>
            </a:fld>
            <a:endParaRPr lang="fr-FR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971550" y="404813"/>
            <a:ext cx="8066088" cy="358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b="1" dirty="0">
                <a:solidFill>
                  <a:schemeClr val="bg1"/>
                </a:solidFill>
                <a:latin typeface="Verdana" pitchFamily="34" charset="0"/>
              </a:rPr>
              <a:t>Судьбы оборванная нить</a:t>
            </a:r>
            <a:r>
              <a:rPr lang="ru-RU" sz="5400" b="1" dirty="0" smtClean="0">
                <a:solidFill>
                  <a:schemeClr val="bg1"/>
                </a:solidFill>
                <a:latin typeface="Verdana" pitchFamily="34" charset="0"/>
              </a:rPr>
              <a:t>… </a:t>
            </a:r>
            <a:r>
              <a:rPr lang="ru-RU" sz="3600" b="1" dirty="0" smtClean="0">
                <a:solidFill>
                  <a:schemeClr val="bg1"/>
                </a:solidFill>
                <a:latin typeface="Verdana" pitchFamily="34" charset="0"/>
              </a:rPr>
              <a:t>(ко дню памяти жертв ДТП)</a:t>
            </a:r>
            <a:endParaRPr lang="fr-FR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Классификация ДТП: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68313" y="1125538"/>
            <a:ext cx="4824412" cy="431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Столкновения  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468313" y="1700213"/>
            <a:ext cx="4824412" cy="431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Опрокидывания  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468313" y="2276475"/>
            <a:ext cx="4824412" cy="431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Наезды на стоящее транспортное средство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468313" y="2852738"/>
            <a:ext cx="4824412" cy="431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Наезд на препятствия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468313" y="3429000"/>
            <a:ext cx="4824412" cy="431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Наезд на пешехода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468313" y="4005263"/>
            <a:ext cx="4824412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Наезд на велосипедиста</a:t>
            </a: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468313" y="4581525"/>
            <a:ext cx="4824412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Наезд на животное</a:t>
            </a: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468313" y="5157788"/>
            <a:ext cx="4824412" cy="431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Падение пассажира</a:t>
            </a: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468313" y="5734050"/>
            <a:ext cx="4824412" cy="4318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Иные виды ДТП</a:t>
            </a:r>
          </a:p>
        </p:txBody>
      </p:sp>
      <p:pic>
        <p:nvPicPr>
          <p:cNvPr id="58381" name="Picture 13" descr="dtp-krasnoarmeysk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25538"/>
            <a:ext cx="3492500" cy="274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  <p:bldP spid="58373" grpId="0" animBg="1"/>
      <p:bldP spid="58374" grpId="0" animBg="1"/>
      <p:bldP spid="58375" grpId="0" animBg="1"/>
      <p:bldP spid="58376" grpId="0" animBg="1"/>
      <p:bldP spid="58377" grpId="0" animBg="1"/>
      <p:bldP spid="58378" grpId="0" animBg="1"/>
      <p:bldP spid="58379" grpId="0" animBg="1"/>
      <p:bldP spid="583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2555875" y="1125538"/>
            <a:ext cx="6192838" cy="647700"/>
          </a:xfrm>
          <a:prstGeom prst="roundRect">
            <a:avLst>
              <a:gd name="adj" fmla="val 16667"/>
            </a:avLst>
          </a:prstGeom>
          <a:solidFill>
            <a:srgbClr val="CA76FE">
              <a:alpha val="8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Динамический удар, вызванный мгновенной </a:t>
            </a:r>
          </a:p>
          <a:p>
            <a:pPr algn="ctr"/>
            <a:r>
              <a:rPr lang="ru-RU" b="1">
                <a:solidFill>
                  <a:srgbClr val="000000"/>
                </a:solidFill>
              </a:rPr>
              <a:t>остановкой транспортного средства</a:t>
            </a:r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2555875" y="2133600"/>
            <a:ext cx="6265863" cy="647700"/>
          </a:xfrm>
          <a:prstGeom prst="roundRect">
            <a:avLst>
              <a:gd name="adj" fmla="val 16667"/>
            </a:avLst>
          </a:prstGeom>
          <a:solidFill>
            <a:srgbClr val="CA76F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Травмирование обломками и  частями</a:t>
            </a:r>
          </a:p>
          <a:p>
            <a:pPr algn="ctr"/>
            <a:r>
              <a:rPr lang="ru-RU" b="1">
                <a:solidFill>
                  <a:srgbClr val="000000"/>
                </a:solidFill>
              </a:rPr>
              <a:t> транспортных средств</a:t>
            </a:r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2555875" y="3141663"/>
            <a:ext cx="6265863" cy="647700"/>
          </a:xfrm>
          <a:prstGeom prst="roundRect">
            <a:avLst>
              <a:gd name="adj" fmla="val 16667"/>
            </a:avLst>
          </a:prstGeom>
          <a:solidFill>
            <a:srgbClr val="CA76F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Синдром длительного сдавливания </a:t>
            </a:r>
          </a:p>
          <a:p>
            <a:pPr algn="ctr"/>
            <a:r>
              <a:rPr lang="ru-RU" b="1">
                <a:solidFill>
                  <a:srgbClr val="000000"/>
                </a:solidFill>
              </a:rPr>
              <a:t>при зажатии пострадавших частями ТС</a:t>
            </a:r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2555875" y="4221163"/>
            <a:ext cx="6265863" cy="647700"/>
          </a:xfrm>
          <a:prstGeom prst="roundRect">
            <a:avLst>
              <a:gd name="adj" fmla="val 16667"/>
            </a:avLst>
          </a:prstGeom>
          <a:solidFill>
            <a:srgbClr val="CA76F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Воздействие высокой температуры и выделяющихся</a:t>
            </a:r>
          </a:p>
          <a:p>
            <a:pPr algn="ctr"/>
            <a:r>
              <a:rPr lang="ru-RU" b="1" dirty="0">
                <a:solidFill>
                  <a:srgbClr val="000000"/>
                </a:solidFill>
              </a:rPr>
              <a:t> газов в случае возникновения пожара</a:t>
            </a:r>
          </a:p>
        </p:txBody>
      </p:sp>
      <p:sp>
        <p:nvSpPr>
          <p:cNvPr id="59400" name="AutoShape 8"/>
          <p:cNvSpPr>
            <a:spLocks noChangeArrowheads="1"/>
          </p:cNvSpPr>
          <p:nvPr/>
        </p:nvSpPr>
        <p:spPr bwMode="auto">
          <a:xfrm>
            <a:off x="2555875" y="5229225"/>
            <a:ext cx="6265863" cy="647700"/>
          </a:xfrm>
          <a:prstGeom prst="roundRect">
            <a:avLst>
              <a:gd name="adj" fmla="val 16667"/>
            </a:avLst>
          </a:prstGeom>
          <a:solidFill>
            <a:srgbClr val="CA76F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Воздействие опасных веществ при участии </a:t>
            </a:r>
          </a:p>
          <a:p>
            <a:pPr algn="ctr"/>
            <a:r>
              <a:rPr lang="ru-RU" b="1">
                <a:solidFill>
                  <a:srgbClr val="000000"/>
                </a:solidFill>
              </a:rPr>
              <a:t>специальных ТС, перевозящих опасные грузы</a:t>
            </a:r>
          </a:p>
        </p:txBody>
      </p:sp>
      <p:sp>
        <p:nvSpPr>
          <p:cNvPr id="59401" name="WordArt 9"/>
          <p:cNvSpPr>
            <a:spLocks noChangeArrowheads="1" noChangeShapeType="1" noTextEdit="1"/>
          </p:cNvSpPr>
          <p:nvPr/>
        </p:nvSpPr>
        <p:spPr bwMode="auto">
          <a:xfrm rot="5400000">
            <a:off x="-1944687" y="2384425"/>
            <a:ext cx="6408737" cy="2017713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Основные </a:t>
            </a:r>
          </a:p>
          <a:p>
            <a:pPr algn="ctr" fontAlgn="auto"/>
            <a:r>
              <a:rPr lang="ru-RU" sz="3600" b="1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поражающие </a:t>
            </a:r>
          </a:p>
          <a:p>
            <a:pPr algn="ctr" fontAlgn="auto"/>
            <a:r>
              <a:rPr lang="ru-RU" sz="3600" b="1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факторы при ДТП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  <p:bldP spid="59397" grpId="0" animBg="1"/>
      <p:bldP spid="59398" grpId="0" animBg="1"/>
      <p:bldP spid="59399" grpId="0" animBg="1"/>
      <p:bldP spid="594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772816"/>
            <a:ext cx="6624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66"/>
                </a:solidFill>
              </a:rPr>
              <a:t>Каждый год в мире </a:t>
            </a:r>
            <a:r>
              <a:rPr lang="ru-RU" sz="2400" dirty="0" smtClean="0"/>
              <a:t>в результате ДТП </a:t>
            </a:r>
            <a:r>
              <a:rPr lang="ru-RU" sz="2400" dirty="0" smtClean="0">
                <a:solidFill>
                  <a:srgbClr val="FF0066"/>
                </a:solidFill>
              </a:rPr>
              <a:t>погибают и получают ранения более 10 миллионов человек</a:t>
            </a:r>
            <a:r>
              <a:rPr lang="ru-RU" sz="2400" dirty="0" smtClean="0"/>
              <a:t>. (это население, например,  такого города как Москва) </a:t>
            </a:r>
          </a:p>
          <a:p>
            <a:endParaRPr lang="ru-RU" sz="2400" dirty="0" smtClean="0"/>
          </a:p>
          <a:p>
            <a:r>
              <a:rPr lang="ru-RU" sz="2400" dirty="0" smtClean="0"/>
              <a:t>По данным ГИБДД </a:t>
            </a:r>
            <a:r>
              <a:rPr lang="ru-RU" sz="2400" dirty="0" smtClean="0">
                <a:solidFill>
                  <a:srgbClr val="FF0066"/>
                </a:solidFill>
              </a:rPr>
              <a:t>ежегодно в  России погибает в ДТП около 30 тыс. человек</a:t>
            </a:r>
            <a:r>
              <a:rPr lang="ru-RU" sz="2400" dirty="0" smtClean="0"/>
              <a:t>. За 1997-2007 гг. в ДТП погибло более 350 тысяч человек, для сравнения в Афганской войне (1979-1989 </a:t>
            </a:r>
            <a:r>
              <a:rPr lang="ru-RU" sz="2400" dirty="0" err="1" smtClean="0"/>
              <a:t>гг</a:t>
            </a:r>
            <a:r>
              <a:rPr lang="ru-RU" sz="2400" dirty="0" smtClean="0"/>
              <a:t>) погибло 15 тысяч человек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1941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Статистика ДТП в России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604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246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В Республике Мордовия за 1 полугодие 2013 года: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</p:spPr>
        <p:txBody>
          <a:bodyPr/>
          <a:lstStyle/>
          <a:p>
            <a:r>
              <a:rPr lang="ru-RU" u="sng" dirty="0" smtClean="0"/>
              <a:t>Произошло </a:t>
            </a:r>
            <a:r>
              <a:rPr lang="ru-RU" u="sng" dirty="0" smtClean="0">
                <a:solidFill>
                  <a:srgbClr val="FFFF00"/>
                </a:solidFill>
              </a:rPr>
              <a:t>296 ДТП</a:t>
            </a:r>
          </a:p>
          <a:p>
            <a:r>
              <a:rPr lang="ru-RU" dirty="0" smtClean="0"/>
              <a:t>49 человек </a:t>
            </a:r>
            <a:r>
              <a:rPr lang="ru-RU" dirty="0" smtClean="0">
                <a:solidFill>
                  <a:srgbClr val="FF0066"/>
                </a:solidFill>
              </a:rPr>
              <a:t>погибло</a:t>
            </a:r>
            <a:endParaRPr lang="ru-RU" dirty="0" smtClean="0">
              <a:solidFill>
                <a:srgbClr val="FF0066"/>
              </a:solidFill>
            </a:endParaRPr>
          </a:p>
          <a:p>
            <a:r>
              <a:rPr lang="ru-RU" dirty="0" smtClean="0"/>
              <a:t>381 человек </a:t>
            </a:r>
            <a:r>
              <a:rPr lang="ru-RU" dirty="0" smtClean="0">
                <a:solidFill>
                  <a:srgbClr val="FF0066"/>
                </a:solidFill>
              </a:rPr>
              <a:t>получили травмы </a:t>
            </a:r>
            <a:r>
              <a:rPr lang="ru-RU" dirty="0" smtClean="0"/>
              <a:t>различной степени тяжести</a:t>
            </a:r>
          </a:p>
          <a:p>
            <a:r>
              <a:rPr lang="ru-RU" dirty="0" smtClean="0"/>
              <a:t>В </a:t>
            </a:r>
            <a:r>
              <a:rPr lang="ru-RU" dirty="0" smtClean="0">
                <a:solidFill>
                  <a:srgbClr val="FF0066"/>
                </a:solidFill>
              </a:rPr>
              <a:t>каждом восьмом </a:t>
            </a:r>
            <a:r>
              <a:rPr lang="ru-RU" dirty="0" smtClean="0"/>
              <a:t>ДТП пострадал </a:t>
            </a:r>
            <a:r>
              <a:rPr lang="ru-RU" dirty="0" smtClean="0">
                <a:solidFill>
                  <a:srgbClr val="FF0066"/>
                </a:solidFill>
              </a:rPr>
              <a:t>ребенок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6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Основные виды нарушений ПДД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4038600" cy="48245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ВОДИТЕЛЯМИ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Вождение в состоянии алкогольного опьянения – 30% </a:t>
            </a:r>
          </a:p>
          <a:p>
            <a:pPr marL="514350" indent="-514350">
              <a:buFontTx/>
              <a:buAutoNum type="arabicPeriod"/>
            </a:pPr>
            <a:r>
              <a:rPr lang="ru-RU" sz="2400" dirty="0" smtClean="0"/>
              <a:t>Превышение скорости – 25%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Несоблюдение очередности проезда перекрестков – 15%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Выезд на полосу встречного движения – 10%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421" y="1628800"/>
            <a:ext cx="4038600" cy="28083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ПЕШЕХОДАМИ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Переход в неустановленном месте – 18%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Неожиданный выход на проезжую часть – 2%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4653136"/>
            <a:ext cx="446718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FF0066"/>
                </a:solidFill>
              </a:rPr>
              <a:t>Примерно 80% всех ДТП </a:t>
            </a:r>
          </a:p>
          <a:p>
            <a:pPr algn="ctr"/>
            <a:r>
              <a:rPr lang="ru-RU" sz="2800" dirty="0" smtClean="0">
                <a:solidFill>
                  <a:srgbClr val="FF0066"/>
                </a:solidFill>
              </a:rPr>
              <a:t>происходят по вине </a:t>
            </a:r>
          </a:p>
          <a:p>
            <a:pPr algn="ctr"/>
            <a:r>
              <a:rPr lang="ru-RU" sz="2800" dirty="0" smtClean="0">
                <a:solidFill>
                  <a:srgbClr val="FF0066"/>
                </a:solidFill>
              </a:rPr>
              <a:t>водителей</a:t>
            </a:r>
            <a:endParaRPr lang="ru-RU" sz="28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7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Только факты: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  <a:solidFill>
            <a:srgbClr val="7030A0">
              <a:alpha val="74000"/>
            </a:srgbClr>
          </a:solidFill>
        </p:spPr>
        <p:txBody>
          <a:bodyPr/>
          <a:lstStyle/>
          <a:p>
            <a:r>
              <a:rPr lang="ru-RU" sz="2800" dirty="0" smtClean="0"/>
              <a:t>В России ежегодно погибает более 1300 детей. По количеству это целая школа. Более 25 тысяч детей получают травмы.</a:t>
            </a:r>
          </a:p>
          <a:p>
            <a:r>
              <a:rPr lang="ru-RU" sz="2800" dirty="0" smtClean="0"/>
              <a:t>Максимальное число происшествий происходит в период времени с 16 до 18 часов.</a:t>
            </a:r>
          </a:p>
          <a:p>
            <a:r>
              <a:rPr lang="ru-RU" sz="2800" dirty="0" smtClean="0"/>
              <a:t>Чаще всего жертвами ДТП становятся дети 1, 7-10, 12-13 лет.</a:t>
            </a:r>
          </a:p>
          <a:p>
            <a:r>
              <a:rPr lang="ru-RU" sz="2800" dirty="0" smtClean="0"/>
              <a:t>Самыми аварийными днями считаются пятница и суббота.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00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7030A0">
              <a:alpha val="61000"/>
            </a:srgbClr>
          </a:solidFill>
        </p:spPr>
        <p:txBody>
          <a:bodyPr/>
          <a:lstStyle/>
          <a:p>
            <a:r>
              <a:rPr lang="ru-RU" sz="3600" dirty="0" smtClean="0"/>
              <a:t>Среди основных нарушений, допущенных детьми, преобладают: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925144"/>
          </a:xfrm>
        </p:spPr>
        <p:txBody>
          <a:bodyPr/>
          <a:lstStyle/>
          <a:p>
            <a:r>
              <a:rPr lang="ru-RU" sz="2600" dirty="0" smtClean="0"/>
              <a:t>Переход проезжей части в неустановленном месте</a:t>
            </a:r>
          </a:p>
          <a:p>
            <a:r>
              <a:rPr lang="ru-RU" sz="2600" dirty="0" smtClean="0"/>
              <a:t>Нарушений правил управления велосипедами, мотоциклами</a:t>
            </a:r>
          </a:p>
          <a:p>
            <a:r>
              <a:rPr lang="ru-RU" sz="2600" dirty="0" smtClean="0"/>
              <a:t>Переход проезжей части вне зоны пешеходного перехода</a:t>
            </a:r>
          </a:p>
          <a:p>
            <a:r>
              <a:rPr lang="ru-RU" sz="2600" dirty="0" smtClean="0"/>
              <a:t>Неожиданный выход из-за транспортного средства</a:t>
            </a:r>
          </a:p>
          <a:p>
            <a:r>
              <a:rPr lang="ru-RU" sz="2600" dirty="0" smtClean="0"/>
              <a:t>Неподчинение сигналам регулирования</a:t>
            </a:r>
          </a:p>
          <a:p>
            <a:r>
              <a:rPr lang="ru-RU" sz="2600" dirty="0" smtClean="0"/>
              <a:t>Игра на проезжей части</a:t>
            </a:r>
          </a:p>
          <a:p>
            <a:r>
              <a:rPr lang="ru-RU" sz="2600" dirty="0" smtClean="0"/>
              <a:t>Ходьба вдоль проезжей части.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68106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Характерные места ДТП с участием детей: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525963"/>
          </a:xfrm>
        </p:spPr>
        <p:txBody>
          <a:bodyPr/>
          <a:lstStyle/>
          <a:p>
            <a:r>
              <a:rPr lang="ru-RU" dirty="0" smtClean="0"/>
              <a:t>Дорога в населенном пункте</a:t>
            </a:r>
          </a:p>
          <a:p>
            <a:r>
              <a:rPr lang="ru-RU" dirty="0" smtClean="0"/>
              <a:t>Перекресток</a:t>
            </a:r>
          </a:p>
          <a:p>
            <a:r>
              <a:rPr lang="ru-RU" dirty="0" smtClean="0"/>
              <a:t>Дорога вне населенного пункта</a:t>
            </a:r>
          </a:p>
          <a:p>
            <a:r>
              <a:rPr lang="ru-RU" dirty="0" smtClean="0"/>
              <a:t>Пешеходный переход</a:t>
            </a:r>
          </a:p>
          <a:p>
            <a:r>
              <a:rPr lang="ru-RU" dirty="0" smtClean="0"/>
              <a:t>Остановка общественного транспорта.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95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204864"/>
            <a:ext cx="7293496" cy="1647056"/>
          </a:xfrm>
        </p:spPr>
        <p:txBody>
          <a:bodyPr/>
          <a:lstStyle/>
          <a:p>
            <a:r>
              <a:rPr lang="ru-RU" sz="5400" dirty="0" smtClean="0"/>
              <a:t>Просто посмотрите – </a:t>
            </a:r>
            <a:br>
              <a:rPr lang="ru-RU" sz="5400" dirty="0" smtClean="0"/>
            </a:br>
            <a:r>
              <a:rPr lang="ru-RU" sz="5400" dirty="0" smtClean="0"/>
              <a:t>это страшно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00577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492375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800">
                <a:solidFill>
                  <a:srgbClr val="FF0066"/>
                </a:solidFill>
              </a:rPr>
              <a:t>18 ноября</a:t>
            </a:r>
            <a:r>
              <a:rPr lang="ru-RU" sz="4800">
                <a:solidFill>
                  <a:schemeClr val="tx1"/>
                </a:solidFill>
              </a:rPr>
              <a:t> </a:t>
            </a:r>
            <a:r>
              <a:rPr lang="ru-RU" sz="4800">
                <a:solidFill>
                  <a:srgbClr val="FFFF00"/>
                </a:solidFill>
              </a:rPr>
              <a:t>– Всемирный день памяти жертв ДТП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oxport.ru/netcat_files/87/43/h_ecc67a0489cc258f35fab10332356b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6252196" cy="509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ordovia-news.ru/userfiles/avariya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zvmor.ru/data/photo/053112_0496967205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ordov.er.ru/media/userdata/news/2012/10/16/35d71140ca2e02a9e6bc58e758afdd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6" y="1173181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ordovmedia.ru/media/news/14937/e8285f99f9431bbab1b492b7ea5878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079612" cy="485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mordovmedia.ru/media/news/13913/740df0c311ce5be01ef15039c6a550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6200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3b4acff0d664bd51b9af5e5eaee5001341ae45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6446068" cy="483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537073f7-ee47-4233-aa70-a807b41117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970481" cy="530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6157268"/>
            <a:ext cx="51845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http://susanin.udm.ru/news/2011/08/15/361632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44824"/>
            <a:ext cx="734481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Будьте </a:t>
            </a:r>
          </a:p>
          <a:p>
            <a:pPr algn="ctr"/>
            <a:r>
              <a:rPr lang="ru-RU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внимательны!</a:t>
            </a:r>
            <a:endParaRPr lang="ru-RU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966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fobzor.info/up/news/foto/310310Mordovi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264289" cy="480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usdtp.ru/uploads/posts/2010-07/1278068248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120680" cy="437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usdtp.ru/uploads/posts/2011-12/1324718050_untitle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436621" cy="515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/>
              <a:t>Цель </a:t>
            </a:r>
            <a:r>
              <a:rPr lang="ru-RU" dirty="0" smtClean="0"/>
              <a:t>классного часа:</a:t>
            </a:r>
            <a:endParaRPr lang="ru-RU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268413"/>
            <a:ext cx="7283450" cy="5183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ru-RU" sz="2400"/>
              <a:t>Проявить сострадание к людям, понесшим тяжелую  утрату;</a:t>
            </a:r>
          </a:p>
          <a:p>
            <a:pPr>
              <a:lnSpc>
                <a:spcPct val="80000"/>
              </a:lnSpc>
            </a:pPr>
            <a:r>
              <a:rPr lang="ru-RU" sz="2400"/>
              <a:t>Оценить работу всех, кто вовлечен в ликвидацию дорожных аварий: сотрудников ГИББД, МЧС, медиков;</a:t>
            </a:r>
          </a:p>
          <a:p>
            <a:pPr>
              <a:lnSpc>
                <a:spcPct val="80000"/>
              </a:lnSpc>
            </a:pPr>
            <a:r>
              <a:rPr lang="ru-RU" sz="2400"/>
              <a:t>Привлечь внимание к ужасающим масштабам смертности и травм на дорогах,  к потенциальному риску всех участников дорожного движения;</a:t>
            </a:r>
          </a:p>
          <a:p>
            <a:pPr>
              <a:lnSpc>
                <a:spcPct val="80000"/>
              </a:lnSpc>
            </a:pPr>
            <a:r>
              <a:rPr lang="ru-RU" sz="2400"/>
              <a:t>Выдвинуть на первый план предотвращение аварий и важность более серьезного противодействия правонарушениям на дороге;</a:t>
            </a:r>
          </a:p>
          <a:p>
            <a:pPr>
              <a:lnSpc>
                <a:spcPct val="80000"/>
              </a:lnSpc>
            </a:pPr>
            <a:r>
              <a:rPr lang="ru-RU" sz="2400"/>
              <a:t>Представить каждому возможность внести посильный вклад в предотвращение дорожных аварий.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74638"/>
            <a:ext cx="7427912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ДТП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125538"/>
            <a:ext cx="7643812" cy="283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800"/>
              <a:t>Событие, возникшее в процессе движения по дороге транспортного средства и с его участием, при котором погибли или ранены люди, повреждены транспортные средства, сооружения, грузы, либо причинен другой материальный ущерб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513013" y="4267200"/>
            <a:ext cx="5461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rgbClr val="FFFF00"/>
                </a:solidFill>
              </a:rPr>
              <a:t>Первое в истории зарегистрированное ДТП </a:t>
            </a:r>
          </a:p>
          <a:p>
            <a:pPr algn="ctr"/>
            <a:r>
              <a:rPr lang="ru-RU" sz="2000">
                <a:solidFill>
                  <a:srgbClr val="FFFF00"/>
                </a:solidFill>
              </a:rPr>
              <a:t>произошло  </a:t>
            </a:r>
            <a:r>
              <a:rPr lang="ru-RU" sz="2000">
                <a:solidFill>
                  <a:srgbClr val="FF0066"/>
                </a:solidFill>
              </a:rPr>
              <a:t>30 мая 1896 года</a:t>
            </a:r>
            <a:r>
              <a:rPr lang="ru-RU" sz="2000">
                <a:solidFill>
                  <a:srgbClr val="FFFF00"/>
                </a:solidFill>
              </a:rPr>
              <a:t>   в Нью-Йорке:</a:t>
            </a:r>
          </a:p>
          <a:p>
            <a:pPr algn="ctr"/>
            <a:r>
              <a:rPr lang="ru-RU" sz="2000">
                <a:solidFill>
                  <a:srgbClr val="FFFF00"/>
                </a:solidFill>
              </a:rPr>
              <a:t>Электромобиль Генри Уэлса  столкнулся с </a:t>
            </a:r>
          </a:p>
          <a:p>
            <a:pPr algn="ctr"/>
            <a:r>
              <a:rPr lang="ru-RU" sz="2000">
                <a:solidFill>
                  <a:srgbClr val="FFFF00"/>
                </a:solidFill>
              </a:rPr>
              <a:t>велосипедом Эвелина Томаса, который </a:t>
            </a:r>
          </a:p>
          <a:p>
            <a:pPr algn="ctr"/>
            <a:r>
              <a:rPr lang="ru-RU" sz="2000">
                <a:solidFill>
                  <a:srgbClr val="FFFF00"/>
                </a:solidFill>
              </a:rPr>
              <a:t>отделался переломом ноги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1773238"/>
            <a:ext cx="7439025" cy="3589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ru-RU">
                <a:solidFill>
                  <a:schemeClr val="tx2"/>
                </a:solidFill>
              </a:rPr>
              <a:t>Генеральная Ассамблея ООН в </a:t>
            </a:r>
            <a:r>
              <a:rPr lang="ru-RU">
                <a:solidFill>
                  <a:srgbClr val="FF0066"/>
                </a:solidFill>
              </a:rPr>
              <a:t>2005 году</a:t>
            </a:r>
            <a:r>
              <a:rPr lang="ru-RU">
                <a:solidFill>
                  <a:schemeClr val="tx2"/>
                </a:solidFill>
              </a:rPr>
              <a:t> предложила государственным членам ООН и международному сообществу объявить ежегодный </a:t>
            </a:r>
            <a:r>
              <a:rPr lang="ru-RU" b="1">
                <a:solidFill>
                  <a:srgbClr val="FF0066"/>
                </a:solidFill>
              </a:rPr>
              <a:t>Всемирный день памяти жертв дорожно-транспортных происшествий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000" i="1"/>
              <a:t>«Опасные для здоровья водителя факторы»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97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ru-RU" sz="2400" dirty="0"/>
              <a:t>Нарушение ПДД, в том числе </a:t>
            </a:r>
            <a:r>
              <a:rPr lang="ru-RU" sz="2400" dirty="0">
                <a:solidFill>
                  <a:srgbClr val="FF0066"/>
                </a:solidFill>
              </a:rPr>
              <a:t>алкогольное опьянение</a:t>
            </a:r>
            <a:r>
              <a:rPr lang="ru-RU" sz="2400" dirty="0"/>
              <a:t>;</a:t>
            </a:r>
          </a:p>
          <a:p>
            <a:pPr algn="ctr">
              <a:lnSpc>
                <a:spcPct val="80000"/>
              </a:lnSpc>
            </a:pPr>
            <a:r>
              <a:rPr lang="ru-RU" sz="2400" dirty="0">
                <a:solidFill>
                  <a:srgbClr val="FF0066"/>
                </a:solidFill>
              </a:rPr>
              <a:t>Превышение</a:t>
            </a:r>
            <a:r>
              <a:rPr lang="ru-RU" sz="2400" dirty="0"/>
              <a:t> допустимой скорости движения;</a:t>
            </a:r>
          </a:p>
          <a:p>
            <a:pPr algn="ctr">
              <a:lnSpc>
                <a:spcPct val="80000"/>
              </a:lnSpc>
            </a:pPr>
            <a:r>
              <a:rPr lang="ru-RU" sz="2400" dirty="0"/>
              <a:t>Разговоры по </a:t>
            </a:r>
            <a:r>
              <a:rPr lang="ru-RU" sz="2400" dirty="0">
                <a:solidFill>
                  <a:srgbClr val="FF0066"/>
                </a:solidFill>
              </a:rPr>
              <a:t>мобильному телефону</a:t>
            </a:r>
            <a:r>
              <a:rPr lang="ru-RU" sz="2400" dirty="0"/>
              <a:t>;</a:t>
            </a:r>
          </a:p>
          <a:p>
            <a:pPr algn="ctr">
              <a:lnSpc>
                <a:spcPct val="80000"/>
              </a:lnSpc>
            </a:pPr>
            <a:r>
              <a:rPr lang="ru-RU" sz="2400" dirty="0"/>
              <a:t>Неиспользование </a:t>
            </a:r>
            <a:r>
              <a:rPr lang="ru-RU" sz="2400" dirty="0">
                <a:solidFill>
                  <a:srgbClr val="FF0066"/>
                </a:solidFill>
              </a:rPr>
              <a:t>ремней безопасности</a:t>
            </a:r>
            <a:r>
              <a:rPr lang="ru-RU" sz="2400" dirty="0"/>
              <a:t>;</a:t>
            </a:r>
          </a:p>
          <a:p>
            <a:pPr algn="ctr">
              <a:lnSpc>
                <a:spcPct val="80000"/>
              </a:lnSpc>
            </a:pPr>
            <a:r>
              <a:rPr lang="ru-RU" sz="2400" dirty="0"/>
              <a:t>Использование неисправного транспортного средства;</a:t>
            </a:r>
          </a:p>
          <a:p>
            <a:pPr algn="ctr">
              <a:lnSpc>
                <a:spcPct val="80000"/>
              </a:lnSpc>
            </a:pPr>
            <a:r>
              <a:rPr lang="ru-RU" sz="2400" dirty="0"/>
              <a:t>Разговор с пассажирами;</a:t>
            </a:r>
          </a:p>
          <a:p>
            <a:pPr algn="ctr">
              <a:lnSpc>
                <a:spcPct val="80000"/>
              </a:lnSpc>
            </a:pPr>
            <a:r>
              <a:rPr lang="ru-RU" sz="2400" dirty="0">
                <a:solidFill>
                  <a:srgbClr val="FF0066"/>
                </a:solidFill>
              </a:rPr>
              <a:t>Курение</a:t>
            </a:r>
            <a:r>
              <a:rPr lang="ru-RU" sz="2400" dirty="0"/>
              <a:t> за рулем;</a:t>
            </a:r>
          </a:p>
          <a:p>
            <a:pPr algn="ctr">
              <a:lnSpc>
                <a:spcPct val="80000"/>
              </a:lnSpc>
            </a:pPr>
            <a:r>
              <a:rPr lang="ru-RU" sz="2400" dirty="0"/>
              <a:t>Еда за рулем;</a:t>
            </a:r>
          </a:p>
          <a:p>
            <a:pPr algn="ctr">
              <a:lnSpc>
                <a:spcPct val="80000"/>
              </a:lnSpc>
            </a:pPr>
            <a:r>
              <a:rPr lang="ru-RU" sz="2400" dirty="0"/>
              <a:t>Управление электронными устройствами (</a:t>
            </a:r>
            <a:r>
              <a:rPr lang="en-US" sz="2400" dirty="0">
                <a:solidFill>
                  <a:srgbClr val="FF0066"/>
                </a:solidFill>
              </a:rPr>
              <a:t>CD, GPS,</a:t>
            </a:r>
            <a:r>
              <a:rPr lang="en-US" sz="2400" dirty="0"/>
              <a:t> </a:t>
            </a:r>
            <a:r>
              <a:rPr lang="ru-RU" sz="2400" dirty="0"/>
              <a:t>радио) во время движения;</a:t>
            </a:r>
          </a:p>
          <a:p>
            <a:pPr algn="ctr">
              <a:lnSpc>
                <a:spcPct val="80000"/>
              </a:lnSpc>
            </a:pPr>
            <a:r>
              <a:rPr lang="ru-RU" sz="2400" dirty="0"/>
              <a:t>Прослушивание музыки;</a:t>
            </a:r>
          </a:p>
          <a:p>
            <a:pPr algn="ctr">
              <a:lnSpc>
                <a:spcPct val="80000"/>
              </a:lnSpc>
            </a:pPr>
            <a:r>
              <a:rPr lang="ru-RU" sz="2400" dirty="0"/>
              <a:t>Усталость водителя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uiExpand="1" build="p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4">
      <a:dk1>
        <a:srgbClr val="FFFFFF"/>
      </a:dk1>
      <a:lt1>
        <a:srgbClr val="FFFFFF"/>
      </a:lt1>
      <a:dk2>
        <a:srgbClr val="FFFF66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4">
        <a:dk1>
          <a:srgbClr val="FFFFFF"/>
        </a:dk1>
        <a:lt1>
          <a:srgbClr val="FFFFFF"/>
        </a:lt1>
        <a:dk2>
          <a:srgbClr val="FFFF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623</Words>
  <Application>Microsoft Office PowerPoint</Application>
  <PresentationFormat>Экран (4:3)</PresentationFormat>
  <Paragraphs>101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Modèle par défaut</vt:lpstr>
      <vt:lpstr>Презентация PowerPoint</vt:lpstr>
      <vt:lpstr>18 ноября – Всемирный день памяти жертв ДТП</vt:lpstr>
      <vt:lpstr>Презентация PowerPoint</vt:lpstr>
      <vt:lpstr>Презентация PowerPoint</vt:lpstr>
      <vt:lpstr>Презентация PowerPoint</vt:lpstr>
      <vt:lpstr>Цель классного часа:</vt:lpstr>
      <vt:lpstr>ДТП</vt:lpstr>
      <vt:lpstr>Презентация PowerPoint</vt:lpstr>
      <vt:lpstr>«Опасные для здоровья водителя факторы»</vt:lpstr>
      <vt:lpstr>Классификация ДТП:</vt:lpstr>
      <vt:lpstr>Презентация PowerPoint</vt:lpstr>
      <vt:lpstr>Факты:</vt:lpstr>
      <vt:lpstr>Статистика ДТП в России</vt:lpstr>
      <vt:lpstr>В Республике Мордовия за 1 полугодие 2013 года:</vt:lpstr>
      <vt:lpstr>Основные виды нарушений ПДД</vt:lpstr>
      <vt:lpstr>Только факты:</vt:lpstr>
      <vt:lpstr>Среди основных нарушений, допущенных детьми, преобладают:</vt:lpstr>
      <vt:lpstr>Характерные места ДТП с участием детей:</vt:lpstr>
      <vt:lpstr>Просто посмотрите –  это страшно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Shining Purple Curves</dc:title>
  <dc:creator>www.powerpointstyles.com</dc:creator>
  <dc:description>Image credit to FreeDigitalPhotos.net</dc:description>
  <cp:lastModifiedBy>Bikmurzin</cp:lastModifiedBy>
  <cp:revision>41</cp:revision>
  <dcterms:created xsi:type="dcterms:W3CDTF">2009-03-23T15:23:24Z</dcterms:created>
  <dcterms:modified xsi:type="dcterms:W3CDTF">2013-11-17T10:35:39Z</dcterms:modified>
</cp:coreProperties>
</file>