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ubrsosh.narod.ru/index.files/image31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85926"/>
            <a:ext cx="2643206" cy="1714511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Роль классного часа в организации взаимодействия классных руководителей с обучающимися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5534561"/>
            <a:ext cx="48577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Helvetica"/>
              </a:rPr>
              <a:t>Воспитание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Helvetica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Helvetica"/>
              </a:rPr>
              <a:t> целенаправленная деятельность, призванная формировать у детей систему качеств личности, взглядов и убеждений. (А.В.Мудрик)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00958" y="5500702"/>
            <a:ext cx="16430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Леонтьева В.А., учитель МБОУ «</a:t>
            </a:r>
            <a:r>
              <a:rPr lang="ru-RU" sz="1600" dirty="0" err="1" smtClean="0">
                <a:latin typeface="Arial Narrow" pitchFamily="34" charset="0"/>
                <a:cs typeface="Times New Roman" pitchFamily="18" charset="0"/>
              </a:rPr>
              <a:t>Вельеникольская</a:t>
            </a:r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 СОШ»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Структура классного часа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214314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b="1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Вступительная часть – постановка вопроса</a:t>
            </a:r>
          </a:p>
          <a:p>
            <a:endParaRPr lang="ru-RU" b="1" dirty="0">
              <a:latin typeface="Arial Black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643174" y="4000504"/>
            <a:ext cx="3071833" cy="19082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Основная (содержательная) часть – материал для решения вопроса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929322" y="1857364"/>
            <a:ext cx="3000427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Заключительная часть –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решение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вопроса и определение его жизненного значения.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 rot="2515627" flipH="1">
            <a:off x="2376332" y="3332630"/>
            <a:ext cx="78581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9607564" flipH="1">
            <a:off x="5151636" y="3343572"/>
            <a:ext cx="78581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Советы по организации классного часа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71472" y="1071546"/>
            <a:ext cx="792961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8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Содержание классных часов следует так, чтобы постепенно переходить от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предметной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информации к ее оценке, от общих оценок к развернутым суждениям.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8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Необходимо учитывать психологические особенности восприятия материала обучающимися, следить за вниманием и при его снижении использовать интересные по содержанию факты или поставить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острый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вопрос, использовать музыкальную паузу, сменить вид деятельности.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В ходе классного часа классный руководитель не должен навязывать своего мнения и своих суждений, но его возможности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проводить коррекцию и оказывать помощь в поисках правильного решения.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8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 процессе обсуждения поставленных вопросов классный руководитель должен быть очень внимателен к выступлениям обучающихся, вносить нужные коррективы, ставить дополнительные наводящие вопросы, акцентировать внимание на важных моментах, размышлять вместе с детьми и помочь им найти правильное решение нравственной проблемы.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8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Классный час, независимо от своих разновидностей, должен нести положительный эмоциональный заряд, он должен развивать чувства учащихся, положительные эмоции.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8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В содержании классного часа необходимо обратить внимание на итоговую часть. Классный час должен содержать момент, когда ребенок сможет оценить и сам классный час, и время, потраченное на него, и свое отношение к данному классному часу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http://zanimatika.narod.ru/Shkola_vipuskno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848224"/>
            <a:ext cx="3786214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sogu.ru/media/photos/2011/05_31/uchit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5000628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57232"/>
            <a:ext cx="42148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Helvetica"/>
              </a:rPr>
              <a:t>В истории развития российской школы институту классного руководства всегда отводилось важнейшее место, т.к. именно классному руководителю принадлежит ведущая роль в формировании и становлении личности ребёнка, раскрытии его самобытности, способностей и потенциальных возможностей, в защите его интересов.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Формы работы классного руководителя 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357686" y="1714488"/>
            <a:ext cx="442915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беседы,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дискуссии,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игры,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состязания,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походы и экскурсии,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конкурсы,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общественно полезный и творческий труд.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 descr="http://gbounosh15baikonur.edusite.ru/images/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214810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786314" y="2643182"/>
            <a:ext cx="4143404" cy="26432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571744"/>
            <a:ext cx="3929090" cy="26432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00042"/>
            <a:ext cx="8572560" cy="15573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rmAutofit fontScale="90000"/>
          </a:bodyPr>
          <a:lstStyle/>
          <a:p>
            <a:pPr lvl="0" indent="539750" algn="l" fontAlgn="base">
              <a:spcAft>
                <a:spcPct val="0"/>
              </a:spcAft>
            </a:pPr>
            <a:r>
              <a:rPr lang="ru-RU" sz="2200" b="1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Классный час есть форма прямого общения воспитателя со своими воспитанниками</a:t>
            </a:r>
            <a:r>
              <a:rPr lang="ru-RU" sz="2200" b="1" dirty="0" smtClean="0"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2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В.П.Сазонов.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Классный час. В нашем понимании это не какая-то определенная форма работы, а час классного руководителя</a:t>
            </a:r>
            <a:r>
              <a:rPr lang="ru-RU" sz="2200" b="1" dirty="0" smtClean="0"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2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Л.И.Маленкова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500306"/>
            <a:ext cx="378621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Классные часы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форма организации процесса непосредственного общения педагога и воспитанников, в ходе которого могут подниматься и решаться важные моральные, нравственные и этические проблемы.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Arial Narrow" pitchFamily="34" charset="0"/>
              <a:cs typeface="Times New Roman" pitchFamily="18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2643182"/>
            <a:ext cx="4000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Классный час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это гибкая по составу и структуре форма фронтальной воспитательной работы, представляющая собой специально организуемое во внеурочное время общение классного руководителя с учащимися класса с целью содействия формированию классного коллектива и развитию его членов.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786182" y="3500438"/>
            <a:ext cx="1216152" cy="484632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0" y="2143116"/>
            <a:ext cx="321467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571868" y="4929198"/>
            <a:ext cx="3000396" cy="1928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00826" y="2643182"/>
            <a:ext cx="228601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714612" y="357166"/>
            <a:ext cx="442915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00430" y="2714620"/>
            <a:ext cx="2643206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Формы классного часа</a:t>
            </a:r>
            <a:endParaRPr lang="ru-RU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57620" y="5214950"/>
            <a:ext cx="2286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форма общения классного руководителя и воспитанников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428868"/>
            <a:ext cx="30718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683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форма внеурочной воспитательной работы, и в отличие от урока ему не должен быть присущ академизм и поучающий тип педагогического взаимодействия.</a:t>
            </a:r>
            <a:endParaRPr lang="ru-RU" sz="10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785794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683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форма организации фронтальной (массовой) воспитательной работы с детьми</a:t>
            </a:r>
            <a:endParaRPr lang="ru-RU" sz="10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3000372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683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форма   воспитательной работы</a:t>
            </a: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4679157" y="246458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751389" y="467837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2"/>
          </p:cNvCxnSpPr>
          <p:nvPr/>
        </p:nvCxnSpPr>
        <p:spPr>
          <a:xfrm rot="10800000" flipV="1">
            <a:off x="3143240" y="3536156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6"/>
            <a:endCxn id="15" idx="2"/>
          </p:cNvCxnSpPr>
          <p:nvPr/>
        </p:nvCxnSpPr>
        <p:spPr>
          <a:xfrm flipV="1">
            <a:off x="6143636" y="3500438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8" grpId="0" animBg="1"/>
      <p:bldP spid="409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Педагогические задачи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2000240"/>
            <a:ext cx="757239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Создание условий становления и проявления субъективности и индивидуальности обучающегося, его творческих способностей.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Обогащение сознания обучающихся знаниями о природе, обществе, человеке.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Формирование эмоционально-чувствительной сферы и ценностных отношений личности ребенка.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Усвоение детьми знаний, умений и навыков познавательной и практико-созидательной деятельности.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Формирование классного коллектива как благоприятной среды для развития и жизнедеятельности школьников.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71934" y="9286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Личностно-ориентированный классный час</a:t>
            </a: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786058"/>
            <a:ext cx="735808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классный руководитель    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+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учащиеся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357686" y="1500174"/>
            <a:ext cx="484632" cy="978408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http://bnsh.ucoz.ru/Pictures/Klassno_cmy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643314"/>
            <a:ext cx="6324600" cy="3038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Основные компоненты классного часа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214554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Целевой. 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2214554"/>
            <a:ext cx="2409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Содержательный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2071678"/>
            <a:ext cx="2387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Организационно-</a:t>
            </a:r>
          </a:p>
          <a:p>
            <a:r>
              <a:rPr lang="ru-RU" sz="2400" b="1" dirty="0" err="1" smtClean="0">
                <a:latin typeface="Arial Narrow" pitchFamily="34" charset="0"/>
              </a:rPr>
              <a:t>деятельностный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2071678"/>
            <a:ext cx="20778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Оценочно-</a:t>
            </a:r>
          </a:p>
          <a:p>
            <a:r>
              <a:rPr lang="ru-RU" sz="2400" b="1" dirty="0" smtClean="0">
                <a:latin typeface="Arial Narrow" pitchFamily="34" charset="0"/>
              </a:rPr>
              <a:t>аналитический</a:t>
            </a:r>
            <a:endParaRPr lang="ru-RU" sz="2400" dirty="0">
              <a:latin typeface="Arial Narrow" pitchFamily="34" charset="0"/>
            </a:endParaRPr>
          </a:p>
        </p:txBody>
      </p:sp>
      <p:cxnSp>
        <p:nvCxnSpPr>
          <p:cNvPr id="17" name="Прямая со стрелкой 16"/>
          <p:cNvCxnSpPr>
            <a:endCxn id="12" idx="0"/>
          </p:cNvCxnSpPr>
          <p:nvPr/>
        </p:nvCxnSpPr>
        <p:spPr>
          <a:xfrm rot="10800000" flipV="1">
            <a:off x="928662" y="1142984"/>
            <a:ext cx="342902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071802" y="1214422"/>
            <a:ext cx="1357322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357686" y="135729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00562" y="1142984"/>
            <a:ext cx="278608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286116" y="4929198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Ориентирующая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3429000"/>
            <a:ext cx="843224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dirty="0" smtClean="0"/>
              <a:t>Воспитательные функции классного часа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4929198"/>
            <a:ext cx="2730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</a:rPr>
              <a:t>Просветительная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357950" y="5000636"/>
            <a:ext cx="2350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</a:rPr>
              <a:t>Направляющая</a:t>
            </a:r>
            <a:r>
              <a:rPr lang="ru-RU" i="1" dirty="0" smtClean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1571604" y="4214818"/>
            <a:ext cx="264320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4036215" y="4679165"/>
            <a:ext cx="78661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72000" y="4214818"/>
            <a:ext cx="264320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14282" y="5357826"/>
            <a:ext cx="2600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"Как появился этикет"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714744" y="5357826"/>
            <a:ext cx="154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"Кем быть?"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Тематика классных часов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214422"/>
            <a:ext cx="61436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Морально-этические проблемы.</a:t>
            </a: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 </a:t>
            </a: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Проблемы науки и познания.</a:t>
            </a: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 </a:t>
            </a: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Эстетические  проблемы </a:t>
            </a:r>
          </a:p>
          <a:p>
            <a:endParaRPr lang="ru-RU" b="1" i="1" dirty="0" smtClean="0">
              <a:latin typeface="Arial Black" pitchFamily="34" charset="0"/>
              <a:ea typeface="Batang" pitchFamily="18" charset="-127"/>
            </a:endParaRP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Вопросы государства и права </a:t>
            </a:r>
          </a:p>
          <a:p>
            <a:endParaRPr lang="ru-RU" b="1" i="1" dirty="0" smtClean="0">
              <a:latin typeface="Arial Black" pitchFamily="34" charset="0"/>
              <a:ea typeface="Batang" pitchFamily="18" charset="-127"/>
            </a:endParaRP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Вопросы физиологии и гигиены</a:t>
            </a:r>
          </a:p>
          <a:p>
            <a:endParaRPr lang="ru-RU" b="1" i="1" dirty="0" smtClean="0">
              <a:latin typeface="Arial Black" pitchFamily="34" charset="0"/>
              <a:ea typeface="Batang" pitchFamily="18" charset="-127"/>
            </a:endParaRP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Психологические проблемы </a:t>
            </a:r>
          </a:p>
          <a:p>
            <a:endParaRPr lang="ru-RU" b="1" i="1" dirty="0" smtClean="0">
              <a:latin typeface="Arial Black" pitchFamily="34" charset="0"/>
              <a:ea typeface="Batang" pitchFamily="18" charset="-127"/>
            </a:endParaRP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Проблемы экологии </a:t>
            </a:r>
          </a:p>
          <a:p>
            <a:endParaRPr lang="ru-RU" b="1" i="1" dirty="0" smtClean="0">
              <a:latin typeface="Arial Black" pitchFamily="34" charset="0"/>
              <a:ea typeface="Batang" pitchFamily="18" charset="-127"/>
            </a:endParaRPr>
          </a:p>
          <a:p>
            <a:r>
              <a:rPr lang="ru-RU" b="1" i="1" dirty="0" smtClean="0">
                <a:latin typeface="Arial Black" pitchFamily="34" charset="0"/>
                <a:ea typeface="Batang" pitchFamily="18" charset="-127"/>
              </a:rPr>
              <a:t>Общешкольные проблемы (значимые общественные  события, юбилейные даты)</a:t>
            </a:r>
          </a:p>
          <a:p>
            <a:r>
              <a:rPr lang="ru-RU" dirty="0" smtClean="0">
                <a:latin typeface="Arial Black" pitchFamily="34" charset="0"/>
              </a:rPr>
              <a:t> 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22534" name="Picture 6" descr="http://users.posobie.info/mt/d73abf907158c3ed948a474f9ee845f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2571736" cy="392906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576</Words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Роль классного часа в организации взаимодействия классных руководителей с обучающимися.   </vt:lpstr>
      <vt:lpstr>Слайд 2</vt:lpstr>
      <vt:lpstr>Формы работы классного руководителя </vt:lpstr>
      <vt:lpstr>«Классный час есть форма прямого общения воспитателя со своими воспитанниками». В.П.Сазонов. «Классный час. В нашем понимании это не какая-то определенная форма работы, а час классного руководителя».  Л.И.Маленкова </vt:lpstr>
      <vt:lpstr>Слайд 5</vt:lpstr>
      <vt:lpstr>Педагогические задачи </vt:lpstr>
      <vt:lpstr>Личностно-ориентированный классный час</vt:lpstr>
      <vt:lpstr> Основные компоненты классного часа </vt:lpstr>
      <vt:lpstr>Тематика классных часов </vt:lpstr>
      <vt:lpstr> Структура классного часа </vt:lpstr>
      <vt:lpstr> Советы по организации классного часа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классного часа в организации взаимодействия классных руководителей с обучающимися.   </dc:title>
  <dc:creator>user</dc:creator>
  <cp:lastModifiedBy>user</cp:lastModifiedBy>
  <cp:revision>14</cp:revision>
  <dcterms:created xsi:type="dcterms:W3CDTF">2013-10-28T16:16:51Z</dcterms:created>
  <dcterms:modified xsi:type="dcterms:W3CDTF">2013-10-29T16:11:27Z</dcterms:modified>
</cp:coreProperties>
</file>