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5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59" r:id="rId16"/>
    <p:sldId id="266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008C-2F38-45EE-8599-2838B248FC01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CB0C-CE12-4CC9-9A20-822CDEE2F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90DD5-9BDB-42F6-9C81-53D3D0219793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1AD7-97FA-4D6C-AA62-B392B86DF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1E74-449A-4744-B2EE-FBF272458260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5E477-A139-4FC1-BE4D-9864A2FC5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9ED5-6566-459E-AB56-9B6132CCB22B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6F36-B823-46B2-93CD-46639698E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D382-838E-4CE3-8EB0-BFEA056F65FE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5498-662D-4891-B884-7442641BD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5ED3-472D-4D54-BB4D-62FBD1582E5F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7718-A6AC-4A35-9574-A48093624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C8B1-0172-450C-8F52-D9211DF8CD46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75B5-CB88-452F-AA5E-FCAE38470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13C1-1A7D-4CD5-A8D1-938C3ACA7D15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0D89-308A-4DFF-A99E-009B71231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DF46-96EF-43C7-901A-EAC96C5859AA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C606-2075-4BF9-A571-F3F14D938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662BC-1B43-4E4E-8EEA-2F7A5B3C6085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EDDE-2774-4BDE-9D10-59C58C98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E650-DAD9-4F2A-AA97-39C6DCEDD955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9965-EB19-4C5F-8BF3-17B788E53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75D88D-D86D-4584-B510-D395F8ABDA36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856680-0A6C-4533-9E4C-86148CA10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b2334883cb6317a513fd09f9398f09b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4656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данный момент горячим питанием обеспечены 25 учащихся из 26. 24 из них поставлены на дотационное питание из городского бюджета в сумме 8.65 рублей.</a:t>
            </a:r>
          </a:p>
          <a:p>
            <a:pPr>
              <a:buNone/>
            </a:pPr>
            <a:r>
              <a:rPr lang="ru-RU" dirty="0" smtClean="0"/>
              <a:t>Меню обогащено фруктами и овощами, в рацион входят мясные блюда, каши, макароны и др.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8001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Питание учащихся: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4388306"/>
            <a:ext cx="2571736" cy="2469693"/>
          </a:xfrm>
          <a:prstGeom prst="rect">
            <a:avLst/>
          </a:prstGeom>
        </p:spPr>
      </p:pic>
      <p:pic>
        <p:nvPicPr>
          <p:cNvPr id="7" name="Рисунок 6" descr="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4857760"/>
            <a:ext cx="1687856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1 сентября по Челябинской области объявлена акция, направленная на усиление внимания водителей, в связи с началом нового учебного года, для предотвращения детского травматизма.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66"/>
            <a:ext cx="80746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Акция «Внимание, дети»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071942"/>
            <a:ext cx="6572296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Статья 51«Родители обязаны обеспечить получение детьми основного общего образования и создать условия для получения ими среднего (полного) общего образования».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ходе акции будут отслеживаться учащиеся, не приступившие к обучению.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Обучаться обязаны дети с 7 до 18 лет.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84551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Акция </a:t>
            </a:r>
          </a:p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«Образование -всем детям»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1klass-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71480"/>
            <a:ext cx="4508524" cy="5967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безопасности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Родители имеют право приходить в школу по специальному пропуску;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Учащиеся приходят в школу к 7.40.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 время урока учащийся должен находиться в классе, выходить только в экстренных случаях и с разрешения учителя.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 время пожара или другой ЧС действовать согласно инструкции и отработанным навыкам эвакуации.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5. Уважать личное пространство других участников образовательного процесса ( не обзываться, не устраивать драк, конфликтов, не перемещаться по коридорам бегом).</a:t>
            </a:r>
          </a:p>
          <a:p>
            <a:pPr>
              <a:buNone/>
            </a:pPr>
            <a:r>
              <a:rPr lang="ru-RU" dirty="0" smtClean="0"/>
              <a:t>6. Учащиеся приносят на урок физкультуры специальную спортивную форму, в остальных случаях в школе действует деловой стиль. </a:t>
            </a:r>
            <a:endParaRPr lang="ru-RU" dirty="0"/>
          </a:p>
        </p:txBody>
      </p:sp>
      <p:pic>
        <p:nvPicPr>
          <p:cNvPr id="4" name="Рисунок 3" descr="c815948e4c1a68924d68af4ad9843d8f_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809624"/>
            <a:ext cx="5731214" cy="5762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какими трудностями </a:t>
            </a:r>
            <a:r>
              <a:rPr lang="ru-RU" dirty="0" smtClean="0"/>
              <a:t>можно </a:t>
            </a:r>
            <a:r>
              <a:rPr lang="ru-RU" dirty="0" smtClean="0"/>
              <a:t>встретиться в 5 классе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очень много разных учителей (их надо запомнить, привыкнуть к требованиям каждого);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непривычное расписание уроков (новый режим);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много новых кабинетов, которые неизвестно как расположены;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нередко появляются новые дети в классе;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новый классный руководитель;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имеют место проблемы со старшеклассниками </a:t>
            </a:r>
            <a:endParaRPr lang="ru-RU" dirty="0"/>
          </a:p>
        </p:txBody>
      </p:sp>
      <p:pic>
        <p:nvPicPr>
          <p:cNvPr id="4" name="Рисунок 3" descr="2-7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6"/>
            <a:ext cx="6191275" cy="410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143668"/>
          </a:xfrm>
        </p:spPr>
        <p:txBody>
          <a:bodyPr/>
          <a:lstStyle/>
          <a:p>
            <a:pPr>
              <a:buNone/>
            </a:pPr>
            <a:r>
              <a:rPr lang="ru-RU" sz="2700" u="sng" dirty="0" smtClean="0"/>
              <a:t>В случае трудностей возникшей адаптации о них могут свидетельствовать следующие признаки:</a:t>
            </a:r>
          </a:p>
          <a:p>
            <a:pPr lvl="0"/>
            <a:r>
              <a:rPr lang="ru-RU" sz="2700" dirty="0" smtClean="0"/>
              <a:t>Усталый, утомлённый внешний вид ребёнка.</a:t>
            </a:r>
          </a:p>
          <a:p>
            <a:pPr lvl="0"/>
            <a:r>
              <a:rPr lang="ru-RU" sz="2700" dirty="0" smtClean="0"/>
              <a:t>Нежелание ребёнка делиться своими впечатлениями о проведённом дне.</a:t>
            </a:r>
          </a:p>
          <a:p>
            <a:pPr lvl="0"/>
            <a:r>
              <a:rPr lang="ru-RU" sz="2700" dirty="0" smtClean="0"/>
              <a:t>Стремление отвлечь взрослого от школьных событий, переключить внимание на другие темы.</a:t>
            </a:r>
          </a:p>
          <a:p>
            <a:pPr lvl="0"/>
            <a:r>
              <a:rPr lang="ru-RU" sz="2700" dirty="0" smtClean="0"/>
              <a:t>Нежелания выполнять домашние задания.</a:t>
            </a:r>
          </a:p>
          <a:p>
            <a:pPr lvl="0"/>
            <a:r>
              <a:rPr lang="ru-RU" sz="2700" dirty="0" smtClean="0"/>
              <a:t>Негативные характеристики в адрес школы, учителей, одноклассников.</a:t>
            </a:r>
          </a:p>
          <a:p>
            <a:pPr lvl="0"/>
            <a:r>
              <a:rPr lang="ru-RU" sz="2700" dirty="0" smtClean="0"/>
              <a:t>Жалобы на те или иные события, связанные со школой.</a:t>
            </a:r>
          </a:p>
          <a:p>
            <a:pPr lvl="0"/>
            <a:r>
              <a:rPr lang="ru-RU" sz="2700" dirty="0" smtClean="0"/>
              <a:t>Беспокойный сон.</a:t>
            </a:r>
          </a:p>
          <a:p>
            <a:pPr lvl="0"/>
            <a:r>
              <a:rPr lang="ru-RU" sz="2700" dirty="0" smtClean="0"/>
              <a:t>Трудности утреннего пробуждения, вялость.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daptaciya_pyatiklassnik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857232"/>
            <a:ext cx="4027936" cy="5290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b="1" i="1" dirty="0" smtClean="0"/>
              <a:t>Чем вы можете помочь ребёнку?</a:t>
            </a:r>
            <a:endParaRPr lang="ru-RU" dirty="0" smtClean="0"/>
          </a:p>
          <a:p>
            <a:r>
              <a:rPr lang="ru-RU" dirty="0" smtClean="0">
                <a:sym typeface="Marlett"/>
              </a:rPr>
              <a:t></a:t>
            </a:r>
            <a:r>
              <a:rPr lang="ru-RU" dirty="0" smtClean="0"/>
              <a:t> Больше разговаривайте с ребёнком, вовремя выявляйте все возникающие проблемы, не нужно сразу же пытаться самому вмешаться в отношения детей — ничего хорошего из этого обычно не выходит.</a:t>
            </a:r>
          </a:p>
          <a:p>
            <a:r>
              <a:rPr lang="ru-RU" dirty="0" smtClean="0">
                <a:sym typeface="Marlett"/>
              </a:rPr>
              <a:t></a:t>
            </a:r>
            <a:r>
              <a:rPr lang="ru-RU" dirty="0" smtClean="0"/>
              <a:t> Постарайтесь создать разные группы общения для ребёнка — запишите его в кружок, на секцию, берите с собой в гости, если там будут его сверстники.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21393_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736"/>
            <a:ext cx="6072214" cy="4832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 </a:t>
            </a:r>
            <a:r>
              <a:rPr lang="ru-RU" b="1" i="1" dirty="0" smtClean="0"/>
              <a:t>Берегите своих детей,</a:t>
            </a:r>
            <a:br>
              <a:rPr lang="ru-RU" b="1" i="1" dirty="0" smtClean="0"/>
            </a:br>
            <a:r>
              <a:rPr lang="ru-RU" b="1" i="1" dirty="0" smtClean="0"/>
              <a:t>Их за шалости не ругайте.</a:t>
            </a:r>
            <a:br>
              <a:rPr lang="ru-RU" b="1" i="1" dirty="0" smtClean="0"/>
            </a:br>
            <a:r>
              <a:rPr lang="ru-RU" b="1" i="1" dirty="0" smtClean="0"/>
              <a:t>Зло своих неудачных дней</a:t>
            </a:r>
            <a:br>
              <a:rPr lang="ru-RU" b="1" i="1" dirty="0" smtClean="0"/>
            </a:br>
            <a:r>
              <a:rPr lang="ru-RU" b="1" i="1" dirty="0" smtClean="0"/>
              <a:t>Никогда на них не срывайте.</a:t>
            </a:r>
            <a:br>
              <a:rPr lang="ru-RU" b="1" i="1" dirty="0" smtClean="0"/>
            </a:br>
            <a:r>
              <a:rPr lang="ru-RU" b="1" i="1" dirty="0" smtClean="0"/>
              <a:t>Не сердитесь на них всерьез,</a:t>
            </a:r>
            <a:br>
              <a:rPr lang="ru-RU" b="1" i="1" dirty="0" smtClean="0"/>
            </a:br>
            <a:r>
              <a:rPr lang="ru-RU" b="1" i="1" dirty="0" smtClean="0"/>
              <a:t>Даже если они провинились,</a:t>
            </a:r>
            <a:br>
              <a:rPr lang="ru-RU" b="1" i="1" dirty="0" smtClean="0"/>
            </a:br>
            <a:r>
              <a:rPr lang="ru-RU" b="1" i="1" dirty="0" smtClean="0"/>
              <a:t>Ничего нет дороже слез,</a:t>
            </a:r>
            <a:br>
              <a:rPr lang="ru-RU" b="1" i="1" dirty="0" smtClean="0"/>
            </a:br>
            <a:r>
              <a:rPr lang="ru-RU" b="1" i="1" dirty="0" smtClean="0"/>
              <a:t>Что с ресничек родных скатились.</a:t>
            </a:r>
            <a:br>
              <a:rPr lang="ru-RU" b="1" i="1" dirty="0" smtClean="0"/>
            </a:br>
            <a:r>
              <a:rPr lang="ru-RU" b="1" i="1" dirty="0" smtClean="0"/>
              <a:t>Если валит усталость с ног</a:t>
            </a:r>
            <a:br>
              <a:rPr lang="ru-RU" b="1" i="1" dirty="0" smtClean="0"/>
            </a:br>
            <a:r>
              <a:rPr lang="ru-RU" b="1" i="1" dirty="0" smtClean="0"/>
              <a:t>Совладать с нею нету мочи,</a:t>
            </a:r>
            <a:br>
              <a:rPr lang="ru-RU" b="1" i="1" dirty="0" smtClean="0"/>
            </a:br>
            <a:r>
              <a:rPr lang="ru-RU" b="1" i="1" dirty="0" smtClean="0"/>
              <a:t>Ну а к Вам подойдет сынок</a:t>
            </a:r>
            <a:br>
              <a:rPr lang="ru-RU" b="1" i="1" dirty="0" smtClean="0"/>
            </a:br>
            <a:r>
              <a:rPr lang="ru-RU" b="1" i="1" dirty="0" smtClean="0"/>
              <a:t>Или руки протянет дочка.</a:t>
            </a:r>
            <a:br>
              <a:rPr lang="ru-RU" b="1" i="1" dirty="0" smtClean="0"/>
            </a:br>
            <a:r>
              <a:rPr lang="ru-RU" b="1" i="1" dirty="0" smtClean="0"/>
              <a:t>Обнимите покрепче их,</a:t>
            </a:r>
            <a:br>
              <a:rPr lang="ru-RU" b="1" i="1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00000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5847" cy="2928934"/>
          </a:xfrm>
          <a:prstGeom prst="rect">
            <a:avLst/>
          </a:prstGeom>
        </p:spPr>
      </p:pic>
      <p:pic>
        <p:nvPicPr>
          <p:cNvPr id="5" name="Рисунок 4" descr="000000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4357694"/>
            <a:ext cx="1785918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Детской ласкою дорожите</a:t>
            </a:r>
            <a:br>
              <a:rPr lang="ru-RU" b="1" i="1" dirty="0" smtClean="0"/>
            </a:br>
            <a:r>
              <a:rPr lang="ru-RU" b="1" i="1" dirty="0" smtClean="0"/>
              <a:t>Это счастья короткий миг,</a:t>
            </a:r>
            <a:br>
              <a:rPr lang="ru-RU" b="1" i="1" dirty="0" smtClean="0"/>
            </a:br>
            <a:r>
              <a:rPr lang="ru-RU" b="1" i="1" dirty="0" smtClean="0"/>
              <a:t>Быть счастливыми поспешите.</a:t>
            </a:r>
            <a:br>
              <a:rPr lang="ru-RU" b="1" i="1" dirty="0" smtClean="0"/>
            </a:br>
            <a:r>
              <a:rPr lang="ru-RU" b="1" i="1" dirty="0" smtClean="0"/>
              <a:t>Ведь растают как снег весной,</a:t>
            </a:r>
            <a:br>
              <a:rPr lang="ru-RU" b="1" i="1" dirty="0" smtClean="0"/>
            </a:br>
            <a:r>
              <a:rPr lang="ru-RU" b="1" i="1" dirty="0" smtClean="0"/>
              <a:t>Промелькнут дни златые эти</a:t>
            </a:r>
            <a:br>
              <a:rPr lang="ru-RU" b="1" i="1" dirty="0" smtClean="0"/>
            </a:br>
            <a:r>
              <a:rPr lang="ru-RU" b="1" i="1" dirty="0" smtClean="0"/>
              <a:t>И покинут очаг родной</a:t>
            </a:r>
            <a:br>
              <a:rPr lang="ru-RU" b="1" i="1" dirty="0" smtClean="0"/>
            </a:br>
            <a:r>
              <a:rPr lang="ru-RU" b="1" i="1" dirty="0" smtClean="0"/>
              <a:t>Повзрослевшие Ваши дети.</a:t>
            </a:r>
            <a:br>
              <a:rPr lang="ru-RU" b="1" i="1" dirty="0" smtClean="0"/>
            </a:br>
            <a:r>
              <a:rPr lang="ru-RU" b="1" i="1" dirty="0" smtClean="0"/>
              <a:t>Перелистывая альбом</a:t>
            </a:r>
            <a:br>
              <a:rPr lang="ru-RU" b="1" i="1" dirty="0" smtClean="0"/>
            </a:br>
            <a:r>
              <a:rPr lang="ru-RU" b="1" i="1" dirty="0" smtClean="0"/>
              <a:t>С фотографиями детства,</a:t>
            </a:r>
            <a:br>
              <a:rPr lang="ru-RU" b="1" i="1" dirty="0" smtClean="0"/>
            </a:br>
            <a:r>
              <a:rPr lang="ru-RU" b="1" i="1" dirty="0" smtClean="0"/>
              <a:t>С грустью вспомните о былом</a:t>
            </a:r>
            <a:br>
              <a:rPr lang="ru-RU" b="1" i="1" dirty="0" smtClean="0"/>
            </a:br>
            <a:r>
              <a:rPr lang="ru-RU" b="1" i="1" dirty="0" smtClean="0"/>
              <a:t>О тех днях, когда были вместе.</a:t>
            </a:r>
            <a:br>
              <a:rPr lang="ru-RU" b="1" i="1" dirty="0" smtClean="0"/>
            </a:br>
            <a:r>
              <a:rPr lang="ru-RU" b="1" i="1" dirty="0" smtClean="0"/>
              <a:t>Как же будете Вы хотеть</a:t>
            </a:r>
            <a:br>
              <a:rPr lang="ru-RU" b="1" i="1" dirty="0" smtClean="0"/>
            </a:br>
            <a:r>
              <a:rPr lang="ru-RU" b="1" i="1" dirty="0" smtClean="0"/>
              <a:t>В это время опять вернуться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450ff56cb1e30809e5f6df9ebf61592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71810"/>
            <a:ext cx="1785917" cy="2357454"/>
          </a:xfrm>
          <a:prstGeom prst="rect">
            <a:avLst/>
          </a:prstGeom>
        </p:spPr>
      </p:pic>
      <p:pic>
        <p:nvPicPr>
          <p:cNvPr id="5" name="Рисунок 4" descr="1337689226_sem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1498969"/>
          </a:xfrm>
          <a:prstGeom prst="rect">
            <a:avLst/>
          </a:prstGeom>
        </p:spPr>
      </p:pic>
      <p:pic>
        <p:nvPicPr>
          <p:cNvPr id="6" name="Рисунок 5" descr="schoolboy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6" y="4786322"/>
            <a:ext cx="1581143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429132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Классный руководитель: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Литвинова Е.С.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500042"/>
            <a:ext cx="65042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РОДИТЕЛЬСКОЕ СОБРАНИЕ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071810"/>
            <a:ext cx="83944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«Ваш ребёнок - пятиклассник»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Чтоб им маленьким песню спеть,</a:t>
            </a:r>
            <a:br>
              <a:rPr lang="ru-RU" b="1" i="1" dirty="0" smtClean="0"/>
            </a:br>
            <a:r>
              <a:rPr lang="ru-RU" b="1" i="1" dirty="0" smtClean="0"/>
              <a:t>Щечки нежной губами коснуться.</a:t>
            </a:r>
            <a:br>
              <a:rPr lang="ru-RU" b="1" i="1" dirty="0" smtClean="0"/>
            </a:br>
            <a:r>
              <a:rPr lang="ru-RU" b="1" i="1" dirty="0" smtClean="0"/>
              <a:t>И пока в доме детский смех,</a:t>
            </a:r>
            <a:br>
              <a:rPr lang="ru-RU" b="1" i="1" dirty="0" smtClean="0"/>
            </a:br>
            <a:r>
              <a:rPr lang="ru-RU" b="1" i="1" dirty="0" smtClean="0"/>
              <a:t>От игрушек некуда деться,</a:t>
            </a:r>
            <a:br>
              <a:rPr lang="ru-RU" b="1" i="1" dirty="0" smtClean="0"/>
            </a:br>
            <a:r>
              <a:rPr lang="ru-RU" b="1" i="1" dirty="0" smtClean="0"/>
              <a:t>Вы на свете счастливей всех,</a:t>
            </a:r>
            <a:br>
              <a:rPr lang="ru-RU" b="1" i="1" dirty="0" smtClean="0"/>
            </a:br>
            <a:r>
              <a:rPr lang="ru-RU" b="1" i="1" dirty="0" smtClean="0"/>
              <a:t>Берегите ж, пожалуйста, детство.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000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000504"/>
            <a:ext cx="6242143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630" dirty="0" smtClean="0"/>
              <a:t>Закон РФ «Об образовании» (права и обязанности родителей и обучающихся)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30" dirty="0" smtClean="0"/>
              <a:t>Учебный план, годовой календарный график.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30" dirty="0" smtClean="0"/>
              <a:t>Организация питания.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30" dirty="0" smtClean="0"/>
              <a:t>Акция «Внимание, дети»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30" dirty="0" smtClean="0"/>
              <a:t>Акция «Образование -всем детям»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30" dirty="0" smtClean="0"/>
              <a:t>Вопросы охраны труда и техники безопасности в школе.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30" dirty="0" smtClean="0"/>
              <a:t>Организация </a:t>
            </a:r>
            <a:r>
              <a:rPr lang="ru-RU" sz="2630" dirty="0" smtClean="0"/>
              <a:t>жизнедеятельности классного коллектива.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30" dirty="0" smtClean="0"/>
              <a:t>Утверждение состава родительского комитета.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30" dirty="0" smtClean="0"/>
              <a:t>Разное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0"/>
            <a:ext cx="4243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Повестка: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Права </a:t>
            </a:r>
            <a:r>
              <a:rPr lang="ru-RU" b="1" dirty="0" smtClean="0"/>
              <a:t>и обязанности родителей 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Родители </a:t>
            </a:r>
            <a:r>
              <a:rPr lang="ru-RU" sz="2800" dirty="0" smtClean="0"/>
              <a:t>имеют </a:t>
            </a:r>
            <a:r>
              <a:rPr lang="ru-RU" sz="2800" dirty="0" smtClean="0"/>
              <a:t>право выбирать формы получения образования, образовательные учреждения, защищать законные права и интересы ребенка, принимать участие в управлении образовательным учреждением</a:t>
            </a:r>
            <a:r>
              <a:rPr lang="ru-RU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Родители </a:t>
            </a:r>
            <a:r>
              <a:rPr lang="ru-RU" sz="2800" dirty="0" smtClean="0"/>
              <a:t>обязаны </a:t>
            </a:r>
            <a:r>
              <a:rPr lang="ru-RU" sz="2800" dirty="0" smtClean="0"/>
              <a:t>обеспечить получение детьми основного общего образования и создать условия для получения ими среднего (полного) общего образования.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3440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ЗАКОН ОБ ОБРАЗОВАНИИ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sz="2800" dirty="0" smtClean="0"/>
              <a:t>Родители </a:t>
            </a:r>
            <a:r>
              <a:rPr lang="ru-RU" sz="2800" dirty="0" smtClean="0"/>
              <a:t>обязаны </a:t>
            </a:r>
            <a:r>
              <a:rPr lang="ru-RU" sz="2800" dirty="0" smtClean="0"/>
              <a:t>выполнять устав образовательного учреждения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4. </a:t>
            </a:r>
            <a:r>
              <a:rPr lang="ru-RU" sz="2800" dirty="0" smtClean="0"/>
              <a:t>Родители </a:t>
            </a:r>
            <a:r>
              <a:rPr lang="ru-RU" sz="2800" dirty="0" smtClean="0"/>
              <a:t>несут </a:t>
            </a:r>
            <a:r>
              <a:rPr lang="ru-RU" sz="2800" dirty="0" smtClean="0"/>
              <a:t>ответственность за их воспитание, получение ими общего образования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5. </a:t>
            </a:r>
            <a:r>
              <a:rPr lang="ru-RU" sz="2800" dirty="0" smtClean="0"/>
              <a:t>Права и обязанности обучающихся, воспитанников образовательного учреждения определяются уставом данного образовательного учреждения и иными предусмотренными этим уставом локальными актами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6. </a:t>
            </a:r>
            <a:r>
              <a:rPr lang="ru-RU" sz="2800" dirty="0" smtClean="0"/>
              <a:t>Обучающиеся </a:t>
            </a:r>
            <a:r>
              <a:rPr lang="ru-RU" sz="2800" dirty="0" smtClean="0"/>
              <a:t>имеют </a:t>
            </a:r>
            <a:r>
              <a:rPr lang="ru-RU" sz="2800" dirty="0" smtClean="0"/>
              <a:t>право на получение образования в соответствии с федеральными государственными образовательными стандартами, федеральными государственными </a:t>
            </a:r>
            <a:r>
              <a:rPr lang="ru-RU" sz="2800" dirty="0" smtClean="0"/>
              <a:t>требованиями.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000" dirty="0" smtClean="0"/>
              <a:t>Обучение в 5-дневном режиме;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/>
              <a:t>По 5-6 уроков в день.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/>
              <a:t>Общая учебная нагрузка 29 часов, из них час на дополнительные занятия по русскому языку и математике, 28 часов – уроки.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/>
              <a:t>В 5 классе преподается 11 предметов: русский язык – 6, литература – 2, английский – 3, математика – 5, история -2, обществознание – 1, природоведение – 2, музыка – 1, ИЗО – 1, физкультура -3, технология -2.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766" y="285728"/>
            <a:ext cx="87212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УЧЕБНЫЙ ПЛАН И НАГРУЗКА: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1 УРОК: 8.00-8.45</a:t>
            </a:r>
          </a:p>
          <a:p>
            <a:pPr algn="ctr">
              <a:buNone/>
            </a:pPr>
            <a:r>
              <a:rPr lang="ru-RU" sz="3600" dirty="0" smtClean="0"/>
              <a:t>2 УРОК: 8.55 -9.40</a:t>
            </a:r>
          </a:p>
          <a:p>
            <a:pPr algn="ctr">
              <a:buNone/>
            </a:pPr>
            <a:r>
              <a:rPr lang="ru-RU" sz="3600" dirty="0" smtClean="0"/>
              <a:t>3 УРОК: 9.55-10.40</a:t>
            </a:r>
          </a:p>
          <a:p>
            <a:pPr algn="ctr">
              <a:buNone/>
            </a:pPr>
            <a:r>
              <a:rPr lang="ru-RU" sz="3600" dirty="0" smtClean="0"/>
              <a:t>4 УРОК: 10.55 – 11.40</a:t>
            </a:r>
          </a:p>
          <a:p>
            <a:pPr algn="ctr">
              <a:buNone/>
            </a:pPr>
            <a:r>
              <a:rPr lang="ru-RU" sz="3600" dirty="0" smtClean="0"/>
              <a:t>5 УРОК: 11.55 – 12.40</a:t>
            </a:r>
          </a:p>
          <a:p>
            <a:pPr algn="ctr">
              <a:buNone/>
            </a:pPr>
            <a:r>
              <a:rPr lang="ru-RU" sz="3600" dirty="0" smtClean="0"/>
              <a:t>6 УРОК: 12.50 – 13.35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885" y="285728"/>
            <a:ext cx="8850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РАСПИСАНИЕ ЗВОНКОВ: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sh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05278"/>
            <a:ext cx="2357422" cy="2052721"/>
          </a:xfrm>
          <a:prstGeom prst="rect">
            <a:avLst/>
          </a:prstGeom>
        </p:spPr>
      </p:pic>
      <p:pic>
        <p:nvPicPr>
          <p:cNvPr id="7" name="Рисунок 6" descr="0_6c7b5_71d9b453_L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341" y="1428736"/>
            <a:ext cx="2500659" cy="23856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Осенние каникулы: 30 октября – 4 ноября</a:t>
            </a:r>
          </a:p>
          <a:p>
            <a:pPr>
              <a:buNone/>
            </a:pPr>
            <a:r>
              <a:rPr lang="ru-RU" dirty="0" smtClean="0"/>
              <a:t>Зимние каникулы: 29 декабря – 8 января</a:t>
            </a:r>
          </a:p>
          <a:p>
            <a:pPr>
              <a:buNone/>
            </a:pPr>
            <a:r>
              <a:rPr lang="ru-RU" dirty="0" smtClean="0"/>
              <a:t>Весенние каникулы: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 триместр:</a:t>
            </a:r>
          </a:p>
          <a:p>
            <a:pPr>
              <a:buNone/>
            </a:pPr>
            <a:r>
              <a:rPr lang="ru-RU" dirty="0" smtClean="0"/>
              <a:t>2 триместр:</a:t>
            </a:r>
          </a:p>
          <a:p>
            <a:pPr>
              <a:buNone/>
            </a:pPr>
            <a:r>
              <a:rPr lang="ru-RU" dirty="0" smtClean="0"/>
              <a:t>3 триместр: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66"/>
            <a:ext cx="80011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УЧЕБНЫЙ РАСПОРЯДОК: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95536-Smart-Caucasian-School-Boy-Carrying-A-Stack-Of-Books-Poster-Art-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928934"/>
            <a:ext cx="3130554" cy="34956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азноцве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разноцветный</Template>
  <TotalTime>112</TotalTime>
  <Words>785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Arial</vt:lpstr>
      <vt:lpstr>разноцветный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Техника безопасности в школе</vt:lpstr>
      <vt:lpstr>Слайд 14</vt:lpstr>
      <vt:lpstr>С какими трудностями можно встретиться в 5 классе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З.В. Александрова  http://aida.ucoz.ru</dc:description>
  <cp:lastModifiedBy>Admin</cp:lastModifiedBy>
  <cp:revision>12</cp:revision>
  <dcterms:created xsi:type="dcterms:W3CDTF">2012-09-12T17:25:07Z</dcterms:created>
  <dcterms:modified xsi:type="dcterms:W3CDTF">2012-09-12T19:17:07Z</dcterms:modified>
</cp:coreProperties>
</file>