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0"/>
  </p:notesMasterIdLst>
  <p:sldIdLst>
    <p:sldId id="256" r:id="rId6"/>
    <p:sldId id="269" r:id="rId7"/>
    <p:sldId id="279" r:id="rId8"/>
    <p:sldId id="280" r:id="rId9"/>
    <p:sldId id="266" r:id="rId10"/>
    <p:sldId id="258" r:id="rId11"/>
    <p:sldId id="300" r:id="rId12"/>
    <p:sldId id="281" r:id="rId13"/>
    <p:sldId id="299" r:id="rId14"/>
    <p:sldId id="282" r:id="rId15"/>
    <p:sldId id="301" r:id="rId16"/>
    <p:sldId id="283" r:id="rId17"/>
    <p:sldId id="302" r:id="rId18"/>
    <p:sldId id="284" r:id="rId19"/>
    <p:sldId id="298" r:id="rId20"/>
    <p:sldId id="285" r:id="rId21"/>
    <p:sldId id="303" r:id="rId22"/>
    <p:sldId id="286" r:id="rId23"/>
    <p:sldId id="304" r:id="rId24"/>
    <p:sldId id="287" r:id="rId25"/>
    <p:sldId id="305" r:id="rId26"/>
    <p:sldId id="288" r:id="rId27"/>
    <p:sldId id="297" r:id="rId28"/>
    <p:sldId id="289" r:id="rId29"/>
    <p:sldId id="306" r:id="rId30"/>
    <p:sldId id="295" r:id="rId31"/>
    <p:sldId id="290" r:id="rId32"/>
    <p:sldId id="307" r:id="rId33"/>
    <p:sldId id="291" r:id="rId34"/>
    <p:sldId id="292" r:id="rId35"/>
    <p:sldId id="296" r:id="rId36"/>
    <p:sldId id="271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0E54AB-E126-41BF-B25B-92921E846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574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865D5-2F14-496B-8717-B5313E2C77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98386-64DB-40CC-A441-18C910D778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D2FF-2E79-46C5-90CD-6E4FCAFFFE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8C766-DDA4-4B40-A37E-64A03AFF1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9B0F8-2F83-4672-8C32-02A58C985D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86BE-A3E8-4AC9-B869-E75DBDDB4A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F3FE6-E99F-41EB-86E6-651DC9448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6AD2-EDA6-46EF-A42B-19E3EF190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0F6D7-9048-4F9B-B52A-B6424E79A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8AB44-3F07-43B6-AE3F-3FD9AF4CD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6E0A-0DA2-4B59-9E49-FF0EAF80D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0ACF9E-C2DC-4D3A-B724-75EF333C51D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dumka11_w"/>
          <p:cNvPicPr>
            <a:picLocks noChangeAspect="1" noChangeArrowheads="1"/>
          </p:cNvPicPr>
          <p:nvPr/>
        </p:nvPicPr>
        <p:blipFill>
          <a:blip r:embed="rId2" cstate="print"/>
          <a:srcRect l="19499" t="5736" r="16000"/>
          <a:stretch>
            <a:fillRect/>
          </a:stretch>
        </p:blipFill>
        <p:spPr bwMode="auto">
          <a:xfrm>
            <a:off x="141288" y="1295400"/>
            <a:ext cx="3744912" cy="54864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95600" y="692696"/>
            <a:ext cx="6248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ДЫМКОВСКАЯ ГЛИНЯНАЯ</a:t>
            </a:r>
            <a:r>
              <a:rPr lang="en-US" sz="4400" b="1" i="1" dirty="0">
                <a:solidFill>
                  <a:srgbClr val="FF0000"/>
                </a:solidFill>
              </a:rPr>
              <a:t>    </a:t>
            </a:r>
            <a:r>
              <a:rPr lang="ru-RU" sz="4400" b="1" i="1" dirty="0">
                <a:solidFill>
                  <a:srgbClr val="FF0000"/>
                </a:solidFill>
              </a:rPr>
              <a:t>  ИГРУШКА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27984" y="5949280"/>
            <a:ext cx="4568552" cy="792088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Составила: Методист МАОУДОД «ЦДТ»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Колесникова Марина Леонидовна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ДОЯРКА С КОРОВОЙ</a:t>
            </a:r>
          </a:p>
        </p:txBody>
      </p:sp>
      <p:pic>
        <p:nvPicPr>
          <p:cNvPr id="33795" name="Picture 3" descr="Doj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713288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morjachki_w"/>
          <p:cNvPicPr>
            <a:picLocks noChangeAspect="1" noChangeArrowheads="1"/>
          </p:cNvPicPr>
          <p:nvPr/>
        </p:nvPicPr>
        <p:blipFill>
          <a:blip r:embed="rId2" cstate="print"/>
          <a:srcRect l="6000" t="10468"/>
          <a:stretch>
            <a:fillRect/>
          </a:stretch>
        </p:blipFill>
        <p:spPr bwMode="auto">
          <a:xfrm>
            <a:off x="990600" y="533400"/>
            <a:ext cx="7162800" cy="4562475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МОРЯЧКИ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ЛОШАДЬ С ЖЕРЕБЕНКОМ</a:t>
            </a:r>
          </a:p>
        </p:txBody>
      </p:sp>
      <p:pic>
        <p:nvPicPr>
          <p:cNvPr id="34819" name="Picture 3" descr="Lo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5057775" cy="51165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echka_telogreika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10325" cy="57150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ПЕЧКА - ТЕЛОГРЕЙКА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0"/>
            <a:ext cx="9144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СВИСТУЛЬКИ – КОЗЁЛ И БАРАН</a:t>
            </a:r>
          </a:p>
        </p:txBody>
      </p:sp>
      <p:pic>
        <p:nvPicPr>
          <p:cNvPr id="35843" name="Picture 3" descr="bar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172200" cy="46942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ОЛЕНЬ</a:t>
            </a:r>
          </a:p>
        </p:txBody>
      </p:sp>
      <p:pic>
        <p:nvPicPr>
          <p:cNvPr id="50179" name="Picture 3" descr="deer004_w"/>
          <p:cNvPicPr>
            <a:picLocks noChangeAspect="1" noChangeArrowheads="1"/>
          </p:cNvPicPr>
          <p:nvPr/>
        </p:nvPicPr>
        <p:blipFill>
          <a:blip r:embed="rId2" cstate="print"/>
          <a:srcRect l="25626" t="13750" r="22812" b="7500"/>
          <a:stretch>
            <a:fillRect/>
          </a:stretch>
        </p:blipFill>
        <p:spPr bwMode="auto">
          <a:xfrm>
            <a:off x="2514600" y="457200"/>
            <a:ext cx="4191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МУЖИКИ</a:t>
            </a:r>
          </a:p>
        </p:txBody>
      </p:sp>
      <p:pic>
        <p:nvPicPr>
          <p:cNvPr id="36867" name="Picture 3" descr="muz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3498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zolotije_kolokola_w"/>
          <p:cNvPicPr>
            <a:picLocks noChangeAspect="1" noChangeArrowheads="1"/>
          </p:cNvPicPr>
          <p:nvPr/>
        </p:nvPicPr>
        <p:blipFill>
          <a:blip r:embed="rId2" cstate="print"/>
          <a:srcRect b="10667"/>
          <a:stretch>
            <a:fillRect/>
          </a:stretch>
        </p:blipFill>
        <p:spPr bwMode="auto">
          <a:xfrm>
            <a:off x="2057400" y="0"/>
            <a:ext cx="4057650" cy="541020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ЗОЛОТЫЕ КОЛОКОЛА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ПЕТУХ</a:t>
            </a:r>
          </a:p>
        </p:txBody>
      </p:sp>
      <p:pic>
        <p:nvPicPr>
          <p:cNvPr id="37891" name="Picture 3" descr="petu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4910138" cy="51323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ibaki_za_trapezoi_w"/>
          <p:cNvPicPr>
            <a:picLocks noChangeAspect="1" noChangeArrowheads="1"/>
          </p:cNvPicPr>
          <p:nvPr/>
        </p:nvPicPr>
        <p:blipFill>
          <a:blip r:embed="rId2" cstate="print"/>
          <a:srcRect l="5981" t="14000" b="11000"/>
          <a:stretch>
            <a:fillRect/>
          </a:stretch>
        </p:blipFill>
        <p:spPr bwMode="auto">
          <a:xfrm>
            <a:off x="1981200" y="228600"/>
            <a:ext cx="4535488" cy="541020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РЫБАКИ ЗА ТРАПЕЗОЙ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048125"/>
            <a:ext cx="9144000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4400" b="1" dirty="0">
                <a:solidFill>
                  <a:srgbClr val="002060"/>
                </a:solidFill>
              </a:rPr>
              <a:t>Чем знаменито Дымково?   Игрушкою своей!                         В ней нету цвета дымного,    Что серости серей.</a:t>
            </a:r>
          </a:p>
        </p:txBody>
      </p:sp>
      <p:pic>
        <p:nvPicPr>
          <p:cNvPr id="15369" name="Picture 9" descr="p1010027mm_w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2385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ИНДЮК</a:t>
            </a:r>
          </a:p>
        </p:txBody>
      </p:sp>
      <p:pic>
        <p:nvPicPr>
          <p:cNvPr id="38915" name="Picture 3" descr="ind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794125" cy="53054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obachij_vals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200525" cy="571500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СОБАЧИЙ ВАЛЬС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ВСАДНИК</a:t>
            </a:r>
          </a:p>
        </p:txBody>
      </p:sp>
      <p:pic>
        <p:nvPicPr>
          <p:cNvPr id="39939" name="Picture 3" descr="vsad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2892425" cy="52863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ama_s_sobachkoi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76200"/>
            <a:ext cx="2743200" cy="5715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ДАМА С СОБАЧКОЙ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ВОДОНОСКА</a:t>
            </a:r>
          </a:p>
        </p:txBody>
      </p:sp>
      <p:pic>
        <p:nvPicPr>
          <p:cNvPr id="40963" name="Picture 3" descr="Vodono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"/>
            <a:ext cx="3452813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utinoje_semeistvo_w"/>
          <p:cNvPicPr>
            <a:picLocks noChangeAspect="1" noChangeArrowheads="1"/>
          </p:cNvPicPr>
          <p:nvPr/>
        </p:nvPicPr>
        <p:blipFill>
          <a:blip r:embed="rId2" cstate="print"/>
          <a:srcRect l="14999" r="11000"/>
          <a:stretch>
            <a:fillRect/>
          </a:stretch>
        </p:blipFill>
        <p:spPr bwMode="auto">
          <a:xfrm>
            <a:off x="1600200" y="228600"/>
            <a:ext cx="5638800" cy="5095875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УТИНОЕ СЕМЕЙСТВО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osad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670425" cy="50292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ЛОШАДКА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БАРАН</a:t>
            </a:r>
          </a:p>
        </p:txBody>
      </p:sp>
      <p:pic>
        <p:nvPicPr>
          <p:cNvPr id="41987" name="Picture 3" descr="Ba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450" y="228600"/>
            <a:ext cx="2978150" cy="5524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zolotoi_petush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"/>
            <a:ext cx="3829050" cy="571500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ЗОЛОТОЙ ПЕТУШОК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ovoz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837363" cy="5281613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ЭКИПАЖ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562600" y="3505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Дымковские игрушки делют в городе Кирове.</a:t>
            </a:r>
            <a:endParaRPr lang="en-US" sz="18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0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 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ла</a:t>
            </a:r>
            <a:r>
              <a:rPr lang="ru-RU" sz="3600" b="1">
                <a:solidFill>
                  <a:schemeClr val="folHlink"/>
                </a:solidFill>
              </a:rPr>
              <a:t>ю</a:t>
            </a:r>
            <a:r>
              <a:rPr lang="ru-RU" sz="3600" b="1">
                <a:solidFill>
                  <a:srgbClr val="006600"/>
                </a:solidFill>
              </a:rPr>
              <a:t>т </a:t>
            </a:r>
            <a:r>
              <a:rPr lang="ru-RU" sz="3600" b="1"/>
              <a:t>ды</a:t>
            </a:r>
            <a:r>
              <a:rPr lang="ru-RU" sz="3600" b="1">
                <a:solidFill>
                  <a:schemeClr val="folHlink"/>
                </a:solidFill>
              </a:rPr>
              <a:t>м</a:t>
            </a:r>
            <a:r>
              <a:rPr lang="ru-RU" sz="3600" b="1">
                <a:solidFill>
                  <a:srgbClr val="006600"/>
                </a:solidFill>
              </a:rPr>
              <a:t>ко</a:t>
            </a:r>
            <a:r>
              <a:rPr lang="ru-RU" sz="3600" b="1">
                <a:solidFill>
                  <a:schemeClr val="folHlink"/>
                </a:solidFill>
              </a:rPr>
              <a:t>в</a:t>
            </a:r>
            <a:r>
              <a:rPr lang="ru-RU" sz="3600" b="1">
                <a:solidFill>
                  <a:srgbClr val="006600"/>
                </a:solidFill>
              </a:rPr>
              <a:t>с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е </a:t>
            </a:r>
            <a:r>
              <a:rPr lang="ru-RU" sz="3600" b="1">
                <a:solidFill>
                  <a:schemeClr val="folHlink"/>
                </a:solidFill>
              </a:rPr>
              <a:t>и</a:t>
            </a: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ру</a:t>
            </a:r>
            <a:r>
              <a:rPr lang="ru-RU" sz="3600" b="1">
                <a:solidFill>
                  <a:srgbClr val="006600"/>
                </a:solidFill>
              </a:rPr>
              <a:t>ш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?</a:t>
            </a:r>
            <a:endParaRPr lang="en-US" sz="3600" b="1">
              <a:solidFill>
                <a:srgbClr val="006600"/>
              </a:solidFill>
            </a:endParaRPr>
          </a:p>
        </p:txBody>
      </p:sp>
      <p:pic>
        <p:nvPicPr>
          <p:cNvPr id="2867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2838"/>
            <a:ext cx="5486400" cy="4475162"/>
          </a:xfrm>
          <a:prstGeom prst="rect">
            <a:avLst/>
          </a:prstGeom>
          <a:noFill/>
        </p:spPr>
      </p:pic>
      <p:pic>
        <p:nvPicPr>
          <p:cNvPr id="28677" name="Picture 5" descr="ber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04dimka_w"/>
          <p:cNvPicPr>
            <a:picLocks noChangeAspect="1" noChangeArrowheads="1"/>
          </p:cNvPicPr>
          <p:nvPr/>
        </p:nvPicPr>
        <p:blipFill>
          <a:blip r:embed="rId2" cstate="print"/>
          <a:srcRect l="12000" t="19289" r="14999"/>
          <a:stretch>
            <a:fillRect/>
          </a:stretch>
        </p:blipFill>
        <p:spPr bwMode="auto">
          <a:xfrm>
            <a:off x="685800" y="304800"/>
            <a:ext cx="7239000" cy="525462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ЧАЕПИТИЕ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arashek_kurochka_w"/>
          <p:cNvPicPr>
            <a:picLocks noChangeAspect="1" noChangeArrowheads="1"/>
          </p:cNvPicPr>
          <p:nvPr/>
        </p:nvPicPr>
        <p:blipFill>
          <a:blip r:embed="rId2" cstate="print"/>
          <a:srcRect l="20000" r="9000"/>
          <a:stretch>
            <a:fillRect/>
          </a:stretch>
        </p:blipFill>
        <p:spPr bwMode="auto">
          <a:xfrm>
            <a:off x="1828800" y="152400"/>
            <a:ext cx="4819650" cy="56007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БАРАШЕК И КУРОЧКА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228600"/>
            <a:ext cx="8991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Лепят дымковскую игрушку из глины, затем сушат, сначала на столе, затем в печи.</a:t>
            </a:r>
            <a:endParaRPr lang="en-US" sz="1800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Из печи выходят фигурки закалённые, крепкие, звонкие. Их белят мелом, разведённым на молоке, и начинают расписывать. Выходят из-под кисточки узоры: точки, кружочки, прямые и волнистые полоски, клеточки, пятнышки. Краски малиновые, красные, зелёные, жёлтые, оранжевые, синие – пёстро и весело, как в хороводе. </a:t>
            </a:r>
          </a:p>
        </p:txBody>
      </p:sp>
      <p:pic>
        <p:nvPicPr>
          <p:cNvPr id="18448" name="Picture 16" descr="dimka igrush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20888"/>
            <a:ext cx="6705600" cy="47609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2400" y="212725"/>
            <a:ext cx="4724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И завершающий штрих – мастерица</a:t>
            </a:r>
            <a:r>
              <a:rPr lang="en-US" sz="1800"/>
              <a:t> </a:t>
            </a:r>
            <a:r>
              <a:rPr lang="ru-RU" sz="1800"/>
              <a:t>«сажает» золото: смачивает кисточку в сыром яйце, легонько касается золотого квадратика или ромбика и «сажает» его на нужное место: барышням и водоносам на шляпы и кокошники, петухам – на гребешки…Вот теперь наши игрушки засветились и стали ярче.</a:t>
            </a:r>
          </a:p>
        </p:txBody>
      </p:sp>
      <p:pic>
        <p:nvPicPr>
          <p:cNvPr id="45059" name="Picture 3" descr="para"/>
          <p:cNvPicPr>
            <a:picLocks noChangeAspect="1" noChangeArrowheads="1"/>
          </p:cNvPicPr>
          <p:nvPr/>
        </p:nvPicPr>
        <p:blipFill>
          <a:blip r:embed="rId2" cstate="print"/>
          <a:srcRect l="15625" t="11111" r="25000" b="4167"/>
          <a:stretch>
            <a:fillRect/>
          </a:stretch>
        </p:blipFill>
        <p:spPr bwMode="auto">
          <a:xfrm>
            <a:off x="5268913" y="0"/>
            <a:ext cx="3673475" cy="4419600"/>
          </a:xfrm>
          <a:prstGeom prst="rect">
            <a:avLst/>
          </a:prstGeom>
          <a:noFill/>
        </p:spPr>
      </p:pic>
      <p:pic>
        <p:nvPicPr>
          <p:cNvPr id="45064" name="Picture 8" descr="petush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3289300" cy="431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800600" y="838200"/>
            <a:ext cx="403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ВОТ КАКИЕ ЯРКИЕ И КРАСИВЫЕ ДЫМКОВСКИЕ ИГРУШКИ!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6084" name="Picture 4" descr="petuhgif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152400" y="457200"/>
            <a:ext cx="53086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114800" y="0"/>
            <a:ext cx="5029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Начиналось всё со свистулек для забавы детей. Женщины Дымково лепили их для ярмарки. Из небольшого глиняного шарика с отверстиями</a:t>
            </a:r>
            <a:r>
              <a:rPr lang="en-US" sz="1800"/>
              <a:t>,</a:t>
            </a:r>
            <a:r>
              <a:rPr lang="ru-RU" sz="1800"/>
              <a:t> свистулька превращалась то в уточку, то в петушка, то в конька.</a:t>
            </a:r>
            <a:endParaRPr lang="en-US" sz="1800"/>
          </a:p>
        </p:txBody>
      </p:sp>
      <p:pic>
        <p:nvPicPr>
          <p:cNvPr id="29702" name="Picture 6" descr="a03_deits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88"/>
            <a:ext cx="3581400" cy="2652712"/>
          </a:xfrm>
          <a:prstGeom prst="rect">
            <a:avLst/>
          </a:prstGeom>
          <a:noFill/>
        </p:spPr>
      </p:pic>
      <p:pic>
        <p:nvPicPr>
          <p:cNvPr id="29703" name="Picture 7" descr="artlib_gallery-686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0"/>
            <a:ext cx="4495800" cy="3735388"/>
          </a:xfrm>
          <a:prstGeom prst="rect">
            <a:avLst/>
          </a:prstGeom>
          <a:noFill/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800600" y="60960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Смотри какие разные и красивые дымковские игрушки.</a:t>
            </a:r>
            <a:endParaRPr lang="en-US" sz="1800"/>
          </a:p>
        </p:txBody>
      </p:sp>
      <p:pic>
        <p:nvPicPr>
          <p:cNvPr id="29708" name="Picture 12" descr="4301_26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282575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040" descr="karu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2250"/>
            <a:ext cx="4283075" cy="5562600"/>
          </a:xfrm>
          <a:prstGeom prst="rect">
            <a:avLst/>
          </a:prstGeom>
          <a:noFill/>
        </p:spPr>
      </p:pic>
      <p:sp>
        <p:nvSpPr>
          <p:cNvPr id="12305" name="Rectangle 104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КАРУСЕЛЬ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59277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НЯНЬКА</a:t>
            </a:r>
          </a:p>
        </p:txBody>
      </p:sp>
      <p:pic>
        <p:nvPicPr>
          <p:cNvPr id="4110" name="Picture 14" descr="nank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9850"/>
            <a:ext cx="397192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umushki_na_lavochke_w"/>
          <p:cNvPicPr>
            <a:picLocks noChangeAspect="1" noChangeArrowheads="1"/>
          </p:cNvPicPr>
          <p:nvPr/>
        </p:nvPicPr>
        <p:blipFill>
          <a:blip r:embed="rId2" cstate="print"/>
          <a:srcRect t="8667" b="6000"/>
          <a:stretch>
            <a:fillRect/>
          </a:stretch>
        </p:blipFill>
        <p:spPr bwMode="auto">
          <a:xfrm>
            <a:off x="2057400" y="304800"/>
            <a:ext cx="4495800" cy="48768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КУМУШКИ НА ЛАВОЧКЕ</a:t>
            </a:r>
          </a:p>
        </p:txBody>
      </p:sp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БАЛАЛАЕЧНИК НА РЫБЕ</a:t>
            </a:r>
          </a:p>
        </p:txBody>
      </p:sp>
      <p:pic>
        <p:nvPicPr>
          <p:cNvPr id="32773" name="Picture 5" descr="Na_ri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29500" cy="52673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МАСЛЕНИЦА</a:t>
            </a:r>
          </a:p>
        </p:txBody>
      </p:sp>
      <p:pic>
        <p:nvPicPr>
          <p:cNvPr id="51204" name="Picture 4" descr="maslenica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279082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850BDEACD9F1449DFE640D58D26553" ma:contentTypeVersion="0" ma:contentTypeDescription="Создание документа." ma:contentTypeScope="" ma:versionID="15632877f7c794cdd69a7a6630a07001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3FE80BD-05AD-4BA4-B6D3-81DC48FCB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2587F1C-7911-4530-BB53-0C62124825E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F141871-F189-4C2B-94CD-35D875B39B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8458C95-FEE1-4DFB-970F-970DBAB1ED9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274</Words>
  <Application>Microsoft Office PowerPoint</Application>
  <PresentationFormat>Экран (4:3)</PresentationFormat>
  <Paragraphs>39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глиняная игрушка</dc:title>
  <dc:creator>User</dc:creator>
  <cp:lastModifiedBy>Марина</cp:lastModifiedBy>
  <cp:revision>24</cp:revision>
  <dcterms:created xsi:type="dcterms:W3CDTF">2006-10-30T08:00:45Z</dcterms:created>
  <dcterms:modified xsi:type="dcterms:W3CDTF">2014-01-28T09:51:35Z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Андрей В. Фомин</vt:lpwstr>
  </property>
  <property fmtid="{D5CDD505-2E9C-101B-9397-08002B2CF9AE}" pid="4" name="display_urn:schemas-microsoft-com:office:office#Author">
    <vt:lpwstr>Андрей В. Фомин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_SourceUrl">
    <vt:lpwstr/>
  </property>
</Properties>
</file>