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7" r:id="rId10"/>
    <p:sldId id="269" r:id="rId11"/>
    <p:sldId id="268" r:id="rId12"/>
    <p:sldId id="265" r:id="rId13"/>
    <p:sldId id="266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022" y="-10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7017-A4D7-438E-BCC2-A96A9F60A08E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BC84F2-F2C8-44A1-8765-4C0CB027D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7017-A4D7-438E-BCC2-A96A9F60A08E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84F2-F2C8-44A1-8765-4C0CB027D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7017-A4D7-438E-BCC2-A96A9F60A08E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84F2-F2C8-44A1-8765-4C0CB027D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7017-A4D7-438E-BCC2-A96A9F60A08E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BC84F2-F2C8-44A1-8765-4C0CB027D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7017-A4D7-438E-BCC2-A96A9F60A08E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84F2-F2C8-44A1-8765-4C0CB027D3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7017-A4D7-438E-BCC2-A96A9F60A08E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84F2-F2C8-44A1-8765-4C0CB027D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7017-A4D7-438E-BCC2-A96A9F60A08E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2BC84F2-F2C8-44A1-8765-4C0CB027D3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7017-A4D7-438E-BCC2-A96A9F60A08E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84F2-F2C8-44A1-8765-4C0CB027D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7017-A4D7-438E-BCC2-A96A9F60A08E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84F2-F2C8-44A1-8765-4C0CB027D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7017-A4D7-438E-BCC2-A96A9F60A08E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84F2-F2C8-44A1-8765-4C0CB027D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7017-A4D7-438E-BCC2-A96A9F60A08E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84F2-F2C8-44A1-8765-4C0CB027D3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B007017-A4D7-438E-BCC2-A96A9F60A08E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BC84F2-F2C8-44A1-8765-4C0CB027D3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881_%D0%B3%D0%BE%D0%B4" TargetMode="External"/><Relationship Id="rId2" Type="http://schemas.openxmlformats.org/officeDocument/2006/relationships/hyperlink" Target="https://ru.wikipedia.org/wiki/1874_%D0%B3%D0%BE%D0%B4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ru.wikipedia.org/wiki/1892_%D0%B3%D0%BE%D0%B4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893" TargetMode="External"/><Relationship Id="rId7" Type="http://schemas.openxmlformats.org/officeDocument/2006/relationships/image" Target="../media/image12.jpeg"/><Relationship Id="rId2" Type="http://schemas.openxmlformats.org/officeDocument/2006/relationships/hyperlink" Target="https://ru.wikipedia.org/wiki/%D0%9F%D0%BE%D1%87%D1%91%D1%82%D0%BD%D1%8B%D0%B9_%D0%B3%D1%80%D0%B0%D0%B6%D0%B4%D0%B0%D0%BD%D0%B8%D0%BD_%D0%9C%D0%BE%D1%81%D0%BA%D0%B2%D1%8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4%D0%B0%D0%B9%D0%BB:Tretyakov_original_stamp.jpg" TargetMode="External"/><Relationship Id="rId5" Type="http://schemas.openxmlformats.org/officeDocument/2006/relationships/hyperlink" Target="https://ru.wikipedia.org/wiki/1898_%D0%B3%D0%BE%D0%B4" TargetMode="External"/><Relationship Id="rId4" Type="http://schemas.openxmlformats.org/officeDocument/2006/relationships/hyperlink" Target="https://ru.wikipedia.org/wiki/16_%D0%B4%D0%B5%D0%BA%D0%B0%D0%B1%D1%80%D1%8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3%D0%BB%D0%B8%D1%86%D0%B0_%D0%9A%D1%83%D0%B7%D0%BD%D0%B5%D1%86%D0%BA%D0%B8%D0%B9_%D0%9C%D0%BE%D1%81%D1%82" TargetMode="External"/><Relationship Id="rId2" Type="http://schemas.openxmlformats.org/officeDocument/2006/relationships/hyperlink" Target="https://ru.wikipedia.org/wiki/%D0%94%D0%BE%D1%85%D0%BE%D0%B4%D0%BD%D1%8B%D0%B9_%D0%B4%D0%BE%D0%BC_%D0%A2%D1%80%D0%B5%D1%82%D1%8C%D1%8F%D0%BA%D0%BE%D0%B2%D1%8B%D1%85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ru.wikipedia.org/wiki/%D0%9D%D0%B5%D0%B3%D0%BB%D0%B8%D0%BD%D0%BD%D0%B0%D1%8F_%D1%83%D0%BB%D0%B8%D1%86%D0%B0" TargetMode="External"/><Relationship Id="rId4" Type="http://schemas.openxmlformats.org/officeDocument/2006/relationships/hyperlink" Target="https://ru.wikipedia.org/wiki/%D0%A3%D0%BB%D0%B8%D1%86%D0%B0_%D0%A0%D0%BE%D0%B6%D0%B4%D0%B5%D1%81%D1%82%D0%B2%D0%B5%D0%BD%D0%BA%D0%B0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4%D0%B0%D0%B9%D0%BB:Stamp_of_USSR_1907.jpg" TargetMode="External"/><Relationship Id="rId3" Type="http://schemas.openxmlformats.org/officeDocument/2006/relationships/hyperlink" Target="https://ru.wikipedia.org/wiki/%D0%A3%D0%BB%D0%B8%D1%86%D0%B0_%D0%A2%D1%80%D0%B5%D1%82%D1%8C%D1%8F%D0%BA%D0%BE%D0%B2%D0%B0_(%D0%9B%D0%B8%D0%BF%D0%B5%D1%86%D0%BA)" TargetMode="External"/><Relationship Id="rId7" Type="http://schemas.openxmlformats.org/officeDocument/2006/relationships/hyperlink" Target="https://ru.wikipedia.org/wiki/%D0%A6%D0%B5%D0%BB%D1%8C%D0%BD%D0%B0%D1%8F_%D0%B2%D0%B5%D1%89%D1%8C" TargetMode="External"/><Relationship Id="rId2" Type="http://schemas.openxmlformats.org/officeDocument/2006/relationships/hyperlink" Target="https://ru.wikipedia.org/wiki/%D0%9B%D0%B8%D0%BF%D0%B5%D1%86%D0%B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u.wikipedia.org/wiki/%D0%9F%D0%BE%D1%87%D1%82%D0%BE%D0%B2%D0%B0%D1%8F_%D0%BC%D0%B0%D1%80%D0%BA%D0%B0" TargetMode="External"/><Relationship Id="rId11" Type="http://schemas.openxmlformats.org/officeDocument/2006/relationships/hyperlink" Target="https://ru.wikipedia.org/wiki/%D0%9A%D0%B0%D1%82%D0%B0%D0%BB%D0%BE%D0%B3_%D0%BF%D0%BE%D1%87%D1%82%D0%BE%D0%B2%D1%8B%D1%85_%D0%BC%D0%B0%D1%80%D0%BE%D0%BA_%D0%A1%D0%A1%D0%A1%D0%A0" TargetMode="External"/><Relationship Id="rId5" Type="http://schemas.openxmlformats.org/officeDocument/2006/relationships/hyperlink" Target="https://ru.wikipedia.org/wiki/%D0%A0%D0%BE%D1%81%D1%81%D0%B8%D1%8F" TargetMode="External"/><Relationship Id="rId10" Type="http://schemas.openxmlformats.org/officeDocument/2006/relationships/hyperlink" Target="https://ru.wikipedia.org/wiki/1956_%D0%B3%D0%BE%D0%B4" TargetMode="External"/><Relationship Id="rId4" Type="http://schemas.openxmlformats.org/officeDocument/2006/relationships/hyperlink" Target="https://ru.wikipedia.org/wiki/%D0%A1%D0%A1%D0%A1%D0%A0" TargetMode="External"/><Relationship Id="rId9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A1%D0%A1%D0%A0" TargetMode="External"/><Relationship Id="rId2" Type="http://schemas.openxmlformats.org/officeDocument/2006/relationships/hyperlink" Target="https://ru.wikipedia.org/wiki/%D0%9E%D0%B4%D0%BD%D0%BE%D1%81%D1%82%D0%BE%D1%80%D0%BE%D0%BD%D0%BD%D1%8F%D1%8F_%D0%BF%D0%BE%D1%87%D1%82%D0%BE%D0%B2%D0%B0%D1%8F_%D0%BA%D0%B0%D1%80%D1%82%D0%BE%D1%87%D0%BA%D0%B0_%D1%81_%D0%BE%D1%80%D0%B8%D0%B3%D0%B8%D0%BD%D0%B0%D0%BB%D1%8C%D0%BD%D0%BE%D0%B9_%D0%BC%D0%B0%D1%80%D0%BA%D0%BE%D0%B9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hyperlink" Target="https://ru.wikipedia.org/wiki/%D0%A4%D0%B0%D0%B9%D0%BB:Tretyakov_original_stamp.jpg" TargetMode="External"/><Relationship Id="rId4" Type="http://schemas.openxmlformats.org/officeDocument/2006/relationships/hyperlink" Target="https://ru.wikipedia.org/wiki/1981_%D0%B3%D0%BE%D0%B4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0%D0%BE%D1%81%D1%81%D0%B8%D1%8F" TargetMode="External"/><Relationship Id="rId7" Type="http://schemas.openxmlformats.org/officeDocument/2006/relationships/image" Target="../media/image15.jpeg"/><Relationship Id="rId2" Type="http://schemas.openxmlformats.org/officeDocument/2006/relationships/hyperlink" Target="https://ru.wikipedia.org/wiki/%D0%9F%D0%BE%D1%87%D1%82%D0%BE%D0%B2%D1%8B%D0%B9_%D0%B1%D0%BB%D0%BE%D0%BA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ru.wikipedia.org/wiki/%D0%A4%D0%B0%D0%B9%D0%BB:Rus_Stamp-Tretiakov_Gallery-2006.jpg" TargetMode="External"/><Relationship Id="rId5" Type="http://schemas.openxmlformats.org/officeDocument/2006/relationships/hyperlink" Target="https://ru.wikipedia.org/wiki/%D0%9A%D0%B0%D1%82%D0%B0%D0%BB%D0%BE%D0%B3_%D0%BF%D0%BE%D1%87%D1%82%D0%BE%D0%B2%D1%8B%D1%85_%D0%BC%D0%B0%D1%80%D0%BE%D0%BA_%D0%A1%D0%A1%D0%A1%D0%A0" TargetMode="External"/><Relationship Id="rId4" Type="http://schemas.openxmlformats.org/officeDocument/2006/relationships/hyperlink" Target="https://ru.wikipedia.org/wiki/2006_%D0%B3%D0%BE%D0%B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ru.wikipedia.org/wiki/%D0%A4%D0%B0%D0%B9%D0%BB:Pavel_Tretyakov_PSE_Russia_2010.jpg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ru.wikipedia.org/wiki/%D0%A4%D0%B0%D0%B9%D0%BB:A_Brawl_with_Finnish_Contrabandists_by_Vasili_Khudiakov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85728"/>
            <a:ext cx="8229600" cy="3929090"/>
          </a:xfrm>
        </p:spPr>
        <p:txBody>
          <a:bodyPr>
            <a:normAutofit fontScale="90000"/>
          </a:bodyPr>
          <a:lstStyle/>
          <a:p>
            <a:r>
              <a:rPr lang="en-US" sz="4000" b="0" i="1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en-US" sz="4000" b="0" i="1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5300" i="1" dirty="0" smtClean="0">
                <a:solidFill>
                  <a:srgbClr val="FF0000"/>
                </a:solidFill>
                <a:latin typeface="Consolas" pitchFamily="49" charset="0"/>
              </a:rPr>
              <a:t>Третьяков </a:t>
            </a:r>
            <a:r>
              <a:rPr lang="ru-RU" sz="5300" i="1" dirty="0">
                <a:solidFill>
                  <a:srgbClr val="FF0000"/>
                </a:solidFill>
                <a:latin typeface="Consolas" pitchFamily="49" charset="0"/>
              </a:rPr>
              <a:t>Павел Михайлович </a:t>
            </a:r>
            <a:r>
              <a:rPr lang="en-US" sz="5300" i="1" dirty="0" smtClean="0">
                <a:solidFill>
                  <a:srgbClr val="FF0000"/>
                </a:solidFill>
                <a:latin typeface="Consolas" pitchFamily="49" charset="0"/>
              </a:rPr>
              <a:t/>
            </a:r>
            <a:br>
              <a:rPr lang="en-US" sz="5300" i="1" dirty="0" smtClean="0">
                <a:solidFill>
                  <a:srgbClr val="FF0000"/>
                </a:solidFill>
                <a:latin typeface="Consolas" pitchFamily="49" charset="0"/>
              </a:rPr>
            </a:br>
            <a:r>
              <a:rPr lang="ru-RU" sz="4000" i="1" dirty="0" smtClean="0">
                <a:solidFill>
                  <a:srgbClr val="002060"/>
                </a:solidFill>
                <a:latin typeface="Consolas" pitchFamily="49" charset="0"/>
              </a:rPr>
              <a:t>– биография </a:t>
            </a:r>
            <a:r>
              <a:rPr lang="ru-RU" sz="4000" i="1" dirty="0">
                <a:solidFill>
                  <a:srgbClr val="002060"/>
                </a:solidFill>
                <a:latin typeface="Consolas" pitchFamily="49" charset="0"/>
              </a:rPr>
              <a:t>владельца величайшей коллекции русской живописи.</a:t>
            </a: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572008"/>
            <a:ext cx="6400800" cy="17526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[</a:t>
            </a:r>
            <a:r>
              <a:rPr lang="ru-RU" dirty="0"/>
              <a:t>15 (27) декабря 1832, Москва — </a:t>
            </a:r>
            <a:endParaRPr lang="en-US" dirty="0" smtClean="0"/>
          </a:p>
          <a:p>
            <a:r>
              <a:rPr lang="ru-RU" dirty="0" smtClean="0"/>
              <a:t>4 </a:t>
            </a:r>
            <a:r>
              <a:rPr lang="ru-RU" dirty="0"/>
              <a:t>(16) декабря 1898, там же]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42852"/>
            <a:ext cx="8686800" cy="7858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«Боярыня Морозова»</a:t>
            </a:r>
            <a:r>
              <a:rPr lang="en-US" dirty="0" smtClean="0"/>
              <a:t> </a:t>
            </a:r>
            <a:r>
              <a:rPr lang="ru-RU" dirty="0" smtClean="0"/>
              <a:t>Суриков В.И.</a:t>
            </a:r>
            <a:br>
              <a:rPr lang="ru-RU" dirty="0" smtClean="0"/>
            </a:br>
            <a:r>
              <a:rPr lang="ru-RU" sz="1600" dirty="0" smtClean="0"/>
              <a:t>1887г.</a:t>
            </a:r>
            <a:endParaRPr lang="ru-RU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91440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85728"/>
            <a:ext cx="8686800" cy="50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Левитан «Март»</a:t>
            </a:r>
            <a:endParaRPr lang="ru-RU" dirty="0"/>
          </a:p>
        </p:txBody>
      </p:sp>
      <p:pic>
        <p:nvPicPr>
          <p:cNvPr id="3" name="Picture 6" descr="левита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1538" y="928670"/>
            <a:ext cx="7040237" cy="5715016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Позднее Павел Михайлович стал приобретать картины русских мастеров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18 —первой половины 19 веков и памятники древнерусской живописи.</a:t>
            </a:r>
            <a:br>
              <a:rPr lang="ru-RU" sz="2400" dirty="0" smtClean="0"/>
            </a:br>
            <a:r>
              <a:rPr lang="ru-RU" sz="2400" dirty="0" smtClean="0"/>
              <a:t>Для задуманного Третьяковым Русского пантеона — портретной галереи знаменитых соотечественников — специально был заказан ряд портретов деятелей отечественной культуры ведущим мастерам </a:t>
            </a:r>
            <a:r>
              <a:rPr lang="ru-RU" sz="2800" dirty="0" smtClean="0"/>
              <a:t>—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Н. В. Невреву,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Н. Н. Ге,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В. Г. Перову,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И. Н. Крамскому,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И. Е. Репину и др. </a:t>
            </a:r>
            <a:endParaRPr lang="ru-RU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В </a:t>
            </a:r>
            <a:r>
              <a:rPr lang="ru-RU" sz="2000" dirty="0" smtClean="0">
                <a:hlinkClick r:id="rId2" tooltip="1874 год"/>
              </a:rPr>
              <a:t>1874 году</a:t>
            </a:r>
            <a:r>
              <a:rPr lang="ru-RU" sz="2000" dirty="0" smtClean="0"/>
              <a:t> Третьяков построил для собранной коллекции здание — галерею, которая в </a:t>
            </a:r>
            <a:r>
              <a:rPr lang="ru-RU" sz="2000" dirty="0" smtClean="0">
                <a:hlinkClick r:id="rId3" tooltip="1881 год"/>
              </a:rPr>
              <a:t>1881 году</a:t>
            </a:r>
            <a:r>
              <a:rPr lang="ru-RU" sz="2000" dirty="0" smtClean="0"/>
              <a:t> была открыта для всеобщего посещения. </a:t>
            </a:r>
            <a:endParaRPr lang="ru-RU" sz="2000" dirty="0"/>
          </a:p>
        </p:txBody>
      </p:sp>
      <p:pic>
        <p:nvPicPr>
          <p:cNvPr id="3" name="Picture 6" descr="трет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95400" y="1350637"/>
            <a:ext cx="6848500" cy="5126363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/>
              <a:t>В </a:t>
            </a:r>
            <a:r>
              <a:rPr lang="ru-RU" sz="2000" dirty="0" smtClean="0">
                <a:hlinkClick r:id="rId2" tooltip="1892 год"/>
              </a:rPr>
              <a:t>1892 году</a:t>
            </a:r>
            <a:r>
              <a:rPr lang="ru-RU" sz="2000" dirty="0" smtClean="0"/>
              <a:t> Третьяков передал свою коллекцию вместе со зданием галереи в собственность Московской городской думы. Год спустя это заведение получило название «Городская художественная галерея Павла и Сергея Михайловичей Третьяковых». </a:t>
            </a:r>
            <a:endParaRPr lang="ru-RU" sz="2000" dirty="0"/>
          </a:p>
        </p:txBody>
      </p:sp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1857364"/>
            <a:ext cx="6357982" cy="450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5429256" cy="61865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Павел Третьяков был назначен пожизненным попечителем галереи и получил звание </a:t>
            </a:r>
            <a:r>
              <a:rPr lang="ru-RU" sz="2000" dirty="0" smtClean="0">
                <a:hlinkClick r:id="rId2" tooltip="Почётный гражданин Москвы"/>
              </a:rPr>
              <a:t>Почётного гражданина Москвы</a:t>
            </a:r>
            <a:r>
              <a:rPr lang="ru-RU" sz="2000" dirty="0" smtClean="0"/>
              <a:t>. </a:t>
            </a:r>
            <a:br>
              <a:rPr lang="ru-RU" sz="2000" dirty="0" smtClean="0"/>
            </a:br>
            <a:r>
              <a:rPr lang="ru-RU" sz="2000" dirty="0" smtClean="0"/>
              <a:t>К концу жизни Третьяков носил титул коммерции советника, был членом Московского отделения Совета торговли и мануфактур, а также действительным членом Петербургской Академии художеств (с </a:t>
            </a:r>
            <a:r>
              <a:rPr lang="ru-RU" sz="2000" dirty="0" smtClean="0">
                <a:hlinkClick r:id="rId3" tooltip="1893"/>
              </a:rPr>
              <a:t>1893</a:t>
            </a:r>
            <a:r>
              <a:rPr lang="ru-RU" sz="2000" dirty="0" smtClean="0"/>
              <a:t>).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Он скончался 4 (</a:t>
            </a:r>
            <a:r>
              <a:rPr lang="ru-RU" sz="2000" dirty="0" smtClean="0">
                <a:hlinkClick r:id="rId4" tooltip="16 декабря"/>
              </a:rPr>
              <a:t>16</a:t>
            </a:r>
            <a:r>
              <a:rPr lang="ru-RU" sz="2000" dirty="0" smtClean="0"/>
              <a:t>) декабря </a:t>
            </a:r>
            <a:r>
              <a:rPr lang="ru-RU" sz="2000" dirty="0" smtClean="0">
                <a:hlinkClick r:id="rId5" tooltip="1898 год"/>
              </a:rPr>
              <a:t>1898</a:t>
            </a:r>
            <a:r>
              <a:rPr lang="ru-RU" sz="2000" dirty="0" smtClean="0"/>
              <a:t> в Москве.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Последние слова его родственникам были такими: </a:t>
            </a:r>
            <a:r>
              <a:rPr lang="ru-RU" sz="2000" b="1" i="1" u="sng" dirty="0" smtClean="0"/>
              <a:t>«Берегите галерею и будьте здоровы». </a:t>
            </a:r>
            <a:br>
              <a:rPr lang="ru-RU" sz="2000" b="1" i="1" u="sng" dirty="0" smtClean="0"/>
            </a:br>
            <a:r>
              <a:rPr lang="ru-RU" sz="2000" b="1" i="1" u="sng" dirty="0" smtClean="0"/>
              <a:t/>
            </a:r>
            <a:br>
              <a:rPr lang="ru-RU" sz="2000" b="1" i="1" u="sng" dirty="0" smtClean="0"/>
            </a:br>
            <a:r>
              <a:rPr lang="ru-RU" sz="2000" dirty="0" smtClean="0"/>
              <a:t>Похоронен на Даниловском кладбище в Москве рядом с родителями и умершим в 1892 году братом Сергеем.</a:t>
            </a:r>
            <a:br>
              <a:rPr lang="ru-RU" sz="2000" dirty="0" smtClean="0"/>
            </a:br>
            <a:r>
              <a:rPr lang="ru-RU" sz="2000" dirty="0" smtClean="0"/>
              <a:t> В 1948 году прах братьев Третьяковых был перезахоронен на Новодевичьем кладбище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" name="Содержимое 11" descr="https://upload.wikimedia.org/wikipedia/commons/thumb/8/85/Tretyakov_original_stamp.jpg/220px-Tretyakov_original_stamp.jpg">
            <a:hlinkClick r:id="rId6"/>
          </p:cNvPr>
          <p:cNvPicPr>
            <a:picLocks noGrp="1"/>
          </p:cNvPicPr>
          <p:nvPr>
            <p:ph idx="1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1428736"/>
            <a:ext cx="350046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61150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Адреса в Москве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Вместе с братом П. М. Третьяков владел несколькими доходными домами в Москве:</a:t>
            </a:r>
            <a:br>
              <a:rPr lang="ru-RU" dirty="0" smtClean="0"/>
            </a:br>
            <a:r>
              <a:rPr lang="ru-RU" dirty="0" smtClean="0">
                <a:hlinkClick r:id="rId2" tooltip="Доходный дом Третьяковых"/>
              </a:rPr>
              <a:t>Доходный дом Третьяковых</a:t>
            </a:r>
            <a:r>
              <a:rPr lang="ru-RU" dirty="0" smtClean="0"/>
              <a:t> (</a:t>
            </a:r>
            <a:r>
              <a:rPr lang="ru-RU" dirty="0" smtClean="0">
                <a:hlinkClick r:id="rId3" tooltip="Улица Кузнецкий Мост"/>
              </a:rPr>
              <a:t>Улица Кузнецкий Мост</a:t>
            </a:r>
            <a:r>
              <a:rPr lang="ru-RU" dirty="0" smtClean="0"/>
              <a:t>, 13/9 — </a:t>
            </a:r>
            <a:r>
              <a:rPr lang="ru-RU" dirty="0" smtClean="0">
                <a:hlinkClick r:id="rId4" tooltip="Улица Рождественка"/>
              </a:rPr>
              <a:t>Улица Рождественка</a:t>
            </a:r>
            <a:r>
              <a:rPr lang="ru-RU" dirty="0" smtClean="0"/>
              <a:t>, 9/13)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Доходный дом Третьяковых (Улица Кузнецкий Мост, 9/10 — </a:t>
            </a:r>
            <a:r>
              <a:rPr lang="ru-RU" dirty="0" err="1" smtClean="0">
                <a:hlinkClick r:id="rId5" tooltip="Неглинная улица"/>
              </a:rPr>
              <a:t>Неглинная</a:t>
            </a:r>
            <a:r>
              <a:rPr lang="ru-RU" dirty="0" smtClean="0">
                <a:hlinkClick r:id="rId5" tooltip="Неглинная улица"/>
              </a:rPr>
              <a:t> улица</a:t>
            </a:r>
            <a:r>
              <a:rPr lang="ru-RU" dirty="0" smtClean="0"/>
              <a:t>, 10/9)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57166"/>
            <a:ext cx="8458200" cy="1000131"/>
          </a:xfrm>
        </p:spPr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 smtClean="0">
                <a:hlinkClick r:id="rId2" tooltip="Липецк"/>
              </a:rPr>
              <a:t>Липецке</a:t>
            </a:r>
            <a:r>
              <a:rPr lang="ru-RU" sz="2000" dirty="0" smtClean="0"/>
              <a:t> есть </a:t>
            </a:r>
            <a:r>
              <a:rPr lang="ru-RU" sz="2000" dirty="0" smtClean="0">
                <a:hlinkClick r:id="rId3" tooltip="Улица Третьякова (Липецк)"/>
              </a:rPr>
              <a:t>улица Третьякова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 smtClean="0">
                <a:hlinkClick r:id="rId4" tooltip="СССР"/>
              </a:rPr>
              <a:t>СССР</a:t>
            </a:r>
            <a:r>
              <a:rPr lang="ru-RU" sz="2000" dirty="0" smtClean="0"/>
              <a:t> и </a:t>
            </a:r>
            <a:r>
              <a:rPr lang="ru-RU" sz="2000" dirty="0" smtClean="0">
                <a:hlinkClick r:id="rId5" tooltip="Россия"/>
              </a:rPr>
              <a:t>России</a:t>
            </a:r>
            <a:r>
              <a:rPr lang="ru-RU" sz="2000" dirty="0" smtClean="0"/>
              <a:t> были выпущены </a:t>
            </a:r>
            <a:r>
              <a:rPr lang="ru-RU" sz="2000" dirty="0" smtClean="0">
                <a:hlinkClick r:id="rId6" tooltip="Почтовая марка"/>
              </a:rPr>
              <a:t>почтовые марки</a:t>
            </a:r>
            <a:r>
              <a:rPr lang="ru-RU" sz="2000" dirty="0" smtClean="0"/>
              <a:t> и </a:t>
            </a:r>
            <a:r>
              <a:rPr lang="ru-RU" sz="2000" dirty="0" smtClean="0">
                <a:hlinkClick r:id="rId7" tooltip="Цельная вещь"/>
              </a:rPr>
              <a:t>цельные вещи</a:t>
            </a:r>
            <a:r>
              <a:rPr lang="ru-RU" sz="2000" dirty="0" smtClean="0"/>
              <a:t>, посвященные Третьякову: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14282" y="0"/>
            <a:ext cx="8458200" cy="571504"/>
          </a:xfrm>
        </p:spPr>
        <p:txBody>
          <a:bodyPr/>
          <a:lstStyle/>
          <a:p>
            <a:r>
              <a:rPr lang="ru-RU" b="1" dirty="0" smtClean="0"/>
              <a:t>Увековечение имени</a:t>
            </a:r>
            <a:endParaRPr lang="ru-RU" dirty="0"/>
          </a:p>
        </p:txBody>
      </p:sp>
      <p:pic>
        <p:nvPicPr>
          <p:cNvPr id="3" name="Рисунок 2" descr="https://upload.wikimedia.org/wikipedia/commons/thumb/f/f3/Stamp_of_USSR_1907.jpg/220px-Stamp_of_USSR_1907.jpg">
            <a:hlinkClick r:id="rId8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1785926"/>
            <a:ext cx="685804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Горизонтальный свиток 4"/>
          <p:cNvSpPr/>
          <p:nvPr/>
        </p:nvSpPr>
        <p:spPr>
          <a:xfrm>
            <a:off x="571472" y="5824728"/>
            <a:ext cx="8072494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100 лет Государственной Третьяковской галерее. Почтовая марка, </a:t>
            </a:r>
            <a:r>
              <a:rPr lang="ru-RU" u="sng" dirty="0" smtClean="0">
                <a:hlinkClick r:id="rId4" tooltip="СССР"/>
              </a:rPr>
              <a:t>СССР</a:t>
            </a:r>
            <a:r>
              <a:rPr lang="ru-RU" dirty="0" smtClean="0"/>
              <a:t>, 40 коп., </a:t>
            </a:r>
            <a:r>
              <a:rPr lang="ru-RU" u="sng" dirty="0" smtClean="0">
                <a:hlinkClick r:id="rId10" tooltip="1956 год"/>
              </a:rPr>
              <a:t>1956 год</a:t>
            </a:r>
            <a:r>
              <a:rPr lang="ru-RU" dirty="0" smtClean="0"/>
              <a:t>,  (</a:t>
            </a:r>
            <a:r>
              <a:rPr lang="ru-RU" u="sng" dirty="0" smtClean="0">
                <a:hlinkClick r:id="rId11" tooltip="Каталог почтовых марок СССР"/>
              </a:rPr>
              <a:t>ЦФА (ИТЦ «Марка»)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2700" dirty="0" smtClean="0"/>
              <a:t> </a:t>
            </a:r>
            <a:br>
              <a:rPr lang="ru-RU" sz="2700" dirty="0" smtClean="0"/>
            </a:br>
            <a:r>
              <a:rPr lang="ru-RU" sz="2700" dirty="0" smtClean="0"/>
              <a:t>125 лет Государственной Третьяковской галерее. </a:t>
            </a:r>
            <a:r>
              <a:rPr lang="ru-RU" sz="2700" dirty="0" smtClean="0">
                <a:hlinkClick r:id="rId2" tooltip="Односторонняя почтовая карточка с оригинальной маркой"/>
              </a:rPr>
              <a:t>Почтовая карточка с оригинальной маркой</a:t>
            </a:r>
            <a:r>
              <a:rPr lang="ru-RU" sz="2700" dirty="0" smtClean="0"/>
              <a:t>, </a:t>
            </a:r>
            <a:r>
              <a:rPr lang="ru-RU" sz="2700" dirty="0" smtClean="0">
                <a:hlinkClick r:id="rId3" tooltip="СССР"/>
              </a:rPr>
              <a:t>СССР</a:t>
            </a:r>
            <a:r>
              <a:rPr lang="ru-RU" sz="2700" dirty="0" smtClean="0"/>
              <a:t>, </a:t>
            </a:r>
            <a:r>
              <a:rPr lang="ru-RU" sz="2700" dirty="0" smtClean="0">
                <a:hlinkClick r:id="rId4" tooltip="1981 год"/>
              </a:rPr>
              <a:t>1981 год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https://upload.wikimedia.org/wikipedia/commons/thumb/8/85/Tretyakov_original_stamp.jpg/220px-Tretyakov_original_stamp.jpg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1643050"/>
            <a:ext cx="678661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150 лет Государственной Третьяковской галерее. </a:t>
            </a:r>
            <a:r>
              <a:rPr lang="ru-RU" sz="2700" dirty="0" smtClean="0">
                <a:hlinkClick r:id="rId2" tooltip="Почтовый блок"/>
              </a:rPr>
              <a:t>Почтовый блок</a:t>
            </a:r>
            <a:r>
              <a:rPr lang="ru-RU" sz="2700" dirty="0" smtClean="0"/>
              <a:t>, </a:t>
            </a:r>
            <a:r>
              <a:rPr lang="ru-RU" sz="2700" dirty="0" smtClean="0">
                <a:hlinkClick r:id="rId3" tooltip="Россия"/>
              </a:rPr>
              <a:t>Россия</a:t>
            </a:r>
            <a:r>
              <a:rPr lang="ru-RU" sz="2700" dirty="0" smtClean="0"/>
              <a:t>, 15 руб., </a:t>
            </a:r>
            <a:r>
              <a:rPr lang="ru-RU" sz="2700" dirty="0" smtClean="0">
                <a:hlinkClick r:id="rId4" tooltip="2006 год"/>
              </a:rPr>
              <a:t>2006 год</a:t>
            </a:r>
            <a:r>
              <a:rPr lang="ru-RU" sz="2700" dirty="0" smtClean="0"/>
              <a:t>,  (</a:t>
            </a:r>
            <a:r>
              <a:rPr lang="ru-RU" sz="2700" dirty="0" smtClean="0">
                <a:hlinkClick r:id="rId5" tooltip="Каталог почтовых марок СССР"/>
              </a:rPr>
              <a:t>ЦФА (ИТЦ «Марка»)</a:t>
            </a:r>
            <a:r>
              <a:rPr lang="ru-RU" sz="2700" dirty="0" smtClean="0"/>
              <a:t> #1105)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https://upload.wikimedia.org/wikipedia/ru/thumb/3/3a/Rus_Stamp-Tretiakov_Gallery-2006.jpg/203px-Rus_Stamp-Tretiakov_Gallery-2006.jpg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1428736"/>
            <a:ext cx="700092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42852"/>
            <a:ext cx="2357454" cy="164307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Род Третьякова Павла Михайловича</a:t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1802" y="142852"/>
            <a:ext cx="6072198" cy="6572296"/>
          </a:xfrm>
        </p:spPr>
        <p:txBody>
          <a:bodyPr>
            <a:normAutofit fontScale="47500" lnSpcReduction="20000"/>
          </a:bodyPr>
          <a:lstStyle/>
          <a:p>
            <a:r>
              <a:rPr lang="ru-RU" sz="3300" b="1" dirty="0" smtClean="0"/>
              <a:t>Павел Михайлович</a:t>
            </a:r>
            <a:r>
              <a:rPr lang="ru-RU" sz="3300" dirty="0" smtClean="0"/>
              <a:t> принадлежал к роду </a:t>
            </a:r>
            <a:r>
              <a:rPr lang="ru-RU" sz="3300" b="1" dirty="0" smtClean="0"/>
              <a:t>Третьяковых</a:t>
            </a:r>
            <a:r>
              <a:rPr lang="ru-RU" sz="3300" dirty="0" smtClean="0"/>
              <a:t>. Получил хорошее домашнее образование. С детства поддерживал дружеские связи с семьей владельца карандашной фабрики </a:t>
            </a:r>
            <a:r>
              <a:rPr lang="ru-RU" sz="3300" b="1" dirty="0" smtClean="0"/>
              <a:t>Рубинштейна</a:t>
            </a:r>
            <a:r>
              <a:rPr lang="ru-RU" sz="3300" dirty="0" smtClean="0"/>
              <a:t>, чьи дети Антон Григорьевич и Николай Григорьевич впоследствии стали известными музыкальными деятелями.</a:t>
            </a:r>
            <a:br>
              <a:rPr lang="ru-RU" sz="3300" dirty="0" smtClean="0"/>
            </a:br>
            <a:r>
              <a:rPr lang="ru-RU" sz="3300" dirty="0" smtClean="0"/>
              <a:t>К концу 1840-х гг. </a:t>
            </a:r>
            <a:r>
              <a:rPr lang="ru-RU" sz="3300" b="1" dirty="0" smtClean="0"/>
              <a:t>Третьяковы</a:t>
            </a:r>
            <a:r>
              <a:rPr lang="ru-RU" sz="3300" dirty="0" smtClean="0"/>
              <a:t> владели пятью лавками в Старых торговых рядах между Ильинкой и Варваркой. После смерти отца дела вели мать и старшие сыновья. Сам Павел Михайлович в 14-15 лет был обязан постоянно находиться в лавках. После смерти матери он возглавил семейное предприятие, расширил и укрепил его. На базе нескольких фабрик в Костромской губернии было учреждено «Товарищество Большой Костромской льняной мануфактуры» (1866), которым владела семья Третьяковых.</a:t>
            </a:r>
            <a:br>
              <a:rPr lang="ru-RU" sz="3300" dirty="0" smtClean="0"/>
            </a:br>
            <a:r>
              <a:rPr lang="ru-RU" sz="3300" dirty="0" smtClean="0"/>
              <a:t>В 1865 женился на двадцатилетней </a:t>
            </a:r>
            <a:r>
              <a:rPr lang="ru-RU" sz="3300" b="1" dirty="0" smtClean="0"/>
              <a:t>Вере Николаевне Мамонтовой</a:t>
            </a:r>
            <a:r>
              <a:rPr lang="ru-RU" sz="3300" dirty="0" smtClean="0"/>
              <a:t>, образованной девушке из известной купеческой семьи, музыкально одаренной и разделявшей увлечение мужа искусством. Брак был счастливым. На семейных приемах бывали многие известные люди того времени, выдающиеся писатели, музыканты. Из детей в живых остались дочери и умственно неполноценный сын Михаил.</a:t>
            </a:r>
            <a:br>
              <a:rPr lang="ru-RU" sz="3300" dirty="0" smtClean="0"/>
            </a:br>
            <a:r>
              <a:rPr lang="ru-RU" sz="3300" dirty="0" smtClean="0"/>
              <a:t>  Обладая не самым крупным в Москве состоянием, Павел Михайлович пользовался в купеческой среде большим авторитетом и многократно выполнял общественные обязанности, занимал выборные должности. На его попечении лежала забота об </a:t>
            </a:r>
            <a:r>
              <a:rPr lang="ru-RU" sz="3300" dirty="0" err="1" smtClean="0"/>
              <a:t>Арнольдовском</a:t>
            </a:r>
            <a:r>
              <a:rPr lang="ru-RU" sz="3300" dirty="0" smtClean="0"/>
              <a:t> училище для глухонемых детей.</a:t>
            </a:r>
          </a:p>
          <a:p>
            <a:endParaRPr lang="ru-RU" dirty="0"/>
          </a:p>
        </p:txBody>
      </p:sp>
      <p:pic>
        <p:nvPicPr>
          <p:cNvPr id="4" name="Рисунок 3" descr="Третьяков Павел Михайлович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143116"/>
            <a:ext cx="2928926" cy="35719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Меценаты России. П. М. Третьяков. Конверт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https://upload.wikimedia.org/wikipedia/commons/thumb/a/a5/Pavel_Tretyakov_PSE_Russia_2010.jpg/220px-Pavel_Tretyakov_PSE_Russia_2010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1142984"/>
            <a:ext cx="685804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Начало создания коллекции Павла Третьякова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4000528" cy="600076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dirty="0" smtClean="0"/>
              <a:t>Как собиратель начал с приобретения художественных изданий и гравюр на знаменитых «развалах» у Сухаревой башни. В 1854 он купил там первые десять картин, полотна старых голландцев. Однако уже через два года приобретает две жанровые картины русской школы — «Искушение» Н. Г. </a:t>
            </a:r>
            <a:r>
              <a:rPr lang="ru-RU" sz="2000" dirty="0" err="1" smtClean="0"/>
              <a:t>Шильдера</a:t>
            </a:r>
            <a:r>
              <a:rPr lang="ru-RU" sz="2000" dirty="0" smtClean="0"/>
              <a:t> и </a:t>
            </a:r>
            <a:r>
              <a:rPr lang="ru-RU" sz="2000" b="1" i="1" u="sng" dirty="0" smtClean="0"/>
              <a:t>«Финляндские контрабандисты» В. Г. Худякова, </a:t>
            </a:r>
            <a:r>
              <a:rPr lang="ru-RU" sz="2000" dirty="0" smtClean="0"/>
              <a:t>которые и </a:t>
            </a:r>
            <a:r>
              <a:rPr lang="ru-RU" sz="2000" b="1" dirty="0" smtClean="0"/>
              <a:t>легли в основу выдающегося собрания.</a:t>
            </a:r>
            <a:r>
              <a:rPr lang="ru-RU" sz="2000" dirty="0" smtClean="0"/>
              <a:t> </a:t>
            </a:r>
          </a:p>
          <a:p>
            <a:endParaRPr lang="ru-RU" sz="2000" dirty="0"/>
          </a:p>
        </p:txBody>
      </p:sp>
      <p:pic>
        <p:nvPicPr>
          <p:cNvPr id="4" name="Рисунок 3" descr="https://upload.wikimedia.org/wikipedia/commons/thumb/b/b8/A_Brawl_with_Finnish_Contrabandists_by_Vasili_Khudiakov.jpg/220px-A_Brawl_with_Finnish_Contrabandists_by_Vasili_Khudiakov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214554"/>
            <a:ext cx="4286280" cy="33528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3008313" cy="122081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/>
              <a:t>Программа Третьякова по созданию национальной галереи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071546"/>
            <a:ext cx="5072066" cy="5786454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000" dirty="0" smtClean="0">
                <a:latin typeface="Arial Narrow" pitchFamily="34" charset="0"/>
              </a:rPr>
              <a:t>Не удовлетворяясь обладанием частной коллекцией, Павел Михайлович хотел создать национальную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ru-RU" sz="2000" dirty="0" smtClean="0">
                <a:latin typeface="Arial Narrow" pitchFamily="34" charset="0"/>
              </a:rPr>
              <a:t> художественную галерею. </a:t>
            </a:r>
            <a:br>
              <a:rPr lang="ru-RU" sz="2000" dirty="0" smtClean="0">
                <a:latin typeface="Arial Narrow" pitchFamily="34" charset="0"/>
              </a:rPr>
            </a:br>
            <a:r>
              <a:rPr lang="ru-RU" sz="2000" b="1" i="1" dirty="0" smtClean="0">
                <a:latin typeface="Arial Narrow" pitchFamily="34" charset="0"/>
              </a:rPr>
              <a:t>Программа создания национальной галереи была сформулирована Третьяковым в завещательном письме в 1860.</a:t>
            </a:r>
            <a:r>
              <a:rPr lang="ru-RU" sz="2000" dirty="0" smtClean="0">
                <a:latin typeface="Arial Narrow" pitchFamily="34" charset="0"/>
              </a:rPr>
              <a:t> Согласно этому документу, он завещал свой основной капитал на устройство «художественного </a:t>
            </a:r>
            <a:r>
              <a:rPr lang="ru-RU" sz="2000" dirty="0" err="1" smtClean="0">
                <a:latin typeface="Arial Narrow" pitchFamily="34" charset="0"/>
              </a:rPr>
              <a:t>музеума</a:t>
            </a:r>
            <a:r>
              <a:rPr lang="ru-RU" sz="2000" dirty="0" smtClean="0">
                <a:latin typeface="Arial Narrow" pitchFamily="34" charset="0"/>
              </a:rPr>
              <a:t>». Поставленной однажды цели Третьяков остался верен всю жизнь.</a:t>
            </a:r>
            <a:br>
              <a:rPr lang="ru-RU" sz="2000" dirty="0" smtClean="0">
                <a:latin typeface="Arial Narrow" pitchFamily="34" charset="0"/>
              </a:rPr>
            </a:br>
            <a:r>
              <a:rPr lang="ru-RU" sz="2000" dirty="0" smtClean="0">
                <a:latin typeface="Arial Narrow" pitchFamily="34" charset="0"/>
              </a:rPr>
              <a:t>В собрание П.М. Третьякова поступали в первую очередь произведения его современников. Свои приобретения он делал на выставках и непосредственно в мастерских художников и этим создал новый тип коллекционера, дававшего важную материальную поддержку современным художникам. Его личные художественные вкусы оказали немалое воздействие на русскую художественную школу.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00694" y="1285860"/>
            <a:ext cx="3357586" cy="42148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 собрание П.М. Третьякова поступали в первую очередь произведения его современников. Свои приобретения он делал на выставках и непосредственно в мастерских художников и этим создал новый тип коллекционера, дававшего важную материальную поддержку современным художникам. Его личные художественные вкусы оказали немалое воздействие на русскую художественную школу.</a:t>
            </a:r>
            <a:br>
              <a:rPr lang="ru-RU" dirty="0" smtClean="0"/>
            </a:br>
            <a:r>
              <a:rPr lang="ru-RU" dirty="0" smtClean="0"/>
              <a:t>Галерея пополнялась не только отдельными произведениями, но целыми собраниями. </a:t>
            </a:r>
            <a:endParaRPr lang="en-US" dirty="0" smtClean="0"/>
          </a:p>
          <a:p>
            <a:r>
              <a:rPr lang="ru-RU" dirty="0" smtClean="0"/>
              <a:t>Так, в 1874 Третьяков приобрел у </a:t>
            </a:r>
            <a:r>
              <a:rPr lang="ru-RU" b="1" dirty="0" smtClean="0"/>
              <a:t>Верещагина </a:t>
            </a:r>
            <a:r>
              <a:rPr lang="ru-RU" dirty="0" smtClean="0"/>
              <a:t>144 картины и этюда, затем 127 рисунков карандашом. Серию произведений этого художника он приобрел и на аукционе, проходившем в 1880.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57158" y="500042"/>
            <a:ext cx="8458200" cy="200026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 Narrow" pitchFamily="34" charset="0"/>
              </a:rPr>
              <a:t>П.М. Третьякову удалось собрать целую галерею этюдов </a:t>
            </a:r>
            <a:r>
              <a:rPr lang="ru-RU" sz="2800" b="1" i="1" dirty="0" smtClean="0">
                <a:solidFill>
                  <a:schemeClr val="tx1"/>
                </a:solidFill>
                <a:latin typeface="Arial Narrow" pitchFamily="34" charset="0"/>
              </a:rPr>
              <a:t>А. А. Иванова</a:t>
            </a:r>
            <a:r>
              <a:rPr lang="ru-RU" sz="2800" b="1" dirty="0" smtClean="0">
                <a:solidFill>
                  <a:schemeClr val="tx1"/>
                </a:solidFill>
                <a:latin typeface="Arial Narrow" pitchFamily="34" charset="0"/>
              </a:rPr>
              <a:t>, в которую входило более восьмидесяти произведений прославленного мастера. </a:t>
            </a:r>
            <a:r>
              <a:rPr lang="en-US" sz="2800" b="1" dirty="0" smtClean="0">
                <a:solidFill>
                  <a:schemeClr val="tx1"/>
                </a:solidFill>
                <a:latin typeface="Arial Narrow" pitchFamily="34" charset="0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en-US" sz="2800" b="1" dirty="0" smtClean="0">
                <a:solidFill>
                  <a:schemeClr val="tx1"/>
                </a:solidFill>
                <a:latin typeface="Arial Narrow" pitchFamily="34" charset="0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en-US" sz="2800" b="1" dirty="0" smtClean="0">
                <a:solidFill>
                  <a:schemeClr val="tx1"/>
                </a:solidFill>
                <a:latin typeface="Arial Narrow" pitchFamily="34" charset="0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Arial Narrow" pitchFamily="34" charset="0"/>
              </a:rPr>
            </a:br>
            <a:endParaRPr lang="ru-RU" sz="28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57158" y="4000504"/>
            <a:ext cx="8458200" cy="2071702"/>
          </a:xfrm>
        </p:spPr>
        <p:txBody>
          <a:bodyPr>
            <a:normAutofit lnSpcReduction="10000"/>
          </a:bodyPr>
          <a:lstStyle/>
          <a:p>
            <a:r>
              <a:rPr lang="ru-RU" sz="3600" dirty="0" smtClean="0"/>
              <a:t>В 1885 он приобрел у </a:t>
            </a:r>
            <a:r>
              <a:rPr lang="ru-RU" sz="3600" b="1" i="1" dirty="0" smtClean="0"/>
              <a:t>В. Д. Поленова </a:t>
            </a:r>
            <a:r>
              <a:rPr lang="ru-RU" sz="3600" dirty="0" smtClean="0"/>
              <a:t>102 этюда, выполненных во время путешествия по Турции, Египту, Сирии и Палестине.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14282" y="214290"/>
            <a:ext cx="4071966" cy="3857652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У</a:t>
            </a:r>
            <a:r>
              <a:rPr lang="ru-RU" sz="3100" i="1" dirty="0" smtClean="0"/>
              <a:t> В. М. Васнецова </a:t>
            </a:r>
            <a:r>
              <a:rPr lang="ru-RU" sz="2700" dirty="0" smtClean="0"/>
              <a:t>Павел Михайлович купил собрание эскизов, сделанных в период работы над росписями киевского собора св. Владимира.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6" descr="васнецо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00562" y="571479"/>
            <a:ext cx="4500594" cy="5728029"/>
          </a:xfrm>
          <a:prstGeom prst="rect">
            <a:avLst/>
          </a:prstGeom>
          <a:noFill/>
          <a:ln/>
        </p:spPr>
      </p:pic>
      <p:sp>
        <p:nvSpPr>
          <p:cNvPr id="6" name="Горизонтальный свиток 5"/>
          <p:cNvSpPr/>
          <p:nvPr/>
        </p:nvSpPr>
        <p:spPr>
          <a:xfrm>
            <a:off x="285720" y="5357826"/>
            <a:ext cx="4357718" cy="139046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/>
              <a:t>Васнецов «</a:t>
            </a:r>
            <a:r>
              <a:rPr lang="ru-RU" sz="2800" b="1" i="1" dirty="0" err="1" smtClean="0"/>
              <a:t>Аленушка</a:t>
            </a:r>
            <a:r>
              <a:rPr lang="ru-RU" sz="2800" b="1" i="1" dirty="0" smtClean="0"/>
              <a:t>»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Наиболее полно и лучшими работами в собрании Третьякова были представлены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В. Г. Перов,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И. Н. Крамской,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И. Е. Репин,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В. И. Суриков,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И. И. Левитан,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В. А. Серов.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Репин «Не ждали»</a:t>
            </a:r>
            <a:endParaRPr lang="ru-RU" dirty="0"/>
          </a:p>
        </p:txBody>
      </p:sp>
      <p:pic>
        <p:nvPicPr>
          <p:cNvPr id="3" name="Picture 6" descr="репи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28728" y="928670"/>
            <a:ext cx="6248400" cy="57150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839</TotalTime>
  <Words>390</Words>
  <Application>Microsoft Office PowerPoint</Application>
  <PresentationFormat>Экран (4:3)</PresentationFormat>
  <Paragraphs>32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 Третьяков Павел Михайлович  – биография владельца величайшей коллекции русской живописи. </vt:lpstr>
      <vt:lpstr>Род Третьякова Павла Михайловича </vt:lpstr>
      <vt:lpstr>Начало создания коллекции Павла Третьякова </vt:lpstr>
      <vt:lpstr>Программа Третьякова по созданию национальной галереи </vt:lpstr>
      <vt:lpstr>Презентация PowerPoint</vt:lpstr>
      <vt:lpstr>П.М. Третьякову удалось собрать целую галерею этюдов А. А. Иванова, в которую входило более восьмидесяти произведений прославленного мастера.    </vt:lpstr>
      <vt:lpstr>У В. М. Васнецова Павел Михайлович купил собрание эскизов, сделанных в период работы над росписями киевского собора св. Владимира. </vt:lpstr>
      <vt:lpstr>Наиболее полно и лучшими работами в собрании Третьякова были представлены   В. Г. Перов,  И. Н. Крамской,  И. Е. Репин,  В. И. Суриков,  И. И. Левитан,  В. А. Серов. </vt:lpstr>
      <vt:lpstr>Репин «Не ждали»</vt:lpstr>
      <vt:lpstr>«Боярыня Морозова» Суриков В.И. 1887г.</vt:lpstr>
      <vt:lpstr>Левитан «Март»</vt:lpstr>
      <vt:lpstr>Позднее Павел Михайлович стал приобретать картины русских мастеров  18 —первой половины 19 веков и памятники древнерусской живописи. Для задуманного Третьяковым Русского пантеона — портретной галереи знаменитых соотечественников — специально был заказан ряд портретов деятелей отечественной культуры ведущим мастерам —   Н. В. Невреву,  Н. Н. Ге,  В. Г. Перову,  И. Н. Крамскому,  И. Е. Репину и др. </vt:lpstr>
      <vt:lpstr>В 1874 году Третьяков построил для собранной коллекции здание — галерею, которая в 1881 году была открыта для всеобщего посещения. </vt:lpstr>
      <vt:lpstr>В 1892 году Третьяков передал свою коллекцию вместе со зданием галереи в собственность Московской городской думы. Год спустя это заведение получило название «Городская художественная галерея Павла и Сергея Михайловичей Третьяковых». </vt:lpstr>
      <vt:lpstr>Павел Третьяков был назначен пожизненным попечителем галереи и получил звание Почётного гражданина Москвы.  К концу жизни Третьяков носил титул коммерции советника, был членом Московского отделения Совета торговли и мануфактур, а также действительным членом Петербургской Академии художеств (с 1893).   Он скончался 4 (16) декабря 1898 в Москве.   Последние слова его родственникам были такими: «Берегите галерею и будьте здоровы».   Похоронен на Даниловском кладбище в Москве рядом с родителями и умершим в 1892 году братом Сергеем.  В 1948 году прах братьев Третьяковых был перезахоронен на Новодевичьем кладбище </vt:lpstr>
      <vt:lpstr>Адреса в Москве  Вместе с братом П. М. Третьяков владел несколькими доходными домами в Москве: Доходный дом Третьяковых (Улица Кузнецкий Мост, 13/9 — Улица Рождественка, 9/13)  Доходный дом Третьяковых (Улица Кузнецкий Мост, 9/10 — Неглинная улица, 10/9) </vt:lpstr>
      <vt:lpstr> В Липецке есть улица Третьякова. В СССР и России были выпущены почтовые марки и цельные вещи, посвященные Третьякову: </vt:lpstr>
      <vt:lpstr>  125 лет Государственной Третьяковской галерее. Почтовая карточка с оригинальной маркой, СССР, 1981 год </vt:lpstr>
      <vt:lpstr>150 лет Государственной Третьяковской галерее. Почтовый блок, Россия, 15 руб., 2006 год,  (ЦФА (ИТЦ «Марка») #1105) </vt:lpstr>
      <vt:lpstr>Меценаты России. П. М. Третьяков. Конверт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Третьяков Павел Михайлович - биография владельца величайшей коллекции русской живописи. </dc:title>
  <dc:creator>Admin</dc:creator>
  <cp:lastModifiedBy>Rust</cp:lastModifiedBy>
  <cp:revision>39</cp:revision>
  <dcterms:created xsi:type="dcterms:W3CDTF">2012-12-10T09:10:52Z</dcterms:created>
  <dcterms:modified xsi:type="dcterms:W3CDTF">2014-01-29T22:04:48Z</dcterms:modified>
</cp:coreProperties>
</file>