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8" r:id="rId12"/>
    <p:sldId id="271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122F2-2CE8-4E20-AA81-B962DB1B7C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0FE5B-72C3-4D8E-9526-6363ED47E3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37A96-D8D0-4409-9011-6FC882F275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4334F-8E24-4204-914C-2BBBE36AC0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41163-8AB4-4A4D-84F9-16C3A8DCBD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8A996-D990-43F7-A854-BDB89D0B2C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F4BEF-4211-4956-91F2-18D9CEA62B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DACF2-CBB8-48D0-AD2C-C97AA060B9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9801D-972A-4115-9B42-31D8CDE2A4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60373-AACE-42F8-9504-37BB8E68E3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7BB53-1C96-433C-B904-1AEF399FCE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E224A6-F795-485C-B815-D7643CE095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>
                <a:cs typeface="Aharoni" pitchFamily="2" charset="-79"/>
              </a:rPr>
              <a:t>АМИНОКИСЛОТЫ И ИХ СВОЙСТВА,ПРИМЕНЕНИЕ И ПОЛУЧЕНИЕ.</a:t>
            </a:r>
            <a:endParaRPr lang="ru-RU" sz="3600" dirty="0">
              <a:cs typeface="Aharoni" pitchFamily="2" charset="-79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к уроку</a:t>
            </a:r>
          </a:p>
          <a:p>
            <a:r>
              <a:rPr lang="ru-RU" dirty="0" smtClean="0"/>
              <a:t>Преподаватель </a:t>
            </a:r>
            <a:r>
              <a:rPr lang="ru-RU" smtClean="0"/>
              <a:t>химии </a:t>
            </a:r>
          </a:p>
          <a:p>
            <a:r>
              <a:rPr lang="ru-RU" smtClean="0"/>
              <a:t>Басиева</a:t>
            </a:r>
            <a:r>
              <a:rPr lang="ru-RU" dirty="0" smtClean="0"/>
              <a:t> А.А.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аминокислот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12" descr="блю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3960440" cy="3696512"/>
          </a:xfrm>
          <a:prstGeom prst="rect">
            <a:avLst/>
          </a:prstGeom>
          <a:noFill/>
        </p:spPr>
      </p:pic>
      <p:pic>
        <p:nvPicPr>
          <p:cNvPr id="7" name="Picture 10" descr="бел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717032"/>
            <a:ext cx="3565525" cy="2457450"/>
          </a:xfrm>
          <a:prstGeom prst="rect">
            <a:avLst/>
          </a:prstGeom>
          <a:noFill/>
        </p:spPr>
      </p:pic>
      <p:pic>
        <p:nvPicPr>
          <p:cNvPr id="8" name="Picture 11" descr="коммен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276872"/>
            <a:ext cx="3600450" cy="1292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Аминокислотами называются органические соединения. В молекулах которых содержатся одновременно аминогруппа и карбоксильная группа;</a:t>
            </a:r>
          </a:p>
          <a:p>
            <a:r>
              <a:rPr lang="ru-RU" b="1" dirty="0" smtClean="0"/>
              <a:t>Аминокислоты проявляют основные и кислотные свойства, являются </a:t>
            </a:r>
            <a:r>
              <a:rPr lang="ru-RU" b="1" dirty="0" err="1" smtClean="0"/>
              <a:t>амфотерными</a:t>
            </a:r>
            <a:r>
              <a:rPr lang="ru-RU" b="1" dirty="0" smtClean="0"/>
              <a:t> органическими соединениями.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4173538" y="188913"/>
            <a:ext cx="4970462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/>
              <a:t>В живых организмах: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2400"/>
              <a:t>Природные аминокислоты (около 150)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2400"/>
              <a:t>Протеиногенные аминокислоты (около 20) в белках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sz="2400"/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179388" y="3789363"/>
            <a:ext cx="46799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400"/>
              <a:t>Незаменимые: </a:t>
            </a:r>
            <a:endParaRPr lang="en-US" sz="2400"/>
          </a:p>
          <a:p>
            <a:r>
              <a:rPr lang="ru-RU" sz="2400"/>
              <a:t>валин, лейцин, лизин, треонин, цистеин и др.</a:t>
            </a:r>
          </a:p>
          <a:p>
            <a:pPr>
              <a:buFontTx/>
              <a:buChar char="•"/>
            </a:pPr>
            <a:r>
              <a:rPr lang="ru-RU" sz="2400"/>
              <a:t>Антибиотики (пенициллин)</a:t>
            </a:r>
          </a:p>
          <a:p>
            <a:pPr>
              <a:buFontTx/>
              <a:buChar char="•"/>
            </a:pPr>
            <a:r>
              <a:rPr lang="ru-RU" sz="2400"/>
              <a:t>Полиамидные смолы (капрон, нейлон)</a:t>
            </a:r>
          </a:p>
          <a:p>
            <a:pPr>
              <a:buFontTx/>
              <a:buChar char="•"/>
            </a:pPr>
            <a:r>
              <a:rPr lang="ru-RU" sz="2400"/>
              <a:t>*Добавка к корму </a:t>
            </a:r>
          </a:p>
        </p:txBody>
      </p:sp>
      <p:pic>
        <p:nvPicPr>
          <p:cNvPr id="149514" name="Picture 10" descr="бел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3565525" cy="2457450"/>
          </a:xfrm>
          <a:prstGeom prst="rect">
            <a:avLst/>
          </a:prstGeom>
          <a:noFill/>
        </p:spPr>
      </p:pic>
      <p:pic>
        <p:nvPicPr>
          <p:cNvPr id="149515" name="Picture 11" descr="коммен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565400"/>
            <a:ext cx="3600450" cy="1292225"/>
          </a:xfrm>
          <a:prstGeom prst="rect">
            <a:avLst/>
          </a:prstGeom>
          <a:noFill/>
        </p:spPr>
      </p:pic>
      <p:pic>
        <p:nvPicPr>
          <p:cNvPr id="149516" name="Picture 12" descr="блюд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3" y="2852738"/>
            <a:ext cx="4121150" cy="3846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64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/>
      <p:bldP spid="1495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87624" y="116632"/>
            <a:ext cx="6584776" cy="2232248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4" name="Содержимое 3" descr="x_bd10db04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390900" y="2349500"/>
            <a:ext cx="5753100" cy="43148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1116013" y="692150"/>
            <a:ext cx="6192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Дайте   свое определение  класса.  </a:t>
            </a:r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116013" y="1412875"/>
            <a:ext cx="68405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 Аминокислоты – гетерофункциональные соединения, которые обязательно содержат две функциональные группы: аминогруппу –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NH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и карбоксильную группу –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COOH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, связанные с углеводородным радикалом (стр. 220 учебника)</a:t>
            </a:r>
            <a:r>
              <a:rPr lang="ru-RU">
                <a:latin typeface="Tahoma" pitchFamily="34" charset="0"/>
              </a:rPr>
              <a:t> 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1187450" y="4941888"/>
            <a:ext cx="302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Общая формула</a:t>
            </a:r>
          </a:p>
        </p:txBody>
      </p:sp>
      <p:sp>
        <p:nvSpPr>
          <p:cNvPr id="147464" name="Rectangle 8"/>
          <p:cNvSpPr>
            <a:spLocks noChangeArrowheads="1"/>
          </p:cNvSpPr>
          <p:nvPr/>
        </p:nvSpPr>
        <p:spPr bwMode="auto">
          <a:xfrm>
            <a:off x="1116013" y="2997200"/>
            <a:ext cx="68405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 Аминокислоты – производные кислот, которые можно рассматривать как продукты замещения одного или более атомов водорода в их радикалах на одну или более аминогрупп (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“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Курс органической химии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”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, стр.371)</a:t>
            </a:r>
            <a:r>
              <a:rPr lang="ru-RU">
                <a:latin typeface="Tahoma" pitchFamily="34" charset="0"/>
              </a:rPr>
              <a:t>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00563" y="4292600"/>
            <a:ext cx="3024187" cy="1790700"/>
            <a:chOff x="2744" y="2568"/>
            <a:chExt cx="1905" cy="1128"/>
          </a:xfrm>
        </p:grpSpPr>
        <p:sp>
          <p:nvSpPr>
            <p:cNvPr id="147460" name="Rectangle 4"/>
            <p:cNvSpPr>
              <a:spLocks noChangeArrowheads="1"/>
            </p:cNvSpPr>
            <p:nvPr/>
          </p:nvSpPr>
          <p:spPr bwMode="auto">
            <a:xfrm>
              <a:off x="2744" y="2568"/>
              <a:ext cx="1905" cy="1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/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endParaRPr>
            </a:p>
            <a:p>
              <a:pPr marL="342900" indent="-342900"/>
              <a:r>
                <a:rPr 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</a:rPr>
                <a:t>NH</a:t>
              </a:r>
              <a:r>
                <a:rPr lang="en-US" sz="2400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</a:rPr>
                <a:t>2</a:t>
              </a:r>
              <a:r>
                <a:rPr 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</a:rPr>
                <a:t> – CH – COOH</a:t>
              </a:r>
            </a:p>
            <a:p>
              <a:pPr marL="342900" indent="-342900"/>
              <a:r>
                <a:rPr 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</a:rPr>
                <a:t>             </a:t>
              </a:r>
            </a:p>
            <a:p>
              <a:pPr marL="342900" indent="-342900"/>
              <a:r>
                <a:rPr lang="ru-RU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</a:rPr>
                <a:t>           </a:t>
              </a:r>
              <a:r>
                <a:rPr 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cs typeface="Arial" charset="0"/>
                </a:rPr>
                <a:t>R</a:t>
              </a: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</a:pPr>
              <a:endParaRPr lang="ru-RU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47465" name="Line 9"/>
            <p:cNvSpPr>
              <a:spLocks noChangeShapeType="1"/>
            </p:cNvSpPr>
            <p:nvPr/>
          </p:nvSpPr>
          <p:spPr bwMode="auto">
            <a:xfrm>
              <a:off x="3515" y="3113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/>
      <p:bldP spid="147462" grpId="0"/>
      <p:bldP spid="147463" grpId="0"/>
      <p:bldP spid="1474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9525"/>
            <a:ext cx="9144000" cy="6867525"/>
          </a:xfrm>
          <a:noFill/>
          <a:ln/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284663" y="44450"/>
            <a:ext cx="4860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u="sng"/>
              <a:t>Аминокислоты. Биологическая роль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39725" y="765175"/>
            <a:ext cx="8228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/>
              <a:t>Аминокислоты, в отличие от ранее изученных органических веществ, содержат две функциональные группы.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979712" y="1624426"/>
          <a:ext cx="6085756" cy="4074773"/>
        </p:xfrm>
        <a:graphic>
          <a:graphicData uri="http://schemas.openxmlformats.org/presentationml/2006/ole">
            <p:oleObj spid="_x0000_s4098" name="Image" r:id="rId4" imgW="6526984" imgH="4368254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ic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9525"/>
            <a:ext cx="9144000" cy="6867525"/>
          </a:xfrm>
          <a:noFill/>
          <a:ln/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0"/>
            <a:ext cx="864153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u="sng" dirty="0"/>
              <a:t>Номенклатура аминокислот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7504" y="476672"/>
            <a:ext cx="885698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US" sz="2000" b="1" dirty="0" smtClean="0">
                <a:solidFill>
                  <a:srgbClr val="CC0066"/>
                </a:solidFill>
              </a:rPr>
              <a:t>1</a:t>
            </a:r>
            <a:r>
              <a:rPr lang="en-US" sz="2000" b="1" dirty="0">
                <a:solidFill>
                  <a:srgbClr val="CC0066"/>
                </a:solidFill>
              </a:rPr>
              <a:t>.</a:t>
            </a:r>
            <a:r>
              <a:rPr lang="en-US" sz="2000" b="1" dirty="0"/>
              <a:t>  </a:t>
            </a:r>
            <a:r>
              <a:rPr lang="ru-RU" sz="2000" b="1" dirty="0"/>
              <a:t>Найдите главную углеродную цепь – это самая длинная цепь атомов углерода, включающая атом углерода карбонильной группы.</a:t>
            </a:r>
          </a:p>
          <a:p>
            <a:pPr marL="342900" indent="-342900"/>
            <a:r>
              <a:rPr lang="en-US" sz="2000" b="1" dirty="0">
                <a:solidFill>
                  <a:srgbClr val="CC0066"/>
                </a:solidFill>
              </a:rPr>
              <a:t>2.</a:t>
            </a:r>
            <a:r>
              <a:rPr lang="en-US" sz="2000" b="1" dirty="0"/>
              <a:t>  </a:t>
            </a:r>
            <a:r>
              <a:rPr lang="ru-RU" sz="2000" b="1" dirty="0"/>
              <a:t>Пронумеруйте атомы углерода в главной цепи, начиная с атома углерода карбоксильной группы.</a:t>
            </a:r>
          </a:p>
          <a:p>
            <a:pPr marL="342900" indent="-342900"/>
            <a:r>
              <a:rPr lang="en-US" sz="2000" b="1" dirty="0">
                <a:solidFill>
                  <a:srgbClr val="CC0066"/>
                </a:solidFill>
              </a:rPr>
              <a:t>3.</a:t>
            </a:r>
            <a:r>
              <a:rPr lang="en-US" sz="2000" b="1" dirty="0"/>
              <a:t>  </a:t>
            </a:r>
            <a:r>
              <a:rPr lang="ru-RU" sz="2000" b="1" dirty="0"/>
              <a:t>Укажите номер атома углерода в главной цепи соединенного со второй функциональной группой – аминогруппой и назовите её.</a:t>
            </a:r>
          </a:p>
          <a:p>
            <a:pPr marL="342900" indent="-342900"/>
            <a:r>
              <a:rPr lang="en-US" sz="2000" b="1" dirty="0">
                <a:solidFill>
                  <a:srgbClr val="CC0066"/>
                </a:solidFill>
              </a:rPr>
              <a:t>4.</a:t>
            </a:r>
            <a:r>
              <a:rPr lang="en-US" sz="2000" b="1" dirty="0"/>
              <a:t>  </a:t>
            </a:r>
            <a:r>
              <a:rPr lang="ru-RU" sz="2000" b="1" dirty="0"/>
              <a:t>Если имеются другие заместители, то укажите номер атома углерода в главной цепи, у которого есть заместитель, и дайте название заместителю. Если заместителей несколько, расположите их по алфавиту. Перед названием одинаковых заместителей укажите номер атома углерода, с которым они связаны. И используйте умножающие приставки ( </a:t>
            </a:r>
            <a:r>
              <a:rPr lang="ru-RU" sz="2000" b="1" dirty="0" err="1"/>
              <a:t>ди</a:t>
            </a:r>
            <a:r>
              <a:rPr lang="ru-RU" sz="2000" b="1" dirty="0"/>
              <a:t> - . три - )</a:t>
            </a:r>
          </a:p>
          <a:p>
            <a:pPr marL="342900" indent="-342900"/>
            <a:r>
              <a:rPr lang="en-US" sz="2000" b="1" dirty="0">
                <a:solidFill>
                  <a:srgbClr val="CC0066"/>
                </a:solidFill>
              </a:rPr>
              <a:t>5.</a:t>
            </a:r>
            <a:r>
              <a:rPr lang="en-US" sz="2000" b="1" dirty="0"/>
              <a:t>  </a:t>
            </a:r>
            <a:r>
              <a:rPr lang="ru-RU" sz="2000" b="1" dirty="0"/>
              <a:t>В конце названия допишите суффикс – </a:t>
            </a:r>
            <a:r>
              <a:rPr lang="ru-RU" sz="2000" b="1" dirty="0" err="1"/>
              <a:t>овая</a:t>
            </a:r>
            <a:r>
              <a:rPr lang="ru-RU" sz="2000" b="1" dirty="0"/>
              <a:t> и слово кислота.</a:t>
            </a:r>
          </a:p>
          <a:p>
            <a:pPr marL="342900" indent="-342900">
              <a:buFontTx/>
              <a:buAutoNum type="arabicPeriod"/>
            </a:pPr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84188" y="1628775"/>
            <a:ext cx="8659812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pPr>
              <a:buFontTx/>
              <a:buChar char="•"/>
            </a:pPr>
            <a:r>
              <a:rPr lang="ru-RU" b="1"/>
              <a:t>По количеству функциональных групп :</a:t>
            </a:r>
          </a:p>
          <a:p>
            <a:pPr>
              <a:buFontTx/>
              <a:buChar char="•"/>
            </a:pPr>
            <a:r>
              <a:rPr lang="ru-RU"/>
              <a:t> </a:t>
            </a:r>
            <a:r>
              <a:rPr lang="ru-RU" i="1"/>
              <a:t>моноаминомонокарбоновые </a:t>
            </a:r>
          </a:p>
          <a:p>
            <a:pPr>
              <a:buFontTx/>
              <a:buChar char="•"/>
            </a:pPr>
            <a:r>
              <a:rPr lang="ru-RU" i="1"/>
              <a:t> диаминомонокарбоновые</a:t>
            </a:r>
            <a:r>
              <a:rPr lang="ru-RU"/>
              <a:t>       С-С-С-С-С -СООН</a:t>
            </a:r>
            <a:endParaRPr lang="he-IL">
              <a:cs typeface="Arial" charset="0"/>
            </a:endParaRPr>
          </a:p>
          <a:p>
            <a:r>
              <a:rPr lang="en-US"/>
              <a:t>		</a:t>
            </a:r>
            <a:r>
              <a:rPr lang="ru-RU"/>
              <a:t>                         </a:t>
            </a:r>
            <a:r>
              <a:rPr lang="he-IL">
                <a:cs typeface="Arial" charset="0"/>
              </a:rPr>
              <a:t>׀</a:t>
            </a:r>
            <a:r>
              <a:rPr lang="ru-RU">
                <a:cs typeface="Arial" charset="0"/>
              </a:rPr>
              <a:t>              </a:t>
            </a:r>
            <a:r>
              <a:rPr lang="he-IL">
                <a:cs typeface="Arial" charset="0"/>
              </a:rPr>
              <a:t>׀</a:t>
            </a:r>
          </a:p>
          <a:p>
            <a:r>
              <a:rPr lang="ru-RU">
                <a:cs typeface="Arial" charset="0"/>
              </a:rPr>
              <a:t>                                                     </a:t>
            </a:r>
            <a:r>
              <a:rPr lang="en-US"/>
              <a:t>NH</a:t>
            </a:r>
            <a:r>
              <a:rPr lang="en-US" baseline="-25000"/>
              <a:t>2</a:t>
            </a:r>
            <a:r>
              <a:rPr lang="ru-RU" baseline="-25000"/>
              <a:t> </a:t>
            </a:r>
            <a:r>
              <a:rPr lang="ru-RU"/>
              <a:t>       </a:t>
            </a:r>
            <a:r>
              <a:rPr lang="en-US"/>
              <a:t>NH</a:t>
            </a:r>
            <a:r>
              <a:rPr lang="en-US" baseline="-25000"/>
              <a:t>2 </a:t>
            </a:r>
            <a:r>
              <a:rPr lang="ru-RU" baseline="-25000"/>
              <a:t>   </a:t>
            </a:r>
            <a:r>
              <a:rPr lang="ru-RU"/>
              <a:t>лизин</a:t>
            </a:r>
          </a:p>
          <a:p>
            <a:r>
              <a:rPr lang="ru-RU"/>
              <a:t>                    </a:t>
            </a:r>
          </a:p>
          <a:p>
            <a:r>
              <a:rPr lang="ru-RU"/>
              <a:t>                   </a:t>
            </a:r>
            <a:endParaRPr lang="el-GR">
              <a:cs typeface="Arial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39750" y="404813"/>
            <a:ext cx="78486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b="1"/>
              <a:t>По взаимному расположению функциональных групп:</a:t>
            </a:r>
          </a:p>
          <a:p>
            <a:r>
              <a:rPr lang="ru-RU"/>
              <a:t>            </a:t>
            </a:r>
            <a:r>
              <a:rPr lang="el-GR"/>
              <a:t>α</a:t>
            </a:r>
            <a:r>
              <a:rPr lang="en-US"/>
              <a:t> </a:t>
            </a:r>
            <a:r>
              <a:rPr lang="ru-RU"/>
              <a:t>,</a:t>
            </a:r>
            <a:r>
              <a:rPr lang="en-US"/>
              <a:t> </a:t>
            </a:r>
            <a:r>
              <a:rPr lang="el-GR"/>
              <a:t>β</a:t>
            </a:r>
            <a:r>
              <a:rPr lang="ru-RU"/>
              <a:t> , </a:t>
            </a:r>
            <a:r>
              <a:rPr lang="el-GR"/>
              <a:t>γ</a:t>
            </a:r>
            <a:r>
              <a:rPr lang="en-US"/>
              <a:t>…</a:t>
            </a:r>
            <a:endParaRPr lang="ru-RU"/>
          </a:p>
          <a:p>
            <a:r>
              <a:rPr lang="ru-RU"/>
              <a:t>С – С</a:t>
            </a:r>
            <a:r>
              <a:rPr lang="en-US"/>
              <a:t>-</a:t>
            </a:r>
            <a:r>
              <a:rPr lang="ru-RU"/>
              <a:t>  С – С – СООН</a:t>
            </a:r>
            <a:r>
              <a:rPr lang="en-US"/>
              <a:t>       </a:t>
            </a:r>
            <a:r>
              <a:rPr lang="ru-RU"/>
              <a:t>С – С</a:t>
            </a:r>
            <a:r>
              <a:rPr lang="en-US"/>
              <a:t>-</a:t>
            </a:r>
            <a:r>
              <a:rPr lang="ru-RU"/>
              <a:t>  С – С – СООН</a:t>
            </a:r>
            <a:r>
              <a:rPr lang="en-US"/>
              <a:t>    </a:t>
            </a:r>
            <a:r>
              <a:rPr lang="ru-RU"/>
              <a:t>С – С</a:t>
            </a:r>
            <a:r>
              <a:rPr lang="en-US"/>
              <a:t>-</a:t>
            </a:r>
            <a:r>
              <a:rPr lang="ru-RU"/>
              <a:t>  С – С – СООН</a:t>
            </a:r>
          </a:p>
          <a:p>
            <a:r>
              <a:rPr lang="ru-RU"/>
              <a:t>                    </a:t>
            </a:r>
            <a:r>
              <a:rPr lang="en-US"/>
              <a:t>|		             |			     |</a:t>
            </a:r>
          </a:p>
          <a:p>
            <a:r>
              <a:rPr lang="ru-RU"/>
              <a:t>                  </a:t>
            </a:r>
            <a:r>
              <a:rPr lang="en-US"/>
              <a:t> NH2                             NH2                            NH2   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9750" y="3644900"/>
            <a:ext cx="4251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2, 6 – диаминогексановая   кислота</a:t>
            </a:r>
            <a:r>
              <a:rPr lang="ru-RU"/>
              <a:t> 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39750" y="4149725"/>
            <a:ext cx="71659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  <a:p>
            <a:pPr>
              <a:buFontTx/>
              <a:buChar char="•"/>
            </a:pPr>
            <a:r>
              <a:rPr lang="ru-RU"/>
              <a:t> </a:t>
            </a:r>
            <a:r>
              <a:rPr lang="ru-RU" i="1"/>
              <a:t>моноаминодикарбоновые  </a:t>
            </a:r>
            <a:r>
              <a:rPr lang="ru-RU"/>
              <a:t>           НООС-С-С-С-СООН</a:t>
            </a:r>
          </a:p>
          <a:p>
            <a:r>
              <a:rPr lang="ru-RU"/>
              <a:t>             				</a:t>
            </a:r>
            <a:r>
              <a:rPr lang="en-US"/>
              <a:t>	 </a:t>
            </a:r>
            <a:r>
              <a:rPr lang="ru-RU"/>
              <a:t>     </a:t>
            </a:r>
            <a:r>
              <a:rPr lang="en-US"/>
              <a:t>|</a:t>
            </a:r>
          </a:p>
          <a:p>
            <a:r>
              <a:rPr lang="ru-RU"/>
              <a:t>					     </a:t>
            </a:r>
            <a:r>
              <a:rPr lang="en-US"/>
              <a:t>NH2</a:t>
            </a:r>
            <a:r>
              <a:rPr lang="ru-RU"/>
              <a:t>  </a:t>
            </a:r>
          </a:p>
          <a:p>
            <a:r>
              <a:rPr lang="ru-RU"/>
              <a:t>                   </a:t>
            </a:r>
            <a:endParaRPr lang="el-GR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6443663" y="5013325"/>
            <a:ext cx="1658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глутаминовая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11188" y="5229225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2-аминопентандиовая кислота</a:t>
            </a:r>
            <a:endParaRPr lang="el-GR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0" grpId="0"/>
      <p:bldP spid="6151" grpId="0"/>
      <p:bldP spid="6152" grpId="0"/>
      <p:bldP spid="6153" grpId="0"/>
      <p:bldP spid="6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1331913" y="1557338"/>
            <a:ext cx="6624637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 </a:t>
            </a:r>
            <a:r>
              <a:rPr lang="ru-RU" sz="2400">
                <a:solidFill>
                  <a:srgbClr val="990033"/>
                </a:solidFill>
              </a:rPr>
              <a:t>оптическая изомерия:</a:t>
            </a:r>
          </a:p>
          <a:p>
            <a:endParaRPr lang="ru-RU" sz="2400">
              <a:solidFill>
                <a:srgbClr val="990033"/>
              </a:solidFill>
            </a:endParaRPr>
          </a:p>
          <a:p>
            <a:endParaRPr lang="ru-RU" sz="2400">
              <a:solidFill>
                <a:srgbClr val="990033"/>
              </a:solidFill>
            </a:endParaRPr>
          </a:p>
          <a:p>
            <a:r>
              <a:rPr lang="ru-RU" sz="2400">
                <a:solidFill>
                  <a:srgbClr val="990033"/>
                </a:solidFill>
              </a:rPr>
              <a:t>           СН</a:t>
            </a:r>
            <a:r>
              <a:rPr lang="ru-RU" sz="2400" baseline="-25000">
                <a:solidFill>
                  <a:srgbClr val="990033"/>
                </a:solidFill>
              </a:rPr>
              <a:t>3</a:t>
            </a:r>
            <a:endParaRPr lang="he-IL" sz="2400" baseline="-25000">
              <a:solidFill>
                <a:srgbClr val="990033"/>
              </a:solidFill>
            </a:endParaRPr>
          </a:p>
          <a:p>
            <a:r>
              <a:rPr lang="en-US" sz="2400">
                <a:solidFill>
                  <a:srgbClr val="990033"/>
                </a:solidFill>
              </a:rPr>
              <a:t>            |</a:t>
            </a:r>
          </a:p>
          <a:p>
            <a:r>
              <a:rPr lang="ru-RU" sz="2400">
                <a:solidFill>
                  <a:srgbClr val="990033"/>
                </a:solidFill>
              </a:rPr>
              <a:t> </a:t>
            </a:r>
            <a:r>
              <a:rPr lang="en-US" sz="2400">
                <a:solidFill>
                  <a:srgbClr val="990033"/>
                </a:solidFill>
              </a:rPr>
              <a:t>NH</a:t>
            </a:r>
            <a:r>
              <a:rPr lang="en-US" sz="2400" baseline="-25000">
                <a:solidFill>
                  <a:srgbClr val="990033"/>
                </a:solidFill>
              </a:rPr>
              <a:t>2</a:t>
            </a:r>
            <a:r>
              <a:rPr lang="en-US" sz="2400">
                <a:solidFill>
                  <a:srgbClr val="990033"/>
                </a:solidFill>
              </a:rPr>
              <a:t> – C</a:t>
            </a:r>
            <a:r>
              <a:rPr lang="ru-RU" sz="2400">
                <a:solidFill>
                  <a:srgbClr val="990033"/>
                </a:solidFill>
              </a:rPr>
              <a:t>*-Н</a:t>
            </a:r>
          </a:p>
          <a:p>
            <a:r>
              <a:rPr lang="ru-RU" sz="2400">
                <a:solidFill>
                  <a:srgbClr val="990033"/>
                </a:solidFill>
              </a:rPr>
              <a:t>            </a:t>
            </a:r>
            <a:r>
              <a:rPr lang="he-IL" sz="2400">
                <a:solidFill>
                  <a:srgbClr val="990033"/>
                </a:solidFill>
              </a:rPr>
              <a:t>׀</a:t>
            </a:r>
            <a:endParaRPr lang="ru-RU" sz="2400">
              <a:solidFill>
                <a:srgbClr val="990033"/>
              </a:solidFill>
            </a:endParaRPr>
          </a:p>
          <a:p>
            <a:r>
              <a:rPr lang="ru-RU" sz="2400">
                <a:solidFill>
                  <a:srgbClr val="990033"/>
                </a:solidFill>
              </a:rPr>
              <a:t>            СООН</a:t>
            </a:r>
          </a:p>
          <a:p>
            <a:endParaRPr lang="he-IL" sz="2400" baseline="-25000">
              <a:solidFill>
                <a:srgbClr val="990033"/>
              </a:solidFill>
            </a:endParaRPr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1331913" y="620713"/>
            <a:ext cx="525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990033"/>
                </a:solidFill>
              </a:rPr>
              <a:t> </a:t>
            </a:r>
            <a:r>
              <a:rPr lang="ru-RU" sz="2400">
                <a:solidFill>
                  <a:srgbClr val="990033"/>
                </a:solidFill>
              </a:rPr>
              <a:t>изомерия углеродного скелета</a:t>
            </a:r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1331913" y="1052513"/>
            <a:ext cx="4103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/>
              <a:t> </a:t>
            </a:r>
            <a:r>
              <a:rPr lang="ru-RU" sz="2400">
                <a:solidFill>
                  <a:srgbClr val="990033"/>
                </a:solidFill>
              </a:rPr>
              <a:t>изомерия положения</a:t>
            </a:r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5292725" y="2420938"/>
            <a:ext cx="3097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стр.40 учебника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/>
      <p:bldP spid="142341" grpId="0"/>
      <p:bldP spid="142342" grpId="0"/>
      <p:bldP spid="1423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31750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990033"/>
                </a:solidFill>
              </a:rPr>
              <a:t>СВОЙСТВА АМИНОКИСЛОТ</a:t>
            </a:r>
            <a:endParaRPr lang="ru-RU" sz="2400" b="1" dirty="0">
              <a:solidFill>
                <a:srgbClr val="990033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351838" cy="3168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/>
              <a:t>1) Растворимость в воде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   </a:t>
            </a:r>
            <a:r>
              <a:rPr lang="en-US" sz="1800"/>
              <a:t>N</a:t>
            </a:r>
            <a:r>
              <a:rPr lang="ru-RU" sz="1800" baseline="30000"/>
              <a:t>+</a:t>
            </a:r>
            <a:r>
              <a:rPr lang="en-US" sz="1800"/>
              <a:t>H</a:t>
            </a:r>
            <a:r>
              <a:rPr lang="ru-RU" sz="1800" baseline="-25000"/>
              <a:t>3</a:t>
            </a:r>
            <a:r>
              <a:rPr lang="en-US" sz="1800"/>
              <a:t> – CH – COOH </a:t>
            </a:r>
            <a:r>
              <a:rPr lang="ru-RU" sz="1800"/>
              <a:t>	</a:t>
            </a:r>
            <a:r>
              <a:rPr lang="en-US" sz="1800"/>
              <a:t>N</a:t>
            </a:r>
            <a:r>
              <a:rPr lang="ru-RU" sz="1800" baseline="30000"/>
              <a:t>+</a:t>
            </a:r>
            <a:r>
              <a:rPr lang="en-US" sz="1800"/>
              <a:t>H</a:t>
            </a:r>
            <a:r>
              <a:rPr lang="ru-RU" sz="1800" baseline="-25000"/>
              <a:t>3</a:t>
            </a:r>
            <a:r>
              <a:rPr lang="en-US" sz="1800"/>
              <a:t> – CH – COO</a:t>
            </a:r>
            <a:r>
              <a:rPr lang="ru-RU" sz="1800" baseline="30000"/>
              <a:t> - </a:t>
            </a:r>
            <a:r>
              <a:rPr lang="ru-RU" sz="1800"/>
              <a:t>           </a:t>
            </a:r>
            <a:r>
              <a:rPr lang="en-US" sz="1800"/>
              <a:t>NH</a:t>
            </a:r>
            <a:r>
              <a:rPr lang="en-US" sz="1800" baseline="-25000"/>
              <a:t>2</a:t>
            </a:r>
            <a:r>
              <a:rPr lang="en-US" sz="1800"/>
              <a:t> – CH – COO</a:t>
            </a:r>
            <a:r>
              <a:rPr lang="ru-RU" sz="1800" baseline="30000"/>
              <a:t>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                </a:t>
            </a:r>
            <a:r>
              <a:rPr lang="en-US" sz="1800">
                <a:cs typeface="Arial" charset="0"/>
              </a:rPr>
              <a:t>|</a:t>
            </a:r>
            <a:r>
              <a:rPr lang="ru-RU" sz="1800">
                <a:cs typeface="Arial" charset="0"/>
              </a:rPr>
              <a:t>                                     </a:t>
            </a:r>
            <a:r>
              <a:rPr lang="en-US" sz="1800">
                <a:cs typeface="Arial" charset="0"/>
              </a:rPr>
              <a:t>|</a:t>
            </a:r>
            <a:r>
              <a:rPr lang="ru-RU" sz="1800">
                <a:cs typeface="Arial" charset="0"/>
              </a:rPr>
              <a:t>                                       </a:t>
            </a:r>
            <a:r>
              <a:rPr lang="en-US" sz="1800">
                <a:cs typeface="Arial" charset="0"/>
              </a:rPr>
              <a:t>|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               </a:t>
            </a:r>
            <a:r>
              <a:rPr lang="en-US" sz="1800"/>
              <a:t>R</a:t>
            </a:r>
            <a:r>
              <a:rPr lang="ru-RU" sz="1800"/>
              <a:t>                                   </a:t>
            </a:r>
            <a:r>
              <a:rPr lang="en-US" sz="1800">
                <a:cs typeface="Arial" charset="0"/>
              </a:rPr>
              <a:t>R</a:t>
            </a:r>
            <a:r>
              <a:rPr lang="ru-RU" sz="1800">
                <a:cs typeface="Arial" charset="0"/>
              </a:rPr>
              <a:t>                                     </a:t>
            </a:r>
            <a:r>
              <a:rPr lang="en-US" sz="1800">
                <a:cs typeface="Arial" charset="0"/>
              </a:rPr>
              <a:t>R</a:t>
            </a:r>
            <a:endParaRPr lang="ru-RU" sz="1800"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cs typeface="Arial" charset="0"/>
              </a:rPr>
              <a:t>2) С  кислотами</a:t>
            </a:r>
            <a:r>
              <a:rPr lang="ru-RU" sz="1800">
                <a:cs typeface="Arial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cs typeface="Arial" charset="0"/>
              </a:rPr>
              <a:t>  </a:t>
            </a:r>
            <a:r>
              <a:rPr lang="en-US" sz="1800"/>
              <a:t>NH</a:t>
            </a:r>
            <a:r>
              <a:rPr lang="en-US" sz="1800" baseline="-25000"/>
              <a:t>2</a:t>
            </a:r>
            <a:r>
              <a:rPr lang="en-US" sz="1800"/>
              <a:t> – CH</a:t>
            </a:r>
            <a:r>
              <a:rPr lang="ru-RU" sz="1800" baseline="-25000"/>
              <a:t>2</a:t>
            </a:r>
            <a:r>
              <a:rPr lang="en-US" sz="1800"/>
              <a:t> – COOH</a:t>
            </a:r>
            <a:r>
              <a:rPr lang="ru-RU" sz="1800"/>
              <a:t> + НС</a:t>
            </a:r>
            <a:r>
              <a:rPr lang="en-US" sz="1800">
                <a:cs typeface="Arial" charset="0"/>
              </a:rPr>
              <a:t>|</a:t>
            </a:r>
            <a:r>
              <a:rPr lang="ru-RU" sz="1800">
                <a:cs typeface="Arial" charset="0"/>
              </a:rPr>
              <a:t>  →   </a:t>
            </a:r>
            <a:r>
              <a:rPr lang="en-US" sz="1800">
                <a:cs typeface="Arial" charset="0"/>
              </a:rPr>
              <a:t>[</a:t>
            </a:r>
            <a:r>
              <a:rPr lang="en-US" sz="1800"/>
              <a:t>NH</a:t>
            </a:r>
            <a:r>
              <a:rPr lang="ru-RU" sz="1800" baseline="-25000"/>
              <a:t>3</a:t>
            </a:r>
            <a:r>
              <a:rPr lang="en-US" sz="1800"/>
              <a:t> – CH</a:t>
            </a:r>
            <a:r>
              <a:rPr lang="ru-RU" sz="1800" baseline="-25000"/>
              <a:t>2</a:t>
            </a:r>
            <a:r>
              <a:rPr lang="en-US" sz="1800"/>
              <a:t> – COOH</a:t>
            </a:r>
            <a:r>
              <a:rPr lang="ru-RU" sz="1800"/>
              <a:t> </a:t>
            </a:r>
            <a:r>
              <a:rPr lang="en-US" sz="1800">
                <a:cs typeface="Arial" charset="0"/>
              </a:rPr>
              <a:t>]</a:t>
            </a:r>
            <a:r>
              <a:rPr lang="ru-RU" sz="1800">
                <a:cs typeface="Arial" charset="0"/>
              </a:rPr>
              <a:t> С</a:t>
            </a:r>
            <a:r>
              <a:rPr lang="en-US" sz="1800">
                <a:cs typeface="Arial" charset="0"/>
              </a:rPr>
              <a:t>|</a:t>
            </a:r>
            <a:r>
              <a:rPr lang="ru-RU" sz="1800"/>
              <a:t>   хлорид </a:t>
            </a:r>
            <a:r>
              <a:rPr lang="en-US" sz="1800"/>
              <a:t>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</a:t>
            </a:r>
            <a:r>
              <a:rPr lang="ru-RU" sz="1800"/>
              <a:t>как  основание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cs typeface="Arial" charset="0"/>
              </a:rPr>
              <a:t>3) С основаниями</a:t>
            </a:r>
            <a:endParaRPr lang="en-US" sz="1800" b="1"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>
                <a:cs typeface="Arial" charset="0"/>
              </a:rPr>
              <a:t>  </a:t>
            </a:r>
            <a:r>
              <a:rPr lang="en-US" sz="1800"/>
              <a:t>NH</a:t>
            </a:r>
            <a:r>
              <a:rPr lang="en-US" sz="1800" baseline="-25000"/>
              <a:t>2</a:t>
            </a:r>
            <a:r>
              <a:rPr lang="en-US" sz="1800"/>
              <a:t> – CH</a:t>
            </a:r>
            <a:r>
              <a:rPr lang="ru-RU" sz="1800" baseline="-25000"/>
              <a:t>2</a:t>
            </a:r>
            <a:r>
              <a:rPr lang="en-US" sz="1800"/>
              <a:t> – COOH</a:t>
            </a:r>
            <a:r>
              <a:rPr lang="ru-RU" sz="1800"/>
              <a:t> + </a:t>
            </a:r>
            <a:r>
              <a:rPr lang="en-US" sz="1800"/>
              <a:t>Na OH </a:t>
            </a:r>
            <a:r>
              <a:rPr lang="en-US" sz="1800">
                <a:cs typeface="Arial" charset="0"/>
              </a:rPr>
              <a:t>→ </a:t>
            </a:r>
            <a:r>
              <a:rPr lang="en-US" sz="1800"/>
              <a:t>NH</a:t>
            </a:r>
            <a:r>
              <a:rPr lang="en-US" sz="1800" baseline="-25000"/>
              <a:t>2</a:t>
            </a:r>
            <a:r>
              <a:rPr lang="en-US" sz="1800"/>
              <a:t> – CH</a:t>
            </a:r>
            <a:r>
              <a:rPr lang="ru-RU" sz="1800" baseline="-25000"/>
              <a:t>2</a:t>
            </a:r>
            <a:r>
              <a:rPr lang="en-US" sz="1800"/>
              <a:t> – COONa  + H</a:t>
            </a:r>
            <a:r>
              <a:rPr lang="en-US" sz="1800" baseline="-25000"/>
              <a:t>2</a:t>
            </a:r>
            <a:r>
              <a:rPr lang="en-US" sz="1800"/>
              <a:t>O</a:t>
            </a:r>
            <a:r>
              <a:rPr lang="ru-RU" sz="1800"/>
              <a:t>       </a:t>
            </a:r>
            <a:endParaRPr lang="en-U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как кислота</a:t>
            </a:r>
          </a:p>
          <a:p>
            <a:pPr>
              <a:lnSpc>
                <a:spcPct val="80000"/>
              </a:lnSpc>
              <a:buFontTx/>
              <a:buAutoNum type="arabicParenR" startAt="3"/>
            </a:pPr>
            <a:endParaRPr lang="ru-RU" sz="180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800" b="1">
              <a:cs typeface="Arial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68313" y="620713"/>
            <a:ext cx="5282536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b="1" dirty="0" smtClean="0"/>
              <a:t>Физические </a:t>
            </a:r>
            <a:r>
              <a:rPr lang="ru-RU" b="1" dirty="0"/>
              <a:t>:</a:t>
            </a:r>
            <a:r>
              <a:rPr lang="ru-RU" dirty="0"/>
              <a:t> сладкие, безвкусные, горькие 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588125" y="620713"/>
            <a:ext cx="17272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/>
              <a:t>Почему?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832475" y="836613"/>
            <a:ext cx="3311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Вывод: зависит от радикала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50825" y="4149725"/>
            <a:ext cx="575786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ru-RU" b="1" u="sng"/>
              <a:t>Вывод :</a:t>
            </a:r>
            <a:r>
              <a:rPr lang="ru-RU"/>
              <a:t>    органические </a:t>
            </a:r>
            <a:r>
              <a:rPr lang="ru-RU" b="1"/>
              <a:t>амфотерные соединения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4508500"/>
            <a:ext cx="9144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4)</a:t>
            </a:r>
            <a:r>
              <a:rPr lang="ru-RU"/>
              <a:t> Специфическое  - взаимодействие между собой</a:t>
            </a:r>
          </a:p>
          <a:p>
            <a:r>
              <a:rPr lang="ru-RU"/>
              <a:t>     </a:t>
            </a:r>
            <a:r>
              <a:rPr lang="en-US"/>
              <a:t>NH</a:t>
            </a:r>
            <a:r>
              <a:rPr lang="en-US" baseline="-25000"/>
              <a:t>2</a:t>
            </a:r>
            <a:r>
              <a:rPr lang="en-US"/>
              <a:t> – CH</a:t>
            </a:r>
            <a:r>
              <a:rPr lang="ru-RU" baseline="-25000"/>
              <a:t>2</a:t>
            </a:r>
            <a:r>
              <a:rPr lang="en-US"/>
              <a:t> – COOH</a:t>
            </a:r>
            <a:r>
              <a:rPr lang="ru-RU"/>
              <a:t> + Н</a:t>
            </a:r>
            <a:r>
              <a:rPr lang="en-US"/>
              <a:t>NH – CH</a:t>
            </a:r>
            <a:r>
              <a:rPr lang="ru-RU" baseline="-25000"/>
              <a:t>2</a:t>
            </a:r>
            <a:r>
              <a:rPr lang="en-US"/>
              <a:t> – COOH</a:t>
            </a:r>
            <a:r>
              <a:rPr lang="ru-RU"/>
              <a:t> → </a:t>
            </a:r>
            <a:r>
              <a:rPr lang="en-US"/>
              <a:t>NH</a:t>
            </a:r>
            <a:r>
              <a:rPr lang="en-US" baseline="-25000"/>
              <a:t>2</a:t>
            </a:r>
            <a:r>
              <a:rPr lang="en-US"/>
              <a:t> – CH</a:t>
            </a:r>
            <a:r>
              <a:rPr lang="ru-RU" baseline="-25000"/>
              <a:t>2</a:t>
            </a:r>
            <a:r>
              <a:rPr lang="en-US"/>
              <a:t> – </a:t>
            </a:r>
            <a:r>
              <a:rPr lang="en-US" b="1"/>
              <a:t>CO</a:t>
            </a:r>
            <a:r>
              <a:rPr lang="ru-RU" b="1"/>
              <a:t>- </a:t>
            </a:r>
            <a:r>
              <a:rPr lang="en-US" b="1"/>
              <a:t>NH</a:t>
            </a:r>
            <a:r>
              <a:rPr lang="en-US"/>
              <a:t> – CH</a:t>
            </a:r>
            <a:r>
              <a:rPr lang="ru-RU" baseline="-25000"/>
              <a:t>2</a:t>
            </a:r>
            <a:r>
              <a:rPr lang="en-US"/>
              <a:t> –COOH</a:t>
            </a:r>
            <a:r>
              <a:rPr lang="ru-RU"/>
              <a:t> </a:t>
            </a:r>
          </a:p>
          <a:p>
            <a:r>
              <a:rPr lang="ru-RU"/>
              <a:t>                                                                                                        пептидная</a:t>
            </a:r>
          </a:p>
          <a:p>
            <a:r>
              <a:rPr lang="ru-RU"/>
              <a:t>                                                                                                             связь</a:t>
            </a:r>
          </a:p>
          <a:p>
            <a:endParaRPr lang="ru-RU" b="1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5445125"/>
            <a:ext cx="8710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u="sng"/>
              <a:t>Вывод:</a:t>
            </a:r>
            <a:endParaRPr lang="en-US" b="1" u="sng"/>
          </a:p>
          <a:p>
            <a:r>
              <a:rPr lang="el-GR">
                <a:cs typeface="Arial" charset="0"/>
              </a:rPr>
              <a:t>α</a:t>
            </a:r>
            <a:r>
              <a:rPr lang="en-US">
                <a:cs typeface="Arial" charset="0"/>
              </a:rPr>
              <a:t>-</a:t>
            </a:r>
            <a:r>
              <a:rPr lang="ru-RU" b="1"/>
              <a:t>аминокислоты – элементарные частицы природных</a:t>
            </a:r>
            <a:r>
              <a:rPr lang="ru-RU"/>
              <a:t> </a:t>
            </a:r>
            <a:r>
              <a:rPr lang="ru-RU" b="1"/>
              <a:t>полимеров- белков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563938" y="2276475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Биполярный ион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971550" y="1557338"/>
            <a:ext cx="5329238" cy="719137"/>
            <a:chOff x="930" y="981"/>
            <a:chExt cx="3357" cy="453"/>
          </a:xfrm>
        </p:grpSpPr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1837" y="981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 flipH="1">
              <a:off x="1837" y="102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3379" y="981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 flipH="1">
              <a:off x="3379" y="102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>
              <a:off x="930" y="1434"/>
              <a:ext cx="273" cy="0"/>
            </a:xfrm>
            <a:prstGeom prst="line">
              <a:avLst/>
            </a:prstGeom>
            <a:noFill/>
            <a:ln w="5715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2426" y="1434"/>
              <a:ext cx="273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4014" y="1434"/>
              <a:ext cx="273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468313" y="908050"/>
            <a:ext cx="18764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b="1"/>
              <a:t>Химические :</a:t>
            </a:r>
            <a:r>
              <a:rPr lang="ru-RU"/>
              <a:t> </a:t>
            </a:r>
          </a:p>
        </p:txBody>
      </p:sp>
      <p:pic>
        <p:nvPicPr>
          <p:cNvPr id="7191" name="Picture 23" descr="DSC062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196975"/>
            <a:ext cx="1493838" cy="1990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178" grpId="0"/>
      <p:bldP spid="7179" grpId="0"/>
      <p:bldP spid="7180" grpId="0"/>
      <p:bldP spid="7181" grpId="0"/>
      <p:bldP spid="7182" grpId="0"/>
      <p:bldP spid="7183" grpId="0"/>
      <p:bldP spid="7185" grpId="0"/>
      <p:bldP spid="71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908050"/>
            <a:ext cx="3494118" cy="1317625"/>
          </a:xfrm>
        </p:spPr>
        <p:txBody>
          <a:bodyPr/>
          <a:lstStyle/>
          <a:p>
            <a:r>
              <a:rPr lang="ru-RU" sz="3800" dirty="0"/>
              <a:t>лабораторный 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5761037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уксусная кислота </a:t>
            </a:r>
            <a:r>
              <a:rPr lang="ru-RU" sz="2400">
                <a:cs typeface="Arial" charset="0"/>
              </a:rPr>
              <a:t>→хлоруксусная кислота→аминоуксусная кислота</a:t>
            </a:r>
          </a:p>
          <a:p>
            <a:pPr>
              <a:lnSpc>
                <a:spcPct val="90000"/>
              </a:lnSpc>
            </a:pPr>
            <a:r>
              <a:rPr lang="ru-RU" sz="2400">
                <a:cs typeface="Arial" charset="0"/>
              </a:rPr>
              <a:t>СН</a:t>
            </a:r>
            <a:r>
              <a:rPr lang="ru-RU" sz="2400" baseline="-25000">
                <a:cs typeface="Arial" charset="0"/>
              </a:rPr>
              <a:t>3</a:t>
            </a:r>
            <a:r>
              <a:rPr lang="ru-RU" sz="2400">
                <a:cs typeface="Arial" charset="0"/>
              </a:rPr>
              <a:t>-СООН + С</a:t>
            </a:r>
            <a:r>
              <a:rPr lang="en-US" sz="2400">
                <a:cs typeface="Arial" charset="0"/>
              </a:rPr>
              <a:t>l</a:t>
            </a:r>
            <a:r>
              <a:rPr lang="ru-RU" sz="2400" baseline="-25000">
                <a:cs typeface="Arial" charset="0"/>
              </a:rPr>
              <a:t>2</a:t>
            </a:r>
            <a:r>
              <a:rPr lang="ru-RU" sz="2400" baseline="30000">
                <a:cs typeface="Arial" charset="0"/>
              </a:rPr>
              <a:t> </a:t>
            </a:r>
            <a:r>
              <a:rPr lang="ru-RU" sz="2400">
                <a:cs typeface="Arial" charset="0"/>
              </a:rPr>
              <a:t>→ СН</a:t>
            </a:r>
            <a:r>
              <a:rPr lang="ru-RU" sz="2400" baseline="-25000">
                <a:cs typeface="Arial" charset="0"/>
              </a:rPr>
              <a:t>2</a:t>
            </a:r>
            <a:r>
              <a:rPr lang="ru-RU" sz="2400">
                <a:cs typeface="Arial" charset="0"/>
              </a:rPr>
              <a:t>-СООН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cs typeface="Arial" charset="0"/>
              </a:rPr>
              <a:t>                                     </a:t>
            </a:r>
            <a:r>
              <a:rPr lang="en-US" sz="2400">
                <a:cs typeface="Arial" charset="0"/>
              </a:rPr>
              <a:t>|</a:t>
            </a:r>
            <a:r>
              <a:rPr lang="ru-RU" sz="2400">
                <a:cs typeface="Arial" charset="0"/>
              </a:rPr>
              <a:t>              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				   Cl</a:t>
            </a:r>
          </a:p>
          <a:p>
            <a:pPr>
              <a:lnSpc>
                <a:spcPct val="90000"/>
              </a:lnSpc>
            </a:pPr>
            <a:r>
              <a:rPr lang="ru-RU" sz="2400">
                <a:cs typeface="Arial" charset="0"/>
              </a:rPr>
              <a:t>СН</a:t>
            </a:r>
            <a:r>
              <a:rPr lang="ru-RU" sz="2400" baseline="-25000">
                <a:cs typeface="Arial" charset="0"/>
              </a:rPr>
              <a:t>2</a:t>
            </a:r>
            <a:r>
              <a:rPr lang="ru-RU" sz="2400">
                <a:cs typeface="Arial" charset="0"/>
              </a:rPr>
              <a:t>-СООН + </a:t>
            </a:r>
            <a:r>
              <a:rPr lang="ru-RU" sz="2400"/>
              <a:t> </a:t>
            </a:r>
            <a:r>
              <a:rPr lang="en-US" sz="2400"/>
              <a:t>NH</a:t>
            </a:r>
            <a:r>
              <a:rPr lang="ru-RU" sz="2400" baseline="-25000"/>
              <a:t>3</a:t>
            </a:r>
            <a:r>
              <a:rPr lang="en-US" sz="2400"/>
              <a:t> </a:t>
            </a:r>
            <a:r>
              <a:rPr lang="en-US" sz="2400">
                <a:cs typeface="Arial" charset="0"/>
              </a:rPr>
              <a:t>→</a:t>
            </a:r>
            <a:r>
              <a:rPr lang="ru-RU" sz="2400">
                <a:cs typeface="Arial" charset="0"/>
              </a:rPr>
              <a:t> СН</a:t>
            </a:r>
            <a:r>
              <a:rPr lang="ru-RU" sz="2400" baseline="-25000">
                <a:cs typeface="Arial" charset="0"/>
              </a:rPr>
              <a:t>2</a:t>
            </a:r>
            <a:r>
              <a:rPr lang="ru-RU" sz="2400">
                <a:cs typeface="Arial" charset="0"/>
              </a:rPr>
              <a:t>-СООН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cs typeface="Arial" charset="0"/>
              </a:rPr>
              <a:t>    </a:t>
            </a:r>
            <a:r>
              <a:rPr lang="en-US" sz="2400">
                <a:cs typeface="Arial" charset="0"/>
              </a:rPr>
              <a:t>|</a:t>
            </a:r>
            <a:r>
              <a:rPr lang="ru-RU" sz="2400">
                <a:cs typeface="Arial" charset="0"/>
              </a:rPr>
              <a:t>                                    </a:t>
            </a:r>
            <a:r>
              <a:rPr lang="en-US" sz="2400">
                <a:cs typeface="Arial" charset="0"/>
              </a:rPr>
              <a:t>|</a:t>
            </a:r>
            <a:r>
              <a:rPr lang="ru-RU" sz="2400"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cs typeface="Arial" charset="0"/>
              </a:rPr>
              <a:t>   С</a:t>
            </a:r>
            <a:r>
              <a:rPr lang="en-US" sz="2400">
                <a:cs typeface="Arial" charset="0"/>
              </a:rPr>
              <a:t>l</a:t>
            </a:r>
            <a:r>
              <a:rPr lang="ru-RU" sz="2400">
                <a:cs typeface="Arial" charset="0"/>
              </a:rPr>
              <a:t>                                  </a:t>
            </a:r>
            <a:r>
              <a:rPr lang="en-US" sz="2400"/>
              <a:t>NH</a:t>
            </a:r>
            <a:r>
              <a:rPr lang="en-US" sz="2400" baseline="-25000"/>
              <a:t>2</a:t>
            </a:r>
            <a:r>
              <a:rPr lang="ru-RU" sz="2400"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endParaRPr lang="ru-RU" sz="2400">
              <a:cs typeface="Arial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916238" y="260350"/>
            <a:ext cx="3889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Способы </a:t>
            </a:r>
            <a:r>
              <a:rPr lang="ru-RU" sz="2800" dirty="0">
                <a:solidFill>
                  <a:schemeClr val="tx2"/>
                </a:solidFill>
              </a:rPr>
              <a:t>получения 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2987675" y="692150"/>
            <a:ext cx="5048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148263" y="692150"/>
            <a:ext cx="5048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268538" y="15573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7092950" y="16287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659563" y="2060575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гидролиз белков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003800" y="974725"/>
            <a:ext cx="35401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800">
                <a:solidFill>
                  <a:schemeClr val="tx2"/>
                </a:solidFill>
                <a:latin typeface="Garamond" pitchFamily="18" charset="0"/>
              </a:rPr>
              <a:t>промышленный: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6" grpId="0"/>
      <p:bldP spid="8197" grpId="0" animBg="1"/>
      <p:bldP spid="8198" grpId="0" animBg="1"/>
      <p:bldP spid="8199" grpId="0" animBg="1"/>
      <p:bldP spid="8200" grpId="0" animBg="1"/>
      <p:bldP spid="8201" grpId="0"/>
      <p:bldP spid="82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ic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67525"/>
          </a:xfrm>
          <a:noFill/>
          <a:ln/>
        </p:spPr>
      </p:pic>
      <p:pic>
        <p:nvPicPr>
          <p:cNvPr id="9220" name="Picture 4" descr="731px-Peptidformationb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0613" y="639763"/>
            <a:ext cx="6962775" cy="57054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 на воде">
  <a:themeElements>
    <a:clrScheme name="рамка2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рамка2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мка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круги на воде</Template>
  <TotalTime>26</TotalTime>
  <Words>539</Words>
  <Application>Microsoft Office PowerPoint</Application>
  <PresentationFormat>Экран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круги на воде</vt:lpstr>
      <vt:lpstr>Image</vt:lpstr>
      <vt:lpstr>АМИНОКИСЛОТЫ И ИХ СВОЙСТВА,ПРИМЕНЕНИЕ И ПОЛУЧЕНИЕ.</vt:lpstr>
      <vt:lpstr>Слайд 2</vt:lpstr>
      <vt:lpstr>Слайд 3</vt:lpstr>
      <vt:lpstr>Слайд 4</vt:lpstr>
      <vt:lpstr>Слайд 5</vt:lpstr>
      <vt:lpstr>Слайд 6</vt:lpstr>
      <vt:lpstr>СВОЙСТВА АМИНОКИСЛОТ</vt:lpstr>
      <vt:lpstr>лабораторный  </vt:lpstr>
      <vt:lpstr>Слайд 9</vt:lpstr>
      <vt:lpstr>Применение аминокислот</vt:lpstr>
      <vt:lpstr>Вывод:</vt:lpstr>
      <vt:lpstr>Слайд 12</vt:lpstr>
      <vt:lpstr>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Аминокислоты</dc:title>
  <dc:creator>Татьяна</dc:creator>
  <cp:lastModifiedBy>Компьютер</cp:lastModifiedBy>
  <cp:revision>9</cp:revision>
  <dcterms:created xsi:type="dcterms:W3CDTF">2011-09-14T17:54:04Z</dcterms:created>
  <dcterms:modified xsi:type="dcterms:W3CDTF">2013-03-31T08:00:55Z</dcterms:modified>
</cp:coreProperties>
</file>