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0306B-7098-4637-9E3B-576278A0650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5E8C3-7C42-48A3-B097-14F71CBC8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0306B-7098-4637-9E3B-576278A0650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5E8C3-7C42-48A3-B097-14F71CBC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0306B-7098-4637-9E3B-576278A0650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5E8C3-7C42-48A3-B097-14F71CBC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0306B-7098-4637-9E3B-576278A0650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5E8C3-7C42-48A3-B097-14F71CBC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0306B-7098-4637-9E3B-576278A0650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5E8C3-7C42-48A3-B097-14F71CBC8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0306B-7098-4637-9E3B-576278A0650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5E8C3-7C42-48A3-B097-14F71CBC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0306B-7098-4637-9E3B-576278A0650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5E8C3-7C42-48A3-B097-14F71CBC8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0306B-7098-4637-9E3B-576278A0650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5E8C3-7C42-48A3-B097-14F71CBC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0306B-7098-4637-9E3B-576278A0650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5E8C3-7C42-48A3-B097-14F71CBC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0306B-7098-4637-9E3B-576278A0650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5E8C3-7C42-48A3-B097-14F71CBC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450306B-7098-4637-9E3B-576278A0650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F25E8C3-7C42-48A3-B097-14F71CBC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50306B-7098-4637-9E3B-576278A0650B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F25E8C3-7C42-48A3-B097-14F71CBC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e90a_1c37734f_XL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685804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Путь к успеху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857496"/>
            <a:ext cx="7215238" cy="31432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Программа психолого-педагогических мероприятий для выпускников в период подготовки к ЕГЭ</a:t>
            </a: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5" grpId="1" build="allAtOnce" animBg="1"/>
      <p:bldP spid="6" grpId="0" build="p" animBg="1"/>
      <p:bldP spid="6" grpI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785794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Ключ к тесту: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571876"/>
            <a:ext cx="8286808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За каждый ответ «да» поставьте себе по одному баллу и найдите общую сумму.</a:t>
            </a:r>
            <a:endParaRPr lang="ru-RU" sz="4400" dirty="0"/>
          </a:p>
        </p:txBody>
      </p:sp>
      <p:pic>
        <p:nvPicPr>
          <p:cNvPr id="5" name="Рисунок 4" descr="487104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14290"/>
            <a:ext cx="3309934" cy="3086513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0"/>
            <a:ext cx="453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Утверждения: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00108"/>
            <a:ext cx="87154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4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1.Я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всегда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держу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данное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слово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выполняю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свои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обязательства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другими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357298"/>
            <a:ext cx="8786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4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охотно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помогаю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своим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друзьям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4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причем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делаю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бескорыстно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1928802"/>
            <a:ext cx="77031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4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3.Мне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обычно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неприятно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когда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вижу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4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несправедливость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571744"/>
            <a:ext cx="94257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4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4.Грубость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невоспитанность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людей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вызывает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4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мне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чувство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досады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5720" y="3143248"/>
            <a:ext cx="85248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4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5. 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незлопамятный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человек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держу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4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других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00166" y="2571744"/>
            <a:ext cx="5536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4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6.Я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очень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люблю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животных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8596" y="3357562"/>
            <a:ext cx="81288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12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7.Я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уважаю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возраст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мудрость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пожилых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12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людей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82316" y="1857364"/>
            <a:ext cx="8961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12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8. Стремлюсь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быть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честным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только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12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отношению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другим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самим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собой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28794" y="3714752"/>
            <a:ext cx="6859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12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9.Решая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свои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проблемы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никогда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12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забываю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других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3429000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10. Люблю </a:t>
            </a:r>
            <a:r>
              <a:rPr lang="ru-RU" sz="3200" dirty="0" smtClean="0"/>
              <a:t>делать подарки, мне нравится, когда человек радуется.</a:t>
            </a:r>
            <a:endParaRPr lang="ru-RU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5" grpId="0"/>
      <p:bldP spid="1025" grpId="1"/>
      <p:bldP spid="1026" grpId="0"/>
      <p:bldP spid="1026" grpId="1"/>
      <p:bldP spid="1027" grpId="0"/>
      <p:bldP spid="1027" grpId="1"/>
      <p:bldP spid="1028" grpId="0"/>
      <p:bldP spid="1028" grpId="1"/>
      <p:bldP spid="1029" grpId="0"/>
      <p:bldP spid="1029" grpId="1"/>
      <p:bldP spid="1030" grpId="0"/>
      <p:bldP spid="1030" grpId="1"/>
      <p:bldP spid="1031" grpId="0"/>
      <p:bldP spid="1031" grpId="1"/>
      <p:bldP spid="1032" grpId="0"/>
      <p:bldP spid="1032" grpId="1"/>
      <p:bldP spid="1033" grpId="0"/>
      <p:bldP spid="1033" grpId="1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3395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Результат: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8802"/>
            <a:ext cx="8643998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u="sng" dirty="0" smtClean="0"/>
              <a:t>1-3  </a:t>
            </a:r>
            <a:r>
              <a:rPr lang="ru-RU" sz="3600" u="sng" dirty="0" smtClean="0"/>
              <a:t>балла</a:t>
            </a:r>
            <a:r>
              <a:rPr lang="ru-RU" sz="3600" dirty="0" smtClean="0"/>
              <a:t>. </a:t>
            </a:r>
            <a:endParaRPr lang="ru-RU" sz="3600" dirty="0" smtClean="0"/>
          </a:p>
          <a:p>
            <a:r>
              <a:rPr lang="ru-RU" sz="3600" dirty="0" smtClean="0"/>
              <a:t>У </a:t>
            </a:r>
            <a:r>
              <a:rPr lang="ru-RU" sz="3600" dirty="0" smtClean="0"/>
              <a:t>вас не очень высокая моральная устойчивость. Наверное, вы просто еще </a:t>
            </a:r>
            <a:r>
              <a:rPr lang="ru-RU" sz="3600" dirty="0" smtClean="0"/>
              <a:t>не задумывались </a:t>
            </a:r>
            <a:r>
              <a:rPr lang="ru-RU" sz="3600" dirty="0" smtClean="0"/>
              <a:t>над этим или берете пример с других людей. В этом случае вам не повезло.</a:t>
            </a:r>
          </a:p>
          <a:p>
            <a:r>
              <a:rPr lang="ru-RU" sz="3600" dirty="0" smtClean="0"/>
              <a:t>Советуем подумать над своим обычным поведением, если вы хотите измениться.</a:t>
            </a:r>
            <a:endParaRPr lang="ru-RU" sz="3600" dirty="0"/>
          </a:p>
        </p:txBody>
      </p:sp>
      <p:pic>
        <p:nvPicPr>
          <p:cNvPr id="4" name="Рисунок 3" descr="64993025_school1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0"/>
            <a:ext cx="2107547" cy="24717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714488"/>
            <a:ext cx="8286808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u="sng" dirty="0" smtClean="0"/>
              <a:t>4-6 баллов</a:t>
            </a:r>
            <a:r>
              <a:rPr lang="ru-RU" sz="3600" dirty="0" smtClean="0"/>
              <a:t>. </a:t>
            </a:r>
            <a:endParaRPr lang="ru-RU" sz="3600" dirty="0" smtClean="0"/>
          </a:p>
          <a:p>
            <a:r>
              <a:rPr lang="ru-RU" sz="3600" dirty="0" smtClean="0"/>
              <a:t>Ваш </a:t>
            </a:r>
            <a:r>
              <a:rPr lang="ru-RU" sz="3600" dirty="0" smtClean="0"/>
              <a:t>образ жизни свидетельствует о том, что вы в основном придерживаетесь</a:t>
            </a:r>
          </a:p>
          <a:p>
            <a:r>
              <a:rPr lang="ru-RU" sz="3600" dirty="0" smtClean="0"/>
              <a:t>моральных норм, принятых в обществе. Но вам есть над чем поработать, чтобы эти нормы стали</a:t>
            </a:r>
          </a:p>
          <a:p>
            <a:r>
              <a:rPr lang="ru-RU" sz="3600" dirty="0" smtClean="0"/>
              <a:t>вашей внутренней потребностью.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3116"/>
            <a:ext cx="7215238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u="sng" dirty="0" smtClean="0"/>
              <a:t>7-10 баллов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 </a:t>
            </a:r>
            <a:r>
              <a:rPr lang="ru-RU" sz="4000" dirty="0" smtClean="0"/>
              <a:t>Вы практически идеальный человек, на которого могут равняться окружающие. Но </a:t>
            </a:r>
            <a:r>
              <a:rPr lang="ru-RU" sz="4000" dirty="0" smtClean="0"/>
              <a:t>не следует </a:t>
            </a:r>
            <a:r>
              <a:rPr lang="ru-RU" sz="4000" dirty="0" smtClean="0"/>
              <a:t>расслабляться, нужно и дальше работать над собой.</a:t>
            </a:r>
            <a:endParaRPr lang="ru-RU" sz="4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a0a_9b26f8ee_XL.jpg"/>
          <p:cNvPicPr>
            <a:picLocks noChangeAspect="1"/>
          </p:cNvPicPr>
          <p:nvPr/>
        </p:nvPicPr>
        <p:blipFill>
          <a:blip r:embed="rId2">
            <a:grayscl/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7360413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№4.Как готовиться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 экзаменам.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28868"/>
            <a:ext cx="193713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Цель: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571876"/>
            <a:ext cx="8286808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сообщить в доступной форме об эффективных способах подготовки к экзаменам. </a:t>
            </a:r>
            <a:endParaRPr lang="ru-RU" sz="4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a742_edc04278_XL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21537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подготовиться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психологически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3_slayd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"/>
            <a:ext cx="9144000" cy="6843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ge01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82867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 занятий: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814393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Отработка с учащимися навыков психологической подготовки к экзаменам;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357694"/>
            <a:ext cx="764386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Повышение уверенности в себе  учащихся при сдаче экзаменов. </a:t>
            </a:r>
            <a:endParaRPr lang="ru-RU" sz="36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4" grpId="1" animBg="1"/>
      <p:bldP spid="5" grpId="0" animBg="1"/>
      <p:bldP spid="5" grpId="1" animBg="1"/>
      <p:bldP spid="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8106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-2177"/>
            <a:ext cx="9143999" cy="68623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45320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ЗАДАЧИ: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8572560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Обучение выпускников способам релаксации и снятия эмоционального и физического напряжения;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 </a:t>
            </a:r>
            <a:r>
              <a:rPr lang="ru-RU" sz="3200" dirty="0" smtClean="0"/>
              <a:t>повышение сопротивляемости стрессу;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 </a:t>
            </a:r>
            <a:r>
              <a:rPr lang="ru-RU" sz="3200" dirty="0" smtClean="0"/>
              <a:t>обучение волевой мобилизации и поддержание рабочего самочувствия в ходе подготовки к экзаменам;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обучение приемам активного запоминания.</a:t>
            </a:r>
            <a:endParaRPr lang="ru-RU" sz="32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7-full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-150044"/>
            <a:ext cx="9144000" cy="70080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66615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ИСПОЛЬЗУЕМЫЕ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МЕТОДЫ: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28934"/>
            <a:ext cx="91440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dirty="0" smtClean="0"/>
              <a:t>ДИСКУССИИ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/>
              <a:t>МИНИ-ЛЕКЦИИ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/>
              <a:t>ТРЕНИНГОВЫЕ УПРАЖНЕНИЯ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2_308196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-25742"/>
            <a:ext cx="9144000" cy="68837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85475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Условия проведения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оборудование: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786058"/>
            <a:ext cx="764386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Класс или другое просторное помещение;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err="1" smtClean="0"/>
              <a:t>Стулья,доска</a:t>
            </a:r>
            <a:r>
              <a:rPr lang="ru-RU" sz="3600" dirty="0" smtClean="0"/>
              <a:t> или ватман;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Фломастеры , ручки и тетради для записи информации;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Памятки по мини-лекциям.</a:t>
            </a:r>
            <a:endParaRPr lang="ru-RU" sz="3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0780299_ekzamen.jpg"/>
          <p:cNvPicPr>
            <a:picLocks noChangeAspect="1"/>
          </p:cNvPicPr>
          <p:nvPr/>
        </p:nvPicPr>
        <p:blipFill>
          <a:blip r:embed="rId2">
            <a:lum bright="48000" contrast="-6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142852"/>
            <a:ext cx="5125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 №1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71546"/>
            <a:ext cx="67361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Упражнение 1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«Назови меня»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496"/>
            <a:ext cx="245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929066"/>
            <a:ext cx="771530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Развитие чувства принадлежности  к группе,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сближение друг с другом.</a:t>
            </a:r>
            <a:endParaRPr lang="ru-RU" sz="32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220052.jpg"/>
          <p:cNvPicPr>
            <a:picLocks noChangeAspect="1"/>
          </p:cNvPicPr>
          <p:nvPr/>
        </p:nvPicPr>
        <p:blipFill>
          <a:blip r:embed="rId2">
            <a:lum bright="31000" contrast="-50000"/>
          </a:blip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85729"/>
            <a:ext cx="7385355" cy="258532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Упражнение №2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«Правила работы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группы»</a:t>
            </a:r>
            <a:endParaRPr lang="ru-RU" sz="5400" b="1" dirty="0">
              <a:ln/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71810"/>
            <a:ext cx="245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Цель: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3286124"/>
            <a:ext cx="642942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Формирование единого рабочего пространства и выработка единых правил поведения в группе на протяжении всего тренинга.</a:t>
            </a:r>
            <a:endParaRPr lang="ru-RU" sz="32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6928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Королевские правила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71546"/>
            <a:ext cx="7858180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Не </a:t>
            </a:r>
            <a:r>
              <a:rPr lang="ru-RU" sz="2800" dirty="0" smtClean="0"/>
              <a:t>опаздывать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Не перебивать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Не оценивать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Возможность помолчать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«Здесь </a:t>
            </a:r>
            <a:r>
              <a:rPr lang="ru-RU" sz="2800" dirty="0" smtClean="0"/>
              <a:t>и </a:t>
            </a:r>
            <a:r>
              <a:rPr lang="ru-RU" sz="2800" dirty="0" smtClean="0"/>
              <a:t>сейчас»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Больше контактов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Конфиденциальность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Активность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Работа </a:t>
            </a:r>
            <a:r>
              <a:rPr lang="ru-RU" sz="2800" dirty="0" smtClean="0"/>
              <a:t>от начала до </a:t>
            </a:r>
            <a:r>
              <a:rPr lang="ru-RU" sz="2800" dirty="0" smtClean="0"/>
              <a:t>конца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Правило </a:t>
            </a:r>
            <a:r>
              <a:rPr lang="ru-RU" sz="2800" dirty="0" smtClean="0"/>
              <a:t>поднятой руки («один в эфире</a:t>
            </a:r>
            <a:r>
              <a:rPr lang="ru-RU" sz="2800" dirty="0" smtClean="0"/>
              <a:t>»)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Правило </a:t>
            </a:r>
            <a:r>
              <a:rPr lang="ru-RU" sz="2800" dirty="0" smtClean="0"/>
              <a:t>«</a:t>
            </a:r>
            <a:r>
              <a:rPr lang="ru-RU" sz="2800" dirty="0" smtClean="0"/>
              <a:t>Стоп»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Правило </a:t>
            </a:r>
            <a:r>
              <a:rPr lang="ru-RU" sz="2800" dirty="0" smtClean="0"/>
              <a:t>«пирога» (не говорить много)</a:t>
            </a:r>
            <a:endParaRPr lang="ru-RU" sz="2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23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ТЕСТ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«Моральная устойчивость»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357430"/>
            <a:ext cx="1937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Цель: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571876"/>
            <a:ext cx="8286808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3200" dirty="0" smtClean="0"/>
              <a:t>предоставить подросткам возможность задуматься над своим образом жизни, над тем, как </a:t>
            </a:r>
            <a:r>
              <a:rPr lang="ru-RU" sz="3200" dirty="0" smtClean="0"/>
              <a:t>к ним </a:t>
            </a:r>
            <a:r>
              <a:rPr lang="ru-RU" sz="3200" dirty="0" smtClean="0"/>
              <a:t>относятся окружающие, не доставляют ли они своим обычным поведением </a:t>
            </a:r>
            <a:r>
              <a:rPr lang="ru-RU" sz="3200" dirty="0" smtClean="0"/>
              <a:t>неприятностей людям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507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</dc:creator>
  <cp:lastModifiedBy>x</cp:lastModifiedBy>
  <cp:revision>25</cp:revision>
  <dcterms:created xsi:type="dcterms:W3CDTF">2011-02-16T13:24:48Z</dcterms:created>
  <dcterms:modified xsi:type="dcterms:W3CDTF">2011-02-18T11:39:05Z</dcterms:modified>
</cp:coreProperties>
</file>