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6" r:id="rId3"/>
    <p:sldId id="257" r:id="rId4"/>
    <p:sldId id="258" r:id="rId5"/>
    <p:sldId id="259" r:id="rId6"/>
    <p:sldId id="261" r:id="rId7"/>
    <p:sldId id="262" r:id="rId8"/>
    <p:sldId id="263" r:id="rId9"/>
    <p:sldId id="264" r:id="rId10"/>
    <p:sldId id="265" r:id="rId11"/>
    <p:sldId id="260" r:id="rId12"/>
    <p:sldId id="266" r:id="rId13"/>
    <p:sldId id="267" r:id="rId14"/>
    <p:sldId id="268" r:id="rId15"/>
    <p:sldId id="272" r:id="rId16"/>
    <p:sldId id="273" r:id="rId17"/>
    <p:sldId id="274" r:id="rId18"/>
    <p:sldId id="275" r:id="rId19"/>
    <p:sldId id="276" r:id="rId20"/>
    <p:sldId id="277" r:id="rId21"/>
    <p:sldId id="278" r:id="rId22"/>
    <p:sldId id="279" r:id="rId23"/>
    <p:sldId id="280" r:id="rId24"/>
    <p:sldId id="281" r:id="rId25"/>
    <p:sldId id="282"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0" autoAdjust="0"/>
  </p:normalViewPr>
  <p:slideViewPr>
    <p:cSldViewPr>
      <p:cViewPr varScale="1">
        <p:scale>
          <a:sx n="54" d="100"/>
          <a:sy n="54" d="100"/>
        </p:scale>
        <p:origin x="-13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469550-94B5-4AEE-9599-99F53B553579}" type="doc">
      <dgm:prSet loTypeId="urn:microsoft.com/office/officeart/2005/8/layout/hList6" loCatId="list" qsTypeId="urn:microsoft.com/office/officeart/2005/8/quickstyle/simple1" qsCatId="simple" csTypeId="urn:microsoft.com/office/officeart/2005/8/colors/colorful3" csCatId="colorful" phldr="1"/>
      <dgm:spPr/>
      <dgm:t>
        <a:bodyPr/>
        <a:lstStyle/>
        <a:p>
          <a:endParaRPr lang="ru-RU"/>
        </a:p>
      </dgm:t>
    </dgm:pt>
    <dgm:pt modelId="{ACD8BEA0-4848-4D3C-95E0-7A9DDE1A4CB3}">
      <dgm:prSet phldrT="[Текст]"/>
      <dgm:spPr/>
      <dgm:t>
        <a:bodyPr/>
        <a:lstStyle/>
        <a:p>
          <a:r>
            <a:rPr lang="ru-RU" dirty="0" smtClean="0"/>
            <a:t>Практические методы</a:t>
          </a:r>
          <a:endParaRPr lang="ru-RU" dirty="0"/>
        </a:p>
      </dgm:t>
    </dgm:pt>
    <dgm:pt modelId="{61939F7B-14D9-4C2A-85A9-532E28FD7D4B}" type="parTrans" cxnId="{86EFB1C9-45F0-46C4-8B20-D1B3A5DFD13A}">
      <dgm:prSet/>
      <dgm:spPr/>
      <dgm:t>
        <a:bodyPr/>
        <a:lstStyle/>
        <a:p>
          <a:endParaRPr lang="ru-RU"/>
        </a:p>
      </dgm:t>
    </dgm:pt>
    <dgm:pt modelId="{370FB08A-F85E-4476-9B30-7C78E205E7E6}" type="sibTrans" cxnId="{86EFB1C9-45F0-46C4-8B20-D1B3A5DFD13A}">
      <dgm:prSet/>
      <dgm:spPr/>
      <dgm:t>
        <a:bodyPr/>
        <a:lstStyle/>
        <a:p>
          <a:endParaRPr lang="ru-RU"/>
        </a:p>
      </dgm:t>
    </dgm:pt>
    <dgm:pt modelId="{094DD465-0A43-45A4-AE75-ECB7ADADBFF5}">
      <dgm:prSet phldrT="[Текст]"/>
      <dgm:spPr/>
      <dgm:t>
        <a:bodyPr/>
        <a:lstStyle/>
        <a:p>
          <a:r>
            <a:rPr lang="ru-RU" dirty="0" smtClean="0"/>
            <a:t>упражнения</a:t>
          </a:r>
          <a:endParaRPr lang="ru-RU" dirty="0"/>
        </a:p>
      </dgm:t>
    </dgm:pt>
    <dgm:pt modelId="{264C16CA-6458-4878-8273-11FC0EF72D79}" type="parTrans" cxnId="{4AA284AE-46C6-42F0-80E9-1C57CBAD7B85}">
      <dgm:prSet/>
      <dgm:spPr/>
      <dgm:t>
        <a:bodyPr/>
        <a:lstStyle/>
        <a:p>
          <a:endParaRPr lang="ru-RU"/>
        </a:p>
      </dgm:t>
    </dgm:pt>
    <dgm:pt modelId="{FA8F78D6-867C-4160-A154-8CB1484250A1}" type="sibTrans" cxnId="{4AA284AE-46C6-42F0-80E9-1C57CBAD7B85}">
      <dgm:prSet/>
      <dgm:spPr/>
      <dgm:t>
        <a:bodyPr/>
        <a:lstStyle/>
        <a:p>
          <a:endParaRPr lang="ru-RU"/>
        </a:p>
      </dgm:t>
    </dgm:pt>
    <dgm:pt modelId="{DCF8B608-8C21-4BD2-A27C-01B9C41F9F38}">
      <dgm:prSet phldrT="[Текст]"/>
      <dgm:spPr/>
      <dgm:t>
        <a:bodyPr/>
        <a:lstStyle/>
        <a:p>
          <a:r>
            <a:rPr lang="ru-RU" dirty="0" smtClean="0"/>
            <a:t>Игры</a:t>
          </a:r>
          <a:endParaRPr lang="ru-RU" dirty="0"/>
        </a:p>
      </dgm:t>
    </dgm:pt>
    <dgm:pt modelId="{553961D2-3AEB-4E1F-A4A2-5BF262E392CB}" type="parTrans" cxnId="{193BC3A4-3ADC-46DD-B8F7-702DE5721F02}">
      <dgm:prSet/>
      <dgm:spPr/>
      <dgm:t>
        <a:bodyPr/>
        <a:lstStyle/>
        <a:p>
          <a:endParaRPr lang="ru-RU"/>
        </a:p>
      </dgm:t>
    </dgm:pt>
    <dgm:pt modelId="{6113CE06-914D-48B3-89F2-449342C4B351}" type="sibTrans" cxnId="{193BC3A4-3ADC-46DD-B8F7-702DE5721F02}">
      <dgm:prSet/>
      <dgm:spPr/>
      <dgm:t>
        <a:bodyPr/>
        <a:lstStyle/>
        <a:p>
          <a:endParaRPr lang="ru-RU"/>
        </a:p>
      </dgm:t>
    </dgm:pt>
    <dgm:pt modelId="{060509C7-1E80-457D-8FCF-F9730458883B}">
      <dgm:prSet phldrT="[Текст]"/>
      <dgm:spPr/>
      <dgm:t>
        <a:bodyPr/>
        <a:lstStyle/>
        <a:p>
          <a:r>
            <a:rPr lang="ru-RU" dirty="0" smtClean="0"/>
            <a:t>Наглядные методы</a:t>
          </a:r>
          <a:endParaRPr lang="ru-RU" dirty="0"/>
        </a:p>
      </dgm:t>
    </dgm:pt>
    <dgm:pt modelId="{383A17C2-5554-40B8-BA8A-809FC61D666A}" type="parTrans" cxnId="{FD080F98-543F-4F40-A8C9-9F14ACBC964B}">
      <dgm:prSet/>
      <dgm:spPr/>
      <dgm:t>
        <a:bodyPr/>
        <a:lstStyle/>
        <a:p>
          <a:endParaRPr lang="ru-RU"/>
        </a:p>
      </dgm:t>
    </dgm:pt>
    <dgm:pt modelId="{829F0E4F-7AC9-4D4B-B46D-362BA9372B1D}" type="sibTrans" cxnId="{FD080F98-543F-4F40-A8C9-9F14ACBC964B}">
      <dgm:prSet/>
      <dgm:spPr/>
      <dgm:t>
        <a:bodyPr/>
        <a:lstStyle/>
        <a:p>
          <a:endParaRPr lang="ru-RU"/>
        </a:p>
      </dgm:t>
    </dgm:pt>
    <dgm:pt modelId="{21E23440-F180-4422-AAE6-D7C683DF2258}">
      <dgm:prSet phldrT="[Текст]"/>
      <dgm:spPr/>
      <dgm:t>
        <a:bodyPr/>
        <a:lstStyle/>
        <a:p>
          <a:r>
            <a:rPr lang="ru-RU" dirty="0" smtClean="0"/>
            <a:t>наблюдение</a:t>
          </a:r>
          <a:endParaRPr lang="ru-RU" dirty="0"/>
        </a:p>
      </dgm:t>
    </dgm:pt>
    <dgm:pt modelId="{74E393C8-A809-4ECA-8C78-9626C2F25013}" type="parTrans" cxnId="{10720676-7B7B-455A-BDF5-6458B818F4B4}">
      <dgm:prSet/>
      <dgm:spPr/>
      <dgm:t>
        <a:bodyPr/>
        <a:lstStyle/>
        <a:p>
          <a:endParaRPr lang="ru-RU"/>
        </a:p>
      </dgm:t>
    </dgm:pt>
    <dgm:pt modelId="{8B82541A-DD55-437C-A316-7E543462D894}" type="sibTrans" cxnId="{10720676-7B7B-455A-BDF5-6458B818F4B4}">
      <dgm:prSet/>
      <dgm:spPr/>
      <dgm:t>
        <a:bodyPr/>
        <a:lstStyle/>
        <a:p>
          <a:endParaRPr lang="ru-RU"/>
        </a:p>
      </dgm:t>
    </dgm:pt>
    <dgm:pt modelId="{BDE50BED-C982-40A6-970B-3E921702A1B9}">
      <dgm:prSet phldrT="[Текст]"/>
      <dgm:spPr/>
      <dgm:t>
        <a:bodyPr/>
        <a:lstStyle/>
        <a:p>
          <a:r>
            <a:rPr lang="ru-RU" dirty="0" smtClean="0"/>
            <a:t>Рассматривание</a:t>
          </a:r>
          <a:endParaRPr lang="ru-RU" dirty="0"/>
        </a:p>
      </dgm:t>
    </dgm:pt>
    <dgm:pt modelId="{7E7B32F9-ADA4-44D8-8D2E-D000ACEC39EE}" type="parTrans" cxnId="{F1FF809B-4C26-49A1-A5E7-5F89347B08BD}">
      <dgm:prSet/>
      <dgm:spPr/>
      <dgm:t>
        <a:bodyPr/>
        <a:lstStyle/>
        <a:p>
          <a:endParaRPr lang="ru-RU"/>
        </a:p>
      </dgm:t>
    </dgm:pt>
    <dgm:pt modelId="{BC3BF8E1-88EE-4659-A2DB-7825A900ADB4}" type="sibTrans" cxnId="{F1FF809B-4C26-49A1-A5E7-5F89347B08BD}">
      <dgm:prSet/>
      <dgm:spPr/>
      <dgm:t>
        <a:bodyPr/>
        <a:lstStyle/>
        <a:p>
          <a:endParaRPr lang="ru-RU"/>
        </a:p>
      </dgm:t>
    </dgm:pt>
    <dgm:pt modelId="{18C5837C-EF61-4DA8-87F3-F718B7817F97}">
      <dgm:prSet phldrT="[Текст]"/>
      <dgm:spPr/>
      <dgm:t>
        <a:bodyPr/>
        <a:lstStyle/>
        <a:p>
          <a:r>
            <a:rPr lang="ru-RU" dirty="0" smtClean="0"/>
            <a:t>Словесные методы</a:t>
          </a:r>
          <a:endParaRPr lang="ru-RU" dirty="0"/>
        </a:p>
      </dgm:t>
    </dgm:pt>
    <dgm:pt modelId="{F966E251-7CB7-4CF0-BBB0-CF7D18F53E62}" type="parTrans" cxnId="{F7CFADBF-8BC6-4EE5-924F-FB01C110F478}">
      <dgm:prSet/>
      <dgm:spPr/>
      <dgm:t>
        <a:bodyPr/>
        <a:lstStyle/>
        <a:p>
          <a:endParaRPr lang="ru-RU"/>
        </a:p>
      </dgm:t>
    </dgm:pt>
    <dgm:pt modelId="{F6E8F7FD-9DDA-4C59-A6B1-FD1EFA022F5E}" type="sibTrans" cxnId="{F7CFADBF-8BC6-4EE5-924F-FB01C110F478}">
      <dgm:prSet/>
      <dgm:spPr/>
      <dgm:t>
        <a:bodyPr/>
        <a:lstStyle/>
        <a:p>
          <a:endParaRPr lang="ru-RU"/>
        </a:p>
      </dgm:t>
    </dgm:pt>
    <dgm:pt modelId="{E7F9D2F6-EC13-4581-AA52-170F7B08F2F8}">
      <dgm:prSet phldrT="[Текст]"/>
      <dgm:spPr/>
      <dgm:t>
        <a:bodyPr/>
        <a:lstStyle/>
        <a:p>
          <a:r>
            <a:rPr lang="ru-RU" dirty="0" smtClean="0"/>
            <a:t>рассказ</a:t>
          </a:r>
          <a:endParaRPr lang="ru-RU" dirty="0"/>
        </a:p>
      </dgm:t>
    </dgm:pt>
    <dgm:pt modelId="{D8454934-5C62-4196-9BCA-6F69F6FFB22B}" type="parTrans" cxnId="{9F2DFEA3-D752-4457-86A3-76CA19B6DEC5}">
      <dgm:prSet/>
      <dgm:spPr/>
      <dgm:t>
        <a:bodyPr/>
        <a:lstStyle/>
        <a:p>
          <a:endParaRPr lang="ru-RU"/>
        </a:p>
      </dgm:t>
    </dgm:pt>
    <dgm:pt modelId="{2ADBA801-A8E1-4503-B7E7-0616F7780927}" type="sibTrans" cxnId="{9F2DFEA3-D752-4457-86A3-76CA19B6DEC5}">
      <dgm:prSet/>
      <dgm:spPr/>
      <dgm:t>
        <a:bodyPr/>
        <a:lstStyle/>
        <a:p>
          <a:endParaRPr lang="ru-RU"/>
        </a:p>
      </dgm:t>
    </dgm:pt>
    <dgm:pt modelId="{EE32101D-6E08-453B-8102-7F79CB232DA9}">
      <dgm:prSet phldrT="[Текст]"/>
      <dgm:spPr/>
      <dgm:t>
        <a:bodyPr/>
        <a:lstStyle/>
        <a:p>
          <a:r>
            <a:rPr lang="ru-RU" dirty="0" smtClean="0"/>
            <a:t>Беседа</a:t>
          </a:r>
          <a:endParaRPr lang="ru-RU" dirty="0"/>
        </a:p>
      </dgm:t>
    </dgm:pt>
    <dgm:pt modelId="{7FEAAF19-A954-4F7E-8D8D-D92D3B3C25FC}" type="parTrans" cxnId="{72BE3575-22C4-4D59-BA11-4612CBAB1BA7}">
      <dgm:prSet/>
      <dgm:spPr/>
      <dgm:t>
        <a:bodyPr/>
        <a:lstStyle/>
        <a:p>
          <a:endParaRPr lang="ru-RU"/>
        </a:p>
      </dgm:t>
    </dgm:pt>
    <dgm:pt modelId="{55FF8F55-5E59-4719-8C68-8385470CB74C}" type="sibTrans" cxnId="{72BE3575-22C4-4D59-BA11-4612CBAB1BA7}">
      <dgm:prSet/>
      <dgm:spPr/>
      <dgm:t>
        <a:bodyPr/>
        <a:lstStyle/>
        <a:p>
          <a:endParaRPr lang="ru-RU"/>
        </a:p>
      </dgm:t>
    </dgm:pt>
    <dgm:pt modelId="{C66C9488-C41C-4721-9362-9EC9D90A246B}">
      <dgm:prSet phldrT="[Текст]"/>
      <dgm:spPr/>
      <dgm:t>
        <a:bodyPr/>
        <a:lstStyle/>
        <a:p>
          <a:r>
            <a:rPr lang="ru-RU" dirty="0" smtClean="0"/>
            <a:t>моделирование</a:t>
          </a:r>
          <a:endParaRPr lang="ru-RU" dirty="0"/>
        </a:p>
      </dgm:t>
    </dgm:pt>
    <dgm:pt modelId="{115CBBD3-B74C-4316-A203-8D587628E9A5}" type="parTrans" cxnId="{A570D942-046B-4FC9-A856-20764FE4065A}">
      <dgm:prSet/>
      <dgm:spPr/>
    </dgm:pt>
    <dgm:pt modelId="{B22BBFE5-99BD-4798-AA7F-AC5C9684EBFF}" type="sibTrans" cxnId="{A570D942-046B-4FC9-A856-20764FE4065A}">
      <dgm:prSet/>
      <dgm:spPr/>
    </dgm:pt>
    <dgm:pt modelId="{D93615DF-7F0B-4870-B7E6-88AAAC1B9564}">
      <dgm:prSet phldrT="[Текст]"/>
      <dgm:spPr/>
      <dgm:t>
        <a:bodyPr/>
        <a:lstStyle/>
        <a:p>
          <a:r>
            <a:rPr lang="ru-RU" dirty="0" smtClean="0"/>
            <a:t>Прослушивание записей</a:t>
          </a:r>
          <a:endParaRPr lang="ru-RU" dirty="0"/>
        </a:p>
      </dgm:t>
    </dgm:pt>
    <dgm:pt modelId="{180301D6-9A53-48F7-9590-B27DE150E4D1}" type="parTrans" cxnId="{89089214-ED47-4925-809D-855DF9AA9DF6}">
      <dgm:prSet/>
      <dgm:spPr/>
    </dgm:pt>
    <dgm:pt modelId="{933E60F1-62DE-4D77-A1AD-F1564D48FF3A}" type="sibTrans" cxnId="{89089214-ED47-4925-809D-855DF9AA9DF6}">
      <dgm:prSet/>
      <dgm:spPr/>
    </dgm:pt>
    <dgm:pt modelId="{EB3BBD3E-998F-4F2A-8076-6E28B68F55F1}">
      <dgm:prSet phldrT="[Текст]"/>
      <dgm:spPr/>
      <dgm:t>
        <a:bodyPr/>
        <a:lstStyle/>
        <a:p>
          <a:r>
            <a:rPr lang="ru-RU" dirty="0" smtClean="0"/>
            <a:t>Просмотр мультфильмов</a:t>
          </a:r>
          <a:endParaRPr lang="ru-RU" dirty="0"/>
        </a:p>
      </dgm:t>
    </dgm:pt>
    <dgm:pt modelId="{28626EA8-D4A2-4111-9941-D69F43A4DA33}" type="parTrans" cxnId="{D49E1370-8175-48EF-8A0F-E79213794F62}">
      <dgm:prSet/>
      <dgm:spPr/>
    </dgm:pt>
    <dgm:pt modelId="{233AD2E1-4372-4486-9363-B7485F7182BD}" type="sibTrans" cxnId="{D49E1370-8175-48EF-8A0F-E79213794F62}">
      <dgm:prSet/>
      <dgm:spPr/>
    </dgm:pt>
    <dgm:pt modelId="{A5D221A9-D8C6-4832-9969-30D2BCA4FB38}">
      <dgm:prSet phldrT="[Текст]"/>
      <dgm:spPr/>
      <dgm:t>
        <a:bodyPr/>
        <a:lstStyle/>
        <a:p>
          <a:r>
            <a:rPr lang="ru-RU" dirty="0" smtClean="0"/>
            <a:t>Чтение</a:t>
          </a:r>
          <a:endParaRPr lang="ru-RU" dirty="0"/>
        </a:p>
      </dgm:t>
    </dgm:pt>
    <dgm:pt modelId="{9787B80D-CA98-487A-84B4-21852C7E0392}" type="parTrans" cxnId="{16E3F2FC-BD91-4772-9ED2-469671AD0353}">
      <dgm:prSet/>
      <dgm:spPr/>
    </dgm:pt>
    <dgm:pt modelId="{D332267A-4579-4C80-BC51-2F90B685A415}" type="sibTrans" cxnId="{16E3F2FC-BD91-4772-9ED2-469671AD0353}">
      <dgm:prSet/>
      <dgm:spPr/>
    </dgm:pt>
    <dgm:pt modelId="{D49611F4-568C-4CAB-ABBF-73AE5E5DA9ED}">
      <dgm:prSet phldrT="[Текст]"/>
      <dgm:spPr/>
      <dgm:t>
        <a:bodyPr/>
        <a:lstStyle/>
        <a:p>
          <a:r>
            <a:rPr lang="ru-RU" dirty="0" smtClean="0"/>
            <a:t>пересказ</a:t>
          </a:r>
          <a:endParaRPr lang="ru-RU" dirty="0"/>
        </a:p>
      </dgm:t>
    </dgm:pt>
    <dgm:pt modelId="{F19D1671-E20F-4074-B618-B775509E1A20}" type="parTrans" cxnId="{1A2BC4C8-B59B-415A-AAEE-64302734C59D}">
      <dgm:prSet/>
      <dgm:spPr/>
    </dgm:pt>
    <dgm:pt modelId="{52434DD9-0DA9-45F5-BAE5-7B2701FF303B}" type="sibTrans" cxnId="{1A2BC4C8-B59B-415A-AAEE-64302734C59D}">
      <dgm:prSet/>
      <dgm:spPr/>
    </dgm:pt>
    <dgm:pt modelId="{E3F92640-5F74-4159-AC28-7B066422E03A}" type="pres">
      <dgm:prSet presAssocID="{BC469550-94B5-4AEE-9599-99F53B553579}" presName="Name0" presStyleCnt="0">
        <dgm:presLayoutVars>
          <dgm:dir/>
          <dgm:resizeHandles val="exact"/>
        </dgm:presLayoutVars>
      </dgm:prSet>
      <dgm:spPr/>
      <dgm:t>
        <a:bodyPr/>
        <a:lstStyle/>
        <a:p>
          <a:endParaRPr lang="ru-RU"/>
        </a:p>
      </dgm:t>
    </dgm:pt>
    <dgm:pt modelId="{BD14D662-6A70-4181-A0A5-58286BB48255}" type="pres">
      <dgm:prSet presAssocID="{ACD8BEA0-4848-4D3C-95E0-7A9DDE1A4CB3}" presName="node" presStyleLbl="node1" presStyleIdx="0" presStyleCnt="3">
        <dgm:presLayoutVars>
          <dgm:bulletEnabled val="1"/>
        </dgm:presLayoutVars>
      </dgm:prSet>
      <dgm:spPr/>
      <dgm:t>
        <a:bodyPr/>
        <a:lstStyle/>
        <a:p>
          <a:endParaRPr lang="ru-RU"/>
        </a:p>
      </dgm:t>
    </dgm:pt>
    <dgm:pt modelId="{5B044477-A569-4667-AA3F-85B30648C20A}" type="pres">
      <dgm:prSet presAssocID="{370FB08A-F85E-4476-9B30-7C78E205E7E6}" presName="sibTrans" presStyleCnt="0"/>
      <dgm:spPr/>
    </dgm:pt>
    <dgm:pt modelId="{2B6D6CB1-04A3-4135-A6C1-F1CDACA9C356}" type="pres">
      <dgm:prSet presAssocID="{060509C7-1E80-457D-8FCF-F9730458883B}" presName="node" presStyleLbl="node1" presStyleIdx="1" presStyleCnt="3">
        <dgm:presLayoutVars>
          <dgm:bulletEnabled val="1"/>
        </dgm:presLayoutVars>
      </dgm:prSet>
      <dgm:spPr/>
      <dgm:t>
        <a:bodyPr/>
        <a:lstStyle/>
        <a:p>
          <a:endParaRPr lang="ru-RU"/>
        </a:p>
      </dgm:t>
    </dgm:pt>
    <dgm:pt modelId="{667856E0-96E5-41E4-ABF8-93FEAF8253B5}" type="pres">
      <dgm:prSet presAssocID="{829F0E4F-7AC9-4D4B-B46D-362BA9372B1D}" presName="sibTrans" presStyleCnt="0"/>
      <dgm:spPr/>
    </dgm:pt>
    <dgm:pt modelId="{72D709AA-4BFB-485E-995B-675F3605FC42}" type="pres">
      <dgm:prSet presAssocID="{18C5837C-EF61-4DA8-87F3-F718B7817F97}" presName="node" presStyleLbl="node1" presStyleIdx="2" presStyleCnt="3">
        <dgm:presLayoutVars>
          <dgm:bulletEnabled val="1"/>
        </dgm:presLayoutVars>
      </dgm:prSet>
      <dgm:spPr/>
      <dgm:t>
        <a:bodyPr/>
        <a:lstStyle/>
        <a:p>
          <a:endParaRPr lang="ru-RU"/>
        </a:p>
      </dgm:t>
    </dgm:pt>
  </dgm:ptLst>
  <dgm:cxnLst>
    <dgm:cxn modelId="{F1FF809B-4C26-49A1-A5E7-5F89347B08BD}" srcId="{060509C7-1E80-457D-8FCF-F9730458883B}" destId="{BDE50BED-C982-40A6-970B-3E921702A1B9}" srcOrd="1" destOrd="0" parTransId="{7E7B32F9-ADA4-44D8-8D2E-D000ACEC39EE}" sibTransId="{BC3BF8E1-88EE-4659-A2DB-7825A900ADB4}"/>
    <dgm:cxn modelId="{79AD9F2D-E4E0-4BD9-B5EF-B27EB5121F0A}" type="presOf" srcId="{DCF8B608-8C21-4BD2-A27C-01B9C41F9F38}" destId="{BD14D662-6A70-4181-A0A5-58286BB48255}" srcOrd="0" destOrd="2" presId="urn:microsoft.com/office/officeart/2005/8/layout/hList6"/>
    <dgm:cxn modelId="{89089214-ED47-4925-809D-855DF9AA9DF6}" srcId="{060509C7-1E80-457D-8FCF-F9730458883B}" destId="{D93615DF-7F0B-4870-B7E6-88AAAC1B9564}" srcOrd="2" destOrd="0" parTransId="{180301D6-9A53-48F7-9590-B27DE150E4D1}" sibTransId="{933E60F1-62DE-4D77-A1AD-F1564D48FF3A}"/>
    <dgm:cxn modelId="{1FC8732F-28A4-47C9-B56C-C7061D8C52A8}" type="presOf" srcId="{EE32101D-6E08-453B-8102-7F79CB232DA9}" destId="{72D709AA-4BFB-485E-995B-675F3605FC42}" srcOrd="0" destOrd="2" presId="urn:microsoft.com/office/officeart/2005/8/layout/hList6"/>
    <dgm:cxn modelId="{A570D942-046B-4FC9-A856-20764FE4065A}" srcId="{ACD8BEA0-4848-4D3C-95E0-7A9DDE1A4CB3}" destId="{C66C9488-C41C-4721-9362-9EC9D90A246B}" srcOrd="2" destOrd="0" parTransId="{115CBBD3-B74C-4316-A203-8D587628E9A5}" sibTransId="{B22BBFE5-99BD-4798-AA7F-AC5C9684EBFF}"/>
    <dgm:cxn modelId="{4A1AEC0B-1973-405B-B237-643629E4313C}" type="presOf" srcId="{D49611F4-568C-4CAB-ABBF-73AE5E5DA9ED}" destId="{72D709AA-4BFB-485E-995B-675F3605FC42}" srcOrd="0" destOrd="4" presId="urn:microsoft.com/office/officeart/2005/8/layout/hList6"/>
    <dgm:cxn modelId="{F7CFADBF-8BC6-4EE5-924F-FB01C110F478}" srcId="{BC469550-94B5-4AEE-9599-99F53B553579}" destId="{18C5837C-EF61-4DA8-87F3-F718B7817F97}" srcOrd="2" destOrd="0" parTransId="{F966E251-7CB7-4CF0-BBB0-CF7D18F53E62}" sibTransId="{F6E8F7FD-9DDA-4C59-A6B1-FD1EFA022F5E}"/>
    <dgm:cxn modelId="{B0C95C20-68F7-4954-9EB9-98AD2A2D38B0}" type="presOf" srcId="{C66C9488-C41C-4721-9362-9EC9D90A246B}" destId="{BD14D662-6A70-4181-A0A5-58286BB48255}" srcOrd="0" destOrd="3" presId="urn:microsoft.com/office/officeart/2005/8/layout/hList6"/>
    <dgm:cxn modelId="{B83BCAAB-003B-4D85-8FAF-12E1EB8C097F}" type="presOf" srcId="{BDE50BED-C982-40A6-970B-3E921702A1B9}" destId="{2B6D6CB1-04A3-4135-A6C1-F1CDACA9C356}" srcOrd="0" destOrd="2" presId="urn:microsoft.com/office/officeart/2005/8/layout/hList6"/>
    <dgm:cxn modelId="{193BC3A4-3ADC-46DD-B8F7-702DE5721F02}" srcId="{ACD8BEA0-4848-4D3C-95E0-7A9DDE1A4CB3}" destId="{DCF8B608-8C21-4BD2-A27C-01B9C41F9F38}" srcOrd="1" destOrd="0" parTransId="{553961D2-3AEB-4E1F-A4A2-5BF262E392CB}" sibTransId="{6113CE06-914D-48B3-89F2-449342C4B351}"/>
    <dgm:cxn modelId="{86EFB1C9-45F0-46C4-8B20-D1B3A5DFD13A}" srcId="{BC469550-94B5-4AEE-9599-99F53B553579}" destId="{ACD8BEA0-4848-4D3C-95E0-7A9DDE1A4CB3}" srcOrd="0" destOrd="0" parTransId="{61939F7B-14D9-4C2A-85A9-532E28FD7D4B}" sibTransId="{370FB08A-F85E-4476-9B30-7C78E205E7E6}"/>
    <dgm:cxn modelId="{16E3F2FC-BD91-4772-9ED2-469671AD0353}" srcId="{18C5837C-EF61-4DA8-87F3-F718B7817F97}" destId="{A5D221A9-D8C6-4832-9969-30D2BCA4FB38}" srcOrd="2" destOrd="0" parTransId="{9787B80D-CA98-487A-84B4-21852C7E0392}" sibTransId="{D332267A-4579-4C80-BC51-2F90B685A415}"/>
    <dgm:cxn modelId="{4AA284AE-46C6-42F0-80E9-1C57CBAD7B85}" srcId="{ACD8BEA0-4848-4D3C-95E0-7A9DDE1A4CB3}" destId="{094DD465-0A43-45A4-AE75-ECB7ADADBFF5}" srcOrd="0" destOrd="0" parTransId="{264C16CA-6458-4878-8273-11FC0EF72D79}" sibTransId="{FA8F78D6-867C-4160-A154-8CB1484250A1}"/>
    <dgm:cxn modelId="{D49E1370-8175-48EF-8A0F-E79213794F62}" srcId="{060509C7-1E80-457D-8FCF-F9730458883B}" destId="{EB3BBD3E-998F-4F2A-8076-6E28B68F55F1}" srcOrd="3" destOrd="0" parTransId="{28626EA8-D4A2-4111-9941-D69F43A4DA33}" sibTransId="{233AD2E1-4372-4486-9363-B7485F7182BD}"/>
    <dgm:cxn modelId="{63156D54-6532-4054-821A-418144827265}" type="presOf" srcId="{BC469550-94B5-4AEE-9599-99F53B553579}" destId="{E3F92640-5F74-4159-AC28-7B066422E03A}" srcOrd="0" destOrd="0" presId="urn:microsoft.com/office/officeart/2005/8/layout/hList6"/>
    <dgm:cxn modelId="{92486CBB-BD88-43D6-82C8-0BFA7BB99564}" type="presOf" srcId="{E7F9D2F6-EC13-4581-AA52-170F7B08F2F8}" destId="{72D709AA-4BFB-485E-995B-675F3605FC42}" srcOrd="0" destOrd="1" presId="urn:microsoft.com/office/officeart/2005/8/layout/hList6"/>
    <dgm:cxn modelId="{667D8443-011D-4222-95B1-16A04FE594C1}" type="presOf" srcId="{A5D221A9-D8C6-4832-9969-30D2BCA4FB38}" destId="{72D709AA-4BFB-485E-995B-675F3605FC42}" srcOrd="0" destOrd="3" presId="urn:microsoft.com/office/officeart/2005/8/layout/hList6"/>
    <dgm:cxn modelId="{A93B6BBC-D856-42AD-BD4D-6D86DCA14918}" type="presOf" srcId="{EB3BBD3E-998F-4F2A-8076-6E28B68F55F1}" destId="{2B6D6CB1-04A3-4135-A6C1-F1CDACA9C356}" srcOrd="0" destOrd="4" presId="urn:microsoft.com/office/officeart/2005/8/layout/hList6"/>
    <dgm:cxn modelId="{A5EADF7C-7167-4503-ABCA-A71FCCCC9060}" type="presOf" srcId="{094DD465-0A43-45A4-AE75-ECB7ADADBFF5}" destId="{BD14D662-6A70-4181-A0A5-58286BB48255}" srcOrd="0" destOrd="1" presId="urn:microsoft.com/office/officeart/2005/8/layout/hList6"/>
    <dgm:cxn modelId="{E5A822AB-4A95-4B61-AEC6-687286FFCF35}" type="presOf" srcId="{D93615DF-7F0B-4870-B7E6-88AAAC1B9564}" destId="{2B6D6CB1-04A3-4135-A6C1-F1CDACA9C356}" srcOrd="0" destOrd="3" presId="urn:microsoft.com/office/officeart/2005/8/layout/hList6"/>
    <dgm:cxn modelId="{B117B090-5BCB-412A-9FE3-303525D1092E}" type="presOf" srcId="{21E23440-F180-4422-AAE6-D7C683DF2258}" destId="{2B6D6CB1-04A3-4135-A6C1-F1CDACA9C356}" srcOrd="0" destOrd="1" presId="urn:microsoft.com/office/officeart/2005/8/layout/hList6"/>
    <dgm:cxn modelId="{FD080F98-543F-4F40-A8C9-9F14ACBC964B}" srcId="{BC469550-94B5-4AEE-9599-99F53B553579}" destId="{060509C7-1E80-457D-8FCF-F9730458883B}" srcOrd="1" destOrd="0" parTransId="{383A17C2-5554-40B8-BA8A-809FC61D666A}" sibTransId="{829F0E4F-7AC9-4D4B-B46D-362BA9372B1D}"/>
    <dgm:cxn modelId="{CF5A7F61-3AAE-4AF4-AA15-12B724208CA3}" type="presOf" srcId="{18C5837C-EF61-4DA8-87F3-F718B7817F97}" destId="{72D709AA-4BFB-485E-995B-675F3605FC42}" srcOrd="0" destOrd="0" presId="urn:microsoft.com/office/officeart/2005/8/layout/hList6"/>
    <dgm:cxn modelId="{10720676-7B7B-455A-BDF5-6458B818F4B4}" srcId="{060509C7-1E80-457D-8FCF-F9730458883B}" destId="{21E23440-F180-4422-AAE6-D7C683DF2258}" srcOrd="0" destOrd="0" parTransId="{74E393C8-A809-4ECA-8C78-9626C2F25013}" sibTransId="{8B82541A-DD55-437C-A316-7E543462D894}"/>
    <dgm:cxn modelId="{72BE3575-22C4-4D59-BA11-4612CBAB1BA7}" srcId="{18C5837C-EF61-4DA8-87F3-F718B7817F97}" destId="{EE32101D-6E08-453B-8102-7F79CB232DA9}" srcOrd="1" destOrd="0" parTransId="{7FEAAF19-A954-4F7E-8D8D-D92D3B3C25FC}" sibTransId="{55FF8F55-5E59-4719-8C68-8385470CB74C}"/>
    <dgm:cxn modelId="{1A2BC4C8-B59B-415A-AAEE-64302734C59D}" srcId="{18C5837C-EF61-4DA8-87F3-F718B7817F97}" destId="{D49611F4-568C-4CAB-ABBF-73AE5E5DA9ED}" srcOrd="3" destOrd="0" parTransId="{F19D1671-E20F-4074-B618-B775509E1A20}" sibTransId="{52434DD9-0DA9-45F5-BAE5-7B2701FF303B}"/>
    <dgm:cxn modelId="{9F2DFEA3-D752-4457-86A3-76CA19B6DEC5}" srcId="{18C5837C-EF61-4DA8-87F3-F718B7817F97}" destId="{E7F9D2F6-EC13-4581-AA52-170F7B08F2F8}" srcOrd="0" destOrd="0" parTransId="{D8454934-5C62-4196-9BCA-6F69F6FFB22B}" sibTransId="{2ADBA801-A8E1-4503-B7E7-0616F7780927}"/>
    <dgm:cxn modelId="{B5F69972-09D0-4DFA-BBD3-8482AB533FB7}" type="presOf" srcId="{060509C7-1E80-457D-8FCF-F9730458883B}" destId="{2B6D6CB1-04A3-4135-A6C1-F1CDACA9C356}" srcOrd="0" destOrd="0" presId="urn:microsoft.com/office/officeart/2005/8/layout/hList6"/>
    <dgm:cxn modelId="{BAB71E92-4BB6-4B47-BD75-83E64203915E}" type="presOf" srcId="{ACD8BEA0-4848-4D3C-95E0-7A9DDE1A4CB3}" destId="{BD14D662-6A70-4181-A0A5-58286BB48255}" srcOrd="0" destOrd="0" presId="urn:microsoft.com/office/officeart/2005/8/layout/hList6"/>
    <dgm:cxn modelId="{C283650A-258D-4B65-BF72-17246DBB091E}" type="presParOf" srcId="{E3F92640-5F74-4159-AC28-7B066422E03A}" destId="{BD14D662-6A70-4181-A0A5-58286BB48255}" srcOrd="0" destOrd="0" presId="urn:microsoft.com/office/officeart/2005/8/layout/hList6"/>
    <dgm:cxn modelId="{F90183C1-915D-4EB7-AC0E-957077322734}" type="presParOf" srcId="{E3F92640-5F74-4159-AC28-7B066422E03A}" destId="{5B044477-A569-4667-AA3F-85B30648C20A}" srcOrd="1" destOrd="0" presId="urn:microsoft.com/office/officeart/2005/8/layout/hList6"/>
    <dgm:cxn modelId="{2828A91F-A3B8-4E6A-AA92-FE7085585F4E}" type="presParOf" srcId="{E3F92640-5F74-4159-AC28-7B066422E03A}" destId="{2B6D6CB1-04A3-4135-A6C1-F1CDACA9C356}" srcOrd="2" destOrd="0" presId="urn:microsoft.com/office/officeart/2005/8/layout/hList6"/>
    <dgm:cxn modelId="{70F6E15B-788A-4CC1-A1C5-8ABB0BB5444C}" type="presParOf" srcId="{E3F92640-5F74-4159-AC28-7B066422E03A}" destId="{667856E0-96E5-41E4-ABF8-93FEAF8253B5}" srcOrd="3" destOrd="0" presId="urn:microsoft.com/office/officeart/2005/8/layout/hList6"/>
    <dgm:cxn modelId="{4EF9A032-D408-4236-99B5-E057ABCE132E}" type="presParOf" srcId="{E3F92640-5F74-4159-AC28-7B066422E03A}" destId="{72D709AA-4BFB-485E-995B-675F3605FC42}"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B2DA71-5758-4120-BE35-4922507961D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EA20E7E5-FFD2-4EB0-BB91-2EE5D59E9217}">
      <dgm:prSet phldrT="[Текст]"/>
      <dgm:spPr/>
      <dgm:t>
        <a:bodyPr/>
        <a:lstStyle/>
        <a:p>
          <a:r>
            <a:rPr lang="ru-RU" dirty="0" smtClean="0"/>
            <a:t>Детское экспериментирование</a:t>
          </a:r>
          <a:endParaRPr lang="ru-RU" dirty="0"/>
        </a:p>
      </dgm:t>
    </dgm:pt>
    <dgm:pt modelId="{8E67F3F2-BC1A-4626-84E0-81BF0F93E1D6}" type="parTrans" cxnId="{2B27E9A7-3121-46AF-9325-294D2D8F3E64}">
      <dgm:prSet/>
      <dgm:spPr/>
      <dgm:t>
        <a:bodyPr/>
        <a:lstStyle/>
        <a:p>
          <a:endParaRPr lang="ru-RU"/>
        </a:p>
      </dgm:t>
    </dgm:pt>
    <dgm:pt modelId="{264D532B-284D-4022-9134-D6F18075A307}" type="sibTrans" cxnId="{2B27E9A7-3121-46AF-9325-294D2D8F3E64}">
      <dgm:prSet/>
      <dgm:spPr/>
      <dgm:t>
        <a:bodyPr/>
        <a:lstStyle/>
        <a:p>
          <a:endParaRPr lang="ru-RU"/>
        </a:p>
      </dgm:t>
    </dgm:pt>
    <dgm:pt modelId="{EEFEB4E5-1DCA-4F73-B4C4-8E99519924B2}">
      <dgm:prSet phldrT="[Текст]"/>
      <dgm:spPr/>
      <dgm:t>
        <a:bodyPr/>
        <a:lstStyle/>
        <a:p>
          <a:r>
            <a:rPr lang="ru-RU" dirty="0" smtClean="0"/>
            <a:t>Детские творческие игры</a:t>
          </a:r>
          <a:endParaRPr lang="ru-RU" dirty="0"/>
        </a:p>
      </dgm:t>
    </dgm:pt>
    <dgm:pt modelId="{90AA30D1-6CAD-47C1-8020-72035D5495B4}" type="parTrans" cxnId="{DF060BE8-E483-4493-895B-9E8B1A3AC3D8}">
      <dgm:prSet/>
      <dgm:spPr/>
      <dgm:t>
        <a:bodyPr/>
        <a:lstStyle/>
        <a:p>
          <a:endParaRPr lang="ru-RU"/>
        </a:p>
      </dgm:t>
    </dgm:pt>
    <dgm:pt modelId="{685DE95E-0CAF-4878-9786-B95FB4CAEEA7}" type="sibTrans" cxnId="{DF060BE8-E483-4493-895B-9E8B1A3AC3D8}">
      <dgm:prSet/>
      <dgm:spPr/>
      <dgm:t>
        <a:bodyPr/>
        <a:lstStyle/>
        <a:p>
          <a:endParaRPr lang="ru-RU"/>
        </a:p>
      </dgm:t>
    </dgm:pt>
    <dgm:pt modelId="{FDAB4018-9094-44C3-B3BA-43524BB66F02}" type="pres">
      <dgm:prSet presAssocID="{70B2DA71-5758-4120-BE35-4922507961D2}" presName="linear" presStyleCnt="0">
        <dgm:presLayoutVars>
          <dgm:animLvl val="lvl"/>
          <dgm:resizeHandles val="exact"/>
        </dgm:presLayoutVars>
      </dgm:prSet>
      <dgm:spPr/>
      <dgm:t>
        <a:bodyPr/>
        <a:lstStyle/>
        <a:p>
          <a:endParaRPr lang="ru-RU"/>
        </a:p>
      </dgm:t>
    </dgm:pt>
    <dgm:pt modelId="{CB36A6B3-CE85-4F00-87F6-5C81C77D46C8}" type="pres">
      <dgm:prSet presAssocID="{EA20E7E5-FFD2-4EB0-BB91-2EE5D59E9217}" presName="parentText" presStyleLbl="node1" presStyleIdx="0" presStyleCnt="2">
        <dgm:presLayoutVars>
          <dgm:chMax val="0"/>
          <dgm:bulletEnabled val="1"/>
        </dgm:presLayoutVars>
      </dgm:prSet>
      <dgm:spPr/>
      <dgm:t>
        <a:bodyPr/>
        <a:lstStyle/>
        <a:p>
          <a:endParaRPr lang="ru-RU"/>
        </a:p>
      </dgm:t>
    </dgm:pt>
    <dgm:pt modelId="{3D68ACF3-0FBD-42B2-B0E7-C5A439D8E78D}" type="pres">
      <dgm:prSet presAssocID="{264D532B-284D-4022-9134-D6F18075A307}" presName="spacer" presStyleCnt="0"/>
      <dgm:spPr/>
    </dgm:pt>
    <dgm:pt modelId="{98611C62-56C8-4756-988B-62C670B1DA23}" type="pres">
      <dgm:prSet presAssocID="{EEFEB4E5-1DCA-4F73-B4C4-8E99519924B2}" presName="parentText" presStyleLbl="node1" presStyleIdx="1" presStyleCnt="2">
        <dgm:presLayoutVars>
          <dgm:chMax val="0"/>
          <dgm:bulletEnabled val="1"/>
        </dgm:presLayoutVars>
      </dgm:prSet>
      <dgm:spPr/>
      <dgm:t>
        <a:bodyPr/>
        <a:lstStyle/>
        <a:p>
          <a:endParaRPr lang="ru-RU"/>
        </a:p>
      </dgm:t>
    </dgm:pt>
  </dgm:ptLst>
  <dgm:cxnLst>
    <dgm:cxn modelId="{A44A1645-D115-4702-A3B5-55C2B546FC07}" type="presOf" srcId="{EEFEB4E5-1DCA-4F73-B4C4-8E99519924B2}" destId="{98611C62-56C8-4756-988B-62C670B1DA23}" srcOrd="0" destOrd="0" presId="urn:microsoft.com/office/officeart/2005/8/layout/vList2"/>
    <dgm:cxn modelId="{2B27E9A7-3121-46AF-9325-294D2D8F3E64}" srcId="{70B2DA71-5758-4120-BE35-4922507961D2}" destId="{EA20E7E5-FFD2-4EB0-BB91-2EE5D59E9217}" srcOrd="0" destOrd="0" parTransId="{8E67F3F2-BC1A-4626-84E0-81BF0F93E1D6}" sibTransId="{264D532B-284D-4022-9134-D6F18075A307}"/>
    <dgm:cxn modelId="{3583DF8A-A09B-46B2-A915-2C6B1690D39E}" type="presOf" srcId="{EA20E7E5-FFD2-4EB0-BB91-2EE5D59E9217}" destId="{CB36A6B3-CE85-4F00-87F6-5C81C77D46C8}" srcOrd="0" destOrd="0" presId="urn:microsoft.com/office/officeart/2005/8/layout/vList2"/>
    <dgm:cxn modelId="{DF060BE8-E483-4493-895B-9E8B1A3AC3D8}" srcId="{70B2DA71-5758-4120-BE35-4922507961D2}" destId="{EEFEB4E5-1DCA-4F73-B4C4-8E99519924B2}" srcOrd="1" destOrd="0" parTransId="{90AA30D1-6CAD-47C1-8020-72035D5495B4}" sibTransId="{685DE95E-0CAF-4878-9786-B95FB4CAEEA7}"/>
    <dgm:cxn modelId="{4AD2D69E-0E1A-4267-9016-BB3FF66255DA}" type="presOf" srcId="{70B2DA71-5758-4120-BE35-4922507961D2}" destId="{FDAB4018-9094-44C3-B3BA-43524BB66F02}" srcOrd="0" destOrd="0" presId="urn:microsoft.com/office/officeart/2005/8/layout/vList2"/>
    <dgm:cxn modelId="{F1A59D1D-802F-4EE6-9E8D-063BEA6D4F22}" type="presParOf" srcId="{FDAB4018-9094-44C3-B3BA-43524BB66F02}" destId="{CB36A6B3-CE85-4F00-87F6-5C81C77D46C8}" srcOrd="0" destOrd="0" presId="urn:microsoft.com/office/officeart/2005/8/layout/vList2"/>
    <dgm:cxn modelId="{BB99131B-DC2F-4601-9EFC-CC4570F17DF2}" type="presParOf" srcId="{FDAB4018-9094-44C3-B3BA-43524BB66F02}" destId="{3D68ACF3-0FBD-42B2-B0E7-C5A439D8E78D}" srcOrd="1" destOrd="0" presId="urn:microsoft.com/office/officeart/2005/8/layout/vList2"/>
    <dgm:cxn modelId="{AD2936C3-FFC0-4E66-AA10-542F81ED778F}" type="presParOf" srcId="{FDAB4018-9094-44C3-B3BA-43524BB66F02}" destId="{98611C62-56C8-4756-988B-62C670B1DA23}"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D14D662-6A70-4181-A0A5-58286BB48255}">
      <dsp:nvSpPr>
        <dsp:cNvPr id="0" name=""/>
        <dsp:cNvSpPr/>
      </dsp:nvSpPr>
      <dsp:spPr>
        <a:xfrm rot="16200000">
          <a:off x="-1196529" y="1197348"/>
          <a:ext cx="4525963" cy="2131265"/>
        </a:xfrm>
        <a:prstGeom prst="flowChartManualOperati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827" bIns="0" numCol="1" spcCol="1270" anchor="t" anchorCtr="0">
          <a:noAutofit/>
        </a:bodyPr>
        <a:lstStyle/>
        <a:p>
          <a:pPr lvl="0" algn="l" defTabSz="1022350">
            <a:lnSpc>
              <a:spcPct val="90000"/>
            </a:lnSpc>
            <a:spcBef>
              <a:spcPct val="0"/>
            </a:spcBef>
            <a:spcAft>
              <a:spcPct val="35000"/>
            </a:spcAft>
          </a:pPr>
          <a:r>
            <a:rPr lang="ru-RU" sz="2300" kern="1200" dirty="0" smtClean="0"/>
            <a:t>Практические методы</a:t>
          </a:r>
          <a:endParaRPr lang="ru-RU" sz="2300" kern="1200" dirty="0"/>
        </a:p>
        <a:p>
          <a:pPr marL="171450" lvl="1" indent="-171450" algn="l" defTabSz="800100">
            <a:lnSpc>
              <a:spcPct val="90000"/>
            </a:lnSpc>
            <a:spcBef>
              <a:spcPct val="0"/>
            </a:spcBef>
            <a:spcAft>
              <a:spcPct val="15000"/>
            </a:spcAft>
            <a:buChar char="••"/>
          </a:pPr>
          <a:r>
            <a:rPr lang="ru-RU" sz="1800" kern="1200" dirty="0" smtClean="0"/>
            <a:t>упражнения</a:t>
          </a:r>
          <a:endParaRPr lang="ru-RU" sz="1800" kern="1200" dirty="0"/>
        </a:p>
        <a:p>
          <a:pPr marL="171450" lvl="1" indent="-171450" algn="l" defTabSz="800100">
            <a:lnSpc>
              <a:spcPct val="90000"/>
            </a:lnSpc>
            <a:spcBef>
              <a:spcPct val="0"/>
            </a:spcBef>
            <a:spcAft>
              <a:spcPct val="15000"/>
            </a:spcAft>
            <a:buChar char="••"/>
          </a:pPr>
          <a:r>
            <a:rPr lang="ru-RU" sz="1800" kern="1200" dirty="0" smtClean="0"/>
            <a:t>Игры</a:t>
          </a:r>
          <a:endParaRPr lang="ru-RU" sz="1800" kern="1200" dirty="0"/>
        </a:p>
        <a:p>
          <a:pPr marL="171450" lvl="1" indent="-171450" algn="l" defTabSz="800100">
            <a:lnSpc>
              <a:spcPct val="90000"/>
            </a:lnSpc>
            <a:spcBef>
              <a:spcPct val="0"/>
            </a:spcBef>
            <a:spcAft>
              <a:spcPct val="15000"/>
            </a:spcAft>
            <a:buChar char="••"/>
          </a:pPr>
          <a:r>
            <a:rPr lang="ru-RU" sz="1800" kern="1200" dirty="0" smtClean="0"/>
            <a:t>моделирование</a:t>
          </a:r>
          <a:endParaRPr lang="ru-RU" sz="1800" kern="1200" dirty="0"/>
        </a:p>
      </dsp:txBody>
      <dsp:txXfrm rot="16200000">
        <a:off x="-1196529" y="1197348"/>
        <a:ext cx="4525963" cy="2131265"/>
      </dsp:txXfrm>
    </dsp:sp>
    <dsp:sp modelId="{2B6D6CB1-04A3-4135-A6C1-F1CDACA9C356}">
      <dsp:nvSpPr>
        <dsp:cNvPr id="0" name=""/>
        <dsp:cNvSpPr/>
      </dsp:nvSpPr>
      <dsp:spPr>
        <a:xfrm rot="16200000">
          <a:off x="1094580" y="1197348"/>
          <a:ext cx="4525963" cy="2131265"/>
        </a:xfrm>
        <a:prstGeom prst="flowChartManualOperation">
          <a:avLst/>
        </a:prstGeom>
        <a:solidFill>
          <a:schemeClr val="accent3">
            <a:hueOff val="4500961"/>
            <a:satOff val="407"/>
            <a:lumOff val="-43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827" bIns="0" numCol="1" spcCol="1270" anchor="t" anchorCtr="0">
          <a:noAutofit/>
        </a:bodyPr>
        <a:lstStyle/>
        <a:p>
          <a:pPr lvl="0" algn="l" defTabSz="1022350">
            <a:lnSpc>
              <a:spcPct val="90000"/>
            </a:lnSpc>
            <a:spcBef>
              <a:spcPct val="0"/>
            </a:spcBef>
            <a:spcAft>
              <a:spcPct val="35000"/>
            </a:spcAft>
          </a:pPr>
          <a:r>
            <a:rPr lang="ru-RU" sz="2300" kern="1200" dirty="0" smtClean="0"/>
            <a:t>Наглядные методы</a:t>
          </a:r>
          <a:endParaRPr lang="ru-RU" sz="2300" kern="1200" dirty="0"/>
        </a:p>
        <a:p>
          <a:pPr marL="171450" lvl="1" indent="-171450" algn="l" defTabSz="800100">
            <a:lnSpc>
              <a:spcPct val="90000"/>
            </a:lnSpc>
            <a:spcBef>
              <a:spcPct val="0"/>
            </a:spcBef>
            <a:spcAft>
              <a:spcPct val="15000"/>
            </a:spcAft>
            <a:buChar char="••"/>
          </a:pPr>
          <a:r>
            <a:rPr lang="ru-RU" sz="1800" kern="1200" dirty="0" smtClean="0"/>
            <a:t>наблюдение</a:t>
          </a:r>
          <a:endParaRPr lang="ru-RU" sz="1800" kern="1200" dirty="0"/>
        </a:p>
        <a:p>
          <a:pPr marL="171450" lvl="1" indent="-171450" algn="l" defTabSz="800100">
            <a:lnSpc>
              <a:spcPct val="90000"/>
            </a:lnSpc>
            <a:spcBef>
              <a:spcPct val="0"/>
            </a:spcBef>
            <a:spcAft>
              <a:spcPct val="15000"/>
            </a:spcAft>
            <a:buChar char="••"/>
          </a:pPr>
          <a:r>
            <a:rPr lang="ru-RU" sz="1800" kern="1200" dirty="0" smtClean="0"/>
            <a:t>Рассматривание</a:t>
          </a:r>
          <a:endParaRPr lang="ru-RU" sz="1800" kern="1200" dirty="0"/>
        </a:p>
        <a:p>
          <a:pPr marL="171450" lvl="1" indent="-171450" algn="l" defTabSz="800100">
            <a:lnSpc>
              <a:spcPct val="90000"/>
            </a:lnSpc>
            <a:spcBef>
              <a:spcPct val="0"/>
            </a:spcBef>
            <a:spcAft>
              <a:spcPct val="15000"/>
            </a:spcAft>
            <a:buChar char="••"/>
          </a:pPr>
          <a:r>
            <a:rPr lang="ru-RU" sz="1800" kern="1200" dirty="0" smtClean="0"/>
            <a:t>Прослушивание записей</a:t>
          </a:r>
          <a:endParaRPr lang="ru-RU" sz="1800" kern="1200" dirty="0"/>
        </a:p>
        <a:p>
          <a:pPr marL="171450" lvl="1" indent="-171450" algn="l" defTabSz="800100">
            <a:lnSpc>
              <a:spcPct val="90000"/>
            </a:lnSpc>
            <a:spcBef>
              <a:spcPct val="0"/>
            </a:spcBef>
            <a:spcAft>
              <a:spcPct val="15000"/>
            </a:spcAft>
            <a:buChar char="••"/>
          </a:pPr>
          <a:r>
            <a:rPr lang="ru-RU" sz="1800" kern="1200" dirty="0" smtClean="0"/>
            <a:t>Просмотр мультфильмов</a:t>
          </a:r>
          <a:endParaRPr lang="ru-RU" sz="1800" kern="1200" dirty="0"/>
        </a:p>
      </dsp:txBody>
      <dsp:txXfrm rot="16200000">
        <a:off x="1094580" y="1197348"/>
        <a:ext cx="4525963" cy="2131265"/>
      </dsp:txXfrm>
    </dsp:sp>
    <dsp:sp modelId="{72D709AA-4BFB-485E-995B-675F3605FC42}">
      <dsp:nvSpPr>
        <dsp:cNvPr id="0" name=""/>
        <dsp:cNvSpPr/>
      </dsp:nvSpPr>
      <dsp:spPr>
        <a:xfrm rot="16200000">
          <a:off x="3385691" y="1197348"/>
          <a:ext cx="4525963" cy="2131265"/>
        </a:xfrm>
        <a:prstGeom prst="flowChartManualOperation">
          <a:avLst/>
        </a:prstGeom>
        <a:solidFill>
          <a:schemeClr val="accent3">
            <a:hueOff val="9001922"/>
            <a:satOff val="813"/>
            <a:lumOff val="-86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827" bIns="0" numCol="1" spcCol="1270" anchor="t" anchorCtr="0">
          <a:noAutofit/>
        </a:bodyPr>
        <a:lstStyle/>
        <a:p>
          <a:pPr lvl="0" algn="l" defTabSz="1022350">
            <a:lnSpc>
              <a:spcPct val="90000"/>
            </a:lnSpc>
            <a:spcBef>
              <a:spcPct val="0"/>
            </a:spcBef>
            <a:spcAft>
              <a:spcPct val="35000"/>
            </a:spcAft>
          </a:pPr>
          <a:r>
            <a:rPr lang="ru-RU" sz="2300" kern="1200" dirty="0" smtClean="0"/>
            <a:t>Словесные методы</a:t>
          </a:r>
          <a:endParaRPr lang="ru-RU" sz="2300" kern="1200" dirty="0"/>
        </a:p>
        <a:p>
          <a:pPr marL="171450" lvl="1" indent="-171450" algn="l" defTabSz="800100">
            <a:lnSpc>
              <a:spcPct val="90000"/>
            </a:lnSpc>
            <a:spcBef>
              <a:spcPct val="0"/>
            </a:spcBef>
            <a:spcAft>
              <a:spcPct val="15000"/>
            </a:spcAft>
            <a:buChar char="••"/>
          </a:pPr>
          <a:r>
            <a:rPr lang="ru-RU" sz="1800" kern="1200" dirty="0" smtClean="0"/>
            <a:t>рассказ</a:t>
          </a:r>
          <a:endParaRPr lang="ru-RU" sz="1800" kern="1200" dirty="0"/>
        </a:p>
        <a:p>
          <a:pPr marL="171450" lvl="1" indent="-171450" algn="l" defTabSz="800100">
            <a:lnSpc>
              <a:spcPct val="90000"/>
            </a:lnSpc>
            <a:spcBef>
              <a:spcPct val="0"/>
            </a:spcBef>
            <a:spcAft>
              <a:spcPct val="15000"/>
            </a:spcAft>
            <a:buChar char="••"/>
          </a:pPr>
          <a:r>
            <a:rPr lang="ru-RU" sz="1800" kern="1200" dirty="0" smtClean="0"/>
            <a:t>Беседа</a:t>
          </a:r>
          <a:endParaRPr lang="ru-RU" sz="1800" kern="1200" dirty="0"/>
        </a:p>
        <a:p>
          <a:pPr marL="171450" lvl="1" indent="-171450" algn="l" defTabSz="800100">
            <a:lnSpc>
              <a:spcPct val="90000"/>
            </a:lnSpc>
            <a:spcBef>
              <a:spcPct val="0"/>
            </a:spcBef>
            <a:spcAft>
              <a:spcPct val="15000"/>
            </a:spcAft>
            <a:buChar char="••"/>
          </a:pPr>
          <a:r>
            <a:rPr lang="ru-RU" sz="1800" kern="1200" dirty="0" smtClean="0"/>
            <a:t>Чтение</a:t>
          </a:r>
          <a:endParaRPr lang="ru-RU" sz="1800" kern="1200" dirty="0"/>
        </a:p>
        <a:p>
          <a:pPr marL="171450" lvl="1" indent="-171450" algn="l" defTabSz="800100">
            <a:lnSpc>
              <a:spcPct val="90000"/>
            </a:lnSpc>
            <a:spcBef>
              <a:spcPct val="0"/>
            </a:spcBef>
            <a:spcAft>
              <a:spcPct val="15000"/>
            </a:spcAft>
            <a:buChar char="••"/>
          </a:pPr>
          <a:r>
            <a:rPr lang="ru-RU" sz="1800" kern="1200" dirty="0" smtClean="0"/>
            <a:t>пересказ</a:t>
          </a:r>
          <a:endParaRPr lang="ru-RU" sz="1800" kern="1200" dirty="0"/>
        </a:p>
      </dsp:txBody>
      <dsp:txXfrm rot="16200000">
        <a:off x="3385691" y="1197348"/>
        <a:ext cx="4525963" cy="213126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36A6B3-CE85-4F00-87F6-5C81C77D46C8}">
      <dsp:nvSpPr>
        <dsp:cNvPr id="0" name=""/>
        <dsp:cNvSpPr/>
      </dsp:nvSpPr>
      <dsp:spPr>
        <a:xfrm>
          <a:off x="0" y="243201"/>
          <a:ext cx="6715125" cy="19492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l" defTabSz="2178050">
            <a:lnSpc>
              <a:spcPct val="90000"/>
            </a:lnSpc>
            <a:spcBef>
              <a:spcPct val="0"/>
            </a:spcBef>
            <a:spcAft>
              <a:spcPct val="35000"/>
            </a:spcAft>
          </a:pPr>
          <a:r>
            <a:rPr lang="ru-RU" sz="4900" kern="1200" dirty="0" smtClean="0"/>
            <a:t>Детское экспериментирование</a:t>
          </a:r>
          <a:endParaRPr lang="ru-RU" sz="4900" kern="1200" dirty="0"/>
        </a:p>
      </dsp:txBody>
      <dsp:txXfrm>
        <a:off x="0" y="243201"/>
        <a:ext cx="6715125" cy="1949220"/>
      </dsp:txXfrm>
    </dsp:sp>
    <dsp:sp modelId="{98611C62-56C8-4756-988B-62C670B1DA23}">
      <dsp:nvSpPr>
        <dsp:cNvPr id="0" name=""/>
        <dsp:cNvSpPr/>
      </dsp:nvSpPr>
      <dsp:spPr>
        <a:xfrm>
          <a:off x="0" y="2333541"/>
          <a:ext cx="6715125" cy="19492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l" defTabSz="2178050">
            <a:lnSpc>
              <a:spcPct val="90000"/>
            </a:lnSpc>
            <a:spcBef>
              <a:spcPct val="0"/>
            </a:spcBef>
            <a:spcAft>
              <a:spcPct val="35000"/>
            </a:spcAft>
          </a:pPr>
          <a:r>
            <a:rPr lang="ru-RU" sz="4900" kern="1200" dirty="0" smtClean="0"/>
            <a:t>Детские творческие игры</a:t>
          </a:r>
          <a:endParaRPr lang="ru-RU" sz="4900" kern="1200" dirty="0"/>
        </a:p>
      </dsp:txBody>
      <dsp:txXfrm>
        <a:off x="0" y="2333541"/>
        <a:ext cx="6715125" cy="1949220"/>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2130425"/>
            <a:ext cx="6858048" cy="1470025"/>
          </a:xfrm>
        </p:spPr>
        <p:txBody>
          <a:bodyPr/>
          <a:lstStyle>
            <a:lvl1pPr>
              <a:defRPr b="1">
                <a:solidFill>
                  <a:schemeClr val="accent3">
                    <a:lumMod val="60000"/>
                    <a:lumOff val="40000"/>
                  </a:schemeClr>
                </a:solidFill>
                <a:effectLst>
                  <a:outerShdw blurRad="38100" dist="38100" dir="2700000" algn="tl">
                    <a:srgbClr val="000000">
                      <a:alpha val="43137"/>
                    </a:srgbClr>
                  </a:outerShdw>
                </a:effectLst>
                <a:latin typeface="Century Schoolbook" pitchFamily="18" charset="0"/>
              </a:defRPr>
            </a:lvl1pPr>
          </a:lstStyle>
          <a:p>
            <a:r>
              <a:rPr lang="ru-RU" smtClean="0"/>
              <a:t>Образец заголовка</a:t>
            </a:r>
            <a:endParaRPr lang="ru-RU" dirty="0"/>
          </a:p>
        </p:txBody>
      </p:sp>
      <p:sp>
        <p:nvSpPr>
          <p:cNvPr id="3" name="Подзаголовок 2"/>
          <p:cNvSpPr>
            <a:spLocks noGrp="1"/>
          </p:cNvSpPr>
          <p:nvPr>
            <p:ph type="subTitle" idx="1" hasCustomPrompt="1"/>
          </p:nvPr>
        </p:nvSpPr>
        <p:spPr>
          <a:xfrm>
            <a:off x="1371600" y="3886200"/>
            <a:ext cx="6400800" cy="1752600"/>
          </a:xfrm>
        </p:spPr>
        <p:txBody>
          <a:bodyPr>
            <a:normAutofit/>
          </a:bodyPr>
          <a:lstStyle>
            <a:lvl1pPr marL="0" indent="0" algn="ctr">
              <a:buNone/>
              <a:defRPr sz="3600" i="1">
                <a:solidFill>
                  <a:schemeClr val="bg1">
                    <a:lumMod val="85000"/>
                  </a:schemeClr>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dirty="0" smtClean="0"/>
              <a:t>образец подзаголовка</a:t>
            </a:r>
            <a:endParaRPr lang="ru-RU" dirty="0"/>
          </a:p>
        </p:txBody>
      </p:sp>
      <p:sp>
        <p:nvSpPr>
          <p:cNvPr id="4" name="Дата 3"/>
          <p:cNvSpPr>
            <a:spLocks noGrp="1"/>
          </p:cNvSpPr>
          <p:nvPr>
            <p:ph type="dt" sz="half" idx="10"/>
          </p:nvPr>
        </p:nvSpPr>
        <p:spPr/>
        <p:txBody>
          <a:bodyPr/>
          <a:lstStyle>
            <a:lvl1pPr>
              <a:defRPr>
                <a:solidFill>
                  <a:schemeClr val="bg2"/>
                </a:solidFill>
              </a:defRPr>
            </a:lvl1pPr>
          </a:lstStyle>
          <a:p>
            <a:fld id="{0FC507BC-D2C7-4E41-96AC-7F422F662E76}" type="datetimeFigureOut">
              <a:rPr lang="ru-RU" smtClean="0"/>
              <a:pPr/>
              <a:t>06.03.2013</a:t>
            </a:fld>
            <a:endParaRPr lang="ru-RU" dirty="0"/>
          </a:p>
        </p:txBody>
      </p:sp>
      <p:sp>
        <p:nvSpPr>
          <p:cNvPr id="5" name="Нижний колонтитул 4"/>
          <p:cNvSpPr>
            <a:spLocks noGrp="1"/>
          </p:cNvSpPr>
          <p:nvPr>
            <p:ph type="ftr" sz="quarter" idx="11"/>
          </p:nvPr>
        </p:nvSpPr>
        <p:spPr/>
        <p:txBody>
          <a:bodyPr/>
          <a:lstStyle>
            <a:lvl1pPr>
              <a:defRPr>
                <a:solidFill>
                  <a:schemeClr val="bg2"/>
                </a:solidFill>
              </a:defRPr>
            </a:lvl1pPr>
          </a:lstStyle>
          <a:p>
            <a:endParaRPr lang="ru-RU" dirty="0"/>
          </a:p>
        </p:txBody>
      </p:sp>
      <p:sp>
        <p:nvSpPr>
          <p:cNvPr id="6" name="Номер слайда 5"/>
          <p:cNvSpPr>
            <a:spLocks noGrp="1"/>
          </p:cNvSpPr>
          <p:nvPr>
            <p:ph type="sldNum" sz="quarter" idx="12"/>
          </p:nvPr>
        </p:nvSpPr>
        <p:spPr/>
        <p:txBody>
          <a:bodyPr/>
          <a:lstStyle>
            <a:lvl1pPr>
              <a:defRPr>
                <a:solidFill>
                  <a:schemeClr val="bg2"/>
                </a:solidFill>
              </a:defRPr>
            </a:lvl1pPr>
          </a:lstStyle>
          <a:p>
            <a:fld id="{A8D17738-102A-4F93-B70F-6A8A619C0AE3}" type="slidenum">
              <a:rPr lang="ru-RU" smtClean="0"/>
              <a:pPr/>
              <a:t>‹#›</a:t>
            </a:fld>
            <a:endParaRPr lang="ru-RU"/>
          </a:p>
        </p:txBody>
      </p:sp>
    </p:spTree>
  </p:cSld>
  <p:clrMapOvr>
    <a:masterClrMapping/>
  </p:clrMapOvr>
  <p:transition advTm="8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FC507BC-D2C7-4E41-96AC-7F422F662E76}" type="datetimeFigureOut">
              <a:rPr lang="ru-RU" smtClean="0"/>
              <a:pPr/>
              <a:t>06.03.2013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D17738-102A-4F93-B70F-6A8A619C0AE3}" type="slidenum">
              <a:rPr lang="ru-RU" smtClean="0"/>
              <a:pPr/>
              <a:t>‹#›</a:t>
            </a:fld>
            <a:endParaRPr lang="ru-RU"/>
          </a:p>
        </p:txBody>
      </p:sp>
    </p:spTree>
  </p:cSld>
  <p:clrMapOvr>
    <a:masterClrMapping/>
  </p:clrMapOvr>
  <p:transition advTm="8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187169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071538" y="274638"/>
            <a:ext cx="5405462"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FC507BC-D2C7-4E41-96AC-7F422F662E76}" type="datetimeFigureOut">
              <a:rPr lang="ru-RU" smtClean="0"/>
              <a:pPr/>
              <a:t>06.03.2013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D17738-102A-4F93-B70F-6A8A619C0AE3}" type="slidenum">
              <a:rPr lang="ru-RU" smtClean="0"/>
              <a:pPr/>
              <a:t>‹#›</a:t>
            </a:fld>
            <a:endParaRPr lang="ru-RU"/>
          </a:p>
        </p:txBody>
      </p:sp>
    </p:spTree>
  </p:cSld>
  <p:clrMapOvr>
    <a:masterClrMapping/>
  </p:clrMapOvr>
  <p:transition advTm="8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FC507BC-D2C7-4E41-96AC-7F422F662E76}" type="datetimeFigureOut">
              <a:rPr lang="ru-RU" smtClean="0"/>
              <a:pPr/>
              <a:t>06.03.2013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D17738-102A-4F93-B70F-6A8A619C0AE3}" type="slidenum">
              <a:rPr lang="ru-RU" smtClean="0"/>
              <a:pPr/>
              <a:t>‹#›</a:t>
            </a:fld>
            <a:endParaRPr lang="ru-RU"/>
          </a:p>
        </p:txBody>
      </p:sp>
    </p:spTree>
  </p:cSld>
  <p:clrMapOvr>
    <a:masterClrMapping/>
  </p:clrMapOvr>
  <p:transition advTm="8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4406900"/>
            <a:ext cx="7000924" cy="1362075"/>
          </a:xfrm>
        </p:spPr>
        <p:txBody>
          <a:bodyPr anchor="t"/>
          <a:lstStyle>
            <a:lvl1pPr algn="ctr">
              <a:defRPr sz="4000" b="1" cap="all"/>
            </a:lvl1pPr>
          </a:lstStyle>
          <a:p>
            <a:r>
              <a:rPr lang="ru-RU" smtClean="0"/>
              <a:t>Образец заголовка</a:t>
            </a:r>
            <a:endParaRPr lang="ru-RU" dirty="0"/>
          </a:p>
        </p:txBody>
      </p:sp>
      <p:sp>
        <p:nvSpPr>
          <p:cNvPr id="3" name="Текст 2"/>
          <p:cNvSpPr>
            <a:spLocks noGrp="1"/>
          </p:cNvSpPr>
          <p:nvPr>
            <p:ph type="body" idx="1"/>
          </p:nvPr>
        </p:nvSpPr>
        <p:spPr>
          <a:xfrm>
            <a:off x="1142976" y="2906713"/>
            <a:ext cx="7000924" cy="1500187"/>
          </a:xfrm>
        </p:spPr>
        <p:txBody>
          <a:bodyPr anchor="b"/>
          <a:lstStyle>
            <a:lvl1pPr marL="0" indent="0">
              <a:buNone/>
              <a:defRPr sz="2000">
                <a:solidFill>
                  <a:schemeClr val="bg1">
                    <a:lumMod val="8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FC507BC-D2C7-4E41-96AC-7F422F662E76}" type="datetimeFigureOut">
              <a:rPr lang="ru-RU" smtClean="0"/>
              <a:pPr/>
              <a:t>06.03.2013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D17738-102A-4F93-B70F-6A8A619C0AE3}" type="slidenum">
              <a:rPr lang="ru-RU" smtClean="0"/>
              <a:pPr/>
              <a:t>‹#›</a:t>
            </a:fld>
            <a:endParaRPr lang="ru-RU"/>
          </a:p>
        </p:txBody>
      </p:sp>
    </p:spTree>
  </p:cSld>
  <p:clrMapOvr>
    <a:masterClrMapping/>
  </p:clrMapOvr>
  <p:transition advTm="8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28662" y="1600200"/>
            <a:ext cx="35671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72000" y="1600200"/>
            <a:ext cx="342902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FC507BC-D2C7-4E41-96AC-7F422F662E76}" type="datetimeFigureOut">
              <a:rPr lang="ru-RU" smtClean="0"/>
              <a:pPr/>
              <a:t>06.03.2013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D17738-102A-4F93-B70F-6A8A619C0AE3}" type="slidenum">
              <a:rPr lang="ru-RU" smtClean="0"/>
              <a:pPr/>
              <a:t>‹#›</a:t>
            </a:fld>
            <a:endParaRPr lang="ru-RU"/>
          </a:p>
        </p:txBody>
      </p:sp>
    </p:spTree>
  </p:cSld>
  <p:clrMapOvr>
    <a:masterClrMapping/>
  </p:clrMapOvr>
  <p:transition advTm="8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1000100" y="1535113"/>
            <a:ext cx="34972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1000100" y="2174875"/>
            <a:ext cx="34972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34274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34274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FC507BC-D2C7-4E41-96AC-7F422F662E76}" type="datetimeFigureOut">
              <a:rPr lang="ru-RU" smtClean="0"/>
              <a:pPr/>
              <a:t>06.03.2013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8D17738-102A-4F93-B70F-6A8A619C0AE3}" type="slidenum">
              <a:rPr lang="ru-RU" smtClean="0"/>
              <a:pPr/>
              <a:t>‹#›</a:t>
            </a:fld>
            <a:endParaRPr lang="ru-RU"/>
          </a:p>
        </p:txBody>
      </p:sp>
    </p:spTree>
  </p:cSld>
  <p:clrMapOvr>
    <a:masterClrMapping/>
  </p:clrMapOvr>
  <p:transition advTm="8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FC507BC-D2C7-4E41-96AC-7F422F662E76}" type="datetimeFigureOut">
              <a:rPr lang="ru-RU" smtClean="0"/>
              <a:pPr/>
              <a:t>06.03.2013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8D17738-102A-4F93-B70F-6A8A619C0AE3}" type="slidenum">
              <a:rPr lang="ru-RU" smtClean="0"/>
              <a:pPr/>
              <a:t>‹#›</a:t>
            </a:fld>
            <a:endParaRPr lang="ru-RU"/>
          </a:p>
        </p:txBody>
      </p:sp>
    </p:spTree>
  </p:cSld>
  <p:clrMapOvr>
    <a:masterClrMapping/>
  </p:clrMapOvr>
  <p:transition advTm="8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FC507BC-D2C7-4E41-96AC-7F422F662E76}" type="datetimeFigureOut">
              <a:rPr lang="ru-RU" smtClean="0"/>
              <a:pPr/>
              <a:t>06.03.2013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8D17738-102A-4F93-B70F-6A8A619C0AE3}" type="slidenum">
              <a:rPr lang="ru-RU" smtClean="0"/>
              <a:pPr/>
              <a:t>‹#›</a:t>
            </a:fld>
            <a:endParaRPr lang="ru-RU"/>
          </a:p>
        </p:txBody>
      </p:sp>
    </p:spTree>
  </p:cSld>
  <p:clrMapOvr>
    <a:masterClrMapping/>
  </p:clrMapOvr>
  <p:transition advTm="8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273050"/>
            <a:ext cx="2322537"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45688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1142976" y="1435100"/>
            <a:ext cx="232253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FC507BC-D2C7-4E41-96AC-7F422F662E76}" type="datetimeFigureOut">
              <a:rPr lang="ru-RU" smtClean="0"/>
              <a:pPr/>
              <a:t>06.03.2013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D17738-102A-4F93-B70F-6A8A619C0AE3}" type="slidenum">
              <a:rPr lang="ru-RU" smtClean="0"/>
              <a:pPr/>
              <a:t>‹#›</a:t>
            </a:fld>
            <a:endParaRPr lang="ru-RU"/>
          </a:p>
        </p:txBody>
      </p:sp>
    </p:spTree>
  </p:cSld>
  <p:clrMapOvr>
    <a:masterClrMapping/>
  </p:clrMapOvr>
  <p:transition advTm="8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FC507BC-D2C7-4E41-96AC-7F422F662E76}" type="datetimeFigureOut">
              <a:rPr lang="ru-RU" smtClean="0"/>
              <a:pPr/>
              <a:t>06.03.2013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D17738-102A-4F93-B70F-6A8A619C0AE3}" type="slidenum">
              <a:rPr lang="ru-RU" smtClean="0"/>
              <a:pPr/>
              <a:t>‹#›</a:t>
            </a:fld>
            <a:endParaRPr lang="ru-RU"/>
          </a:p>
        </p:txBody>
      </p:sp>
    </p:spTree>
  </p:cSld>
  <p:clrMapOvr>
    <a:masterClrMapping/>
  </p:clrMapOvr>
  <p:transition advTm="8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274638"/>
            <a:ext cx="6858048" cy="1143000"/>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1214414" y="1600200"/>
            <a:ext cx="6715172" cy="4525963"/>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lumMod val="20000"/>
                    <a:lumOff val="80000"/>
                  </a:schemeClr>
                </a:solidFill>
              </a:defRPr>
            </a:lvl1pPr>
          </a:lstStyle>
          <a:p>
            <a:fld id="{0FC507BC-D2C7-4E41-96AC-7F422F662E76}" type="datetimeFigureOut">
              <a:rPr lang="ru-RU" smtClean="0"/>
              <a:pPr/>
              <a:t>06.03.2013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lumMod val="8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lumMod val="85000"/>
                  </a:schemeClr>
                </a:solidFill>
              </a:defRPr>
            </a:lvl1pPr>
          </a:lstStyle>
          <a:p>
            <a:fld id="{A8D17738-102A-4F93-B70F-6A8A619C0AE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8000"/>
  <p:txStyles>
    <p:titleStyle>
      <a:lvl1pPr algn="ctr" defTabSz="914400" rtl="0" eaLnBrk="1" latinLnBrk="0" hangingPunct="1">
        <a:spcBef>
          <a:spcPct val="0"/>
        </a:spcBef>
        <a:buNone/>
        <a:defRPr sz="4400" b="1" kern="1200">
          <a:solidFill>
            <a:schemeClr val="accent3">
              <a:lumMod val="60000"/>
              <a:lumOff val="40000"/>
            </a:schemeClr>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lumMod val="20000"/>
              <a:lumOff val="8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accent3">
              <a:lumMod val="20000"/>
              <a:lumOff val="80000"/>
            </a:schemeClr>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400" kern="1200">
          <a:solidFill>
            <a:schemeClr val="accent1">
              <a:lumMod val="20000"/>
              <a:lumOff val="8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accent5">
              <a:lumMod val="40000"/>
              <a:lumOff val="6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692696"/>
            <a:ext cx="7272808" cy="2952328"/>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dirty="0" smtClean="0">
                <a:ln/>
                <a:solidFill>
                  <a:schemeClr val="accent3"/>
                </a:solidFill>
                <a:effectLst/>
              </a:rPr>
              <a:t>ПРЕЗЕНТАЦИЯ</a:t>
            </a:r>
            <a:br>
              <a:rPr lang="ru-RU" dirty="0" smtClean="0">
                <a:ln/>
                <a:solidFill>
                  <a:schemeClr val="accent3"/>
                </a:solidFill>
                <a:effectLst/>
              </a:rPr>
            </a:br>
            <a:r>
              <a:rPr lang="ru-RU" sz="3200" dirty="0" smtClean="0">
                <a:ln/>
                <a:solidFill>
                  <a:schemeClr val="accent3"/>
                </a:solidFill>
                <a:effectLst/>
              </a:rPr>
              <a:t>«РАЗВИТИЕ ТВОРЧЕСКИХ СПОСОБНОСТЕЙ У ДЕТЕЙ С ЗАДЕРЖКОЙ ПСИХИЧЕСКОГО РАЗВИТИЯ»</a:t>
            </a:r>
            <a:endParaRPr lang="ru-RU" dirty="0">
              <a:ln/>
              <a:solidFill>
                <a:schemeClr val="accent3"/>
              </a:solidFill>
              <a:effectLst/>
            </a:endParaRPr>
          </a:p>
        </p:txBody>
      </p:sp>
      <p:sp>
        <p:nvSpPr>
          <p:cNvPr id="3" name="Подзаголовок 2"/>
          <p:cNvSpPr>
            <a:spLocks noGrp="1"/>
          </p:cNvSpPr>
          <p:nvPr>
            <p:ph type="subTitle" idx="1"/>
          </p:nvPr>
        </p:nvSpPr>
        <p:spPr/>
        <p:txBody>
          <a:bodyPr>
            <a:normAutofit fontScale="77500" lnSpcReduction="20000"/>
          </a:bodyPr>
          <a:lstStyle/>
          <a:p>
            <a:r>
              <a:rPr lang="ru-RU" dirty="0" smtClean="0"/>
              <a:t>Учитель-дефектолог:</a:t>
            </a:r>
          </a:p>
          <a:p>
            <a:r>
              <a:rPr lang="ru-RU" dirty="0" smtClean="0"/>
              <a:t>Петракова И.В.</a:t>
            </a:r>
          </a:p>
          <a:p>
            <a:r>
              <a:rPr lang="ru-RU" dirty="0" smtClean="0"/>
              <a:t>ГБОУ детский сад комбинированного вида № 629 города Москвы, САО</a:t>
            </a:r>
            <a:endParaRPr lang="ru-RU" dirty="0"/>
          </a:p>
        </p:txBody>
      </p:sp>
    </p:spTree>
  </p:cSld>
  <p:clrMapOvr>
    <a:masterClrMapping/>
  </p:clrMapOvr>
  <p:transition advTm="3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332656"/>
            <a:ext cx="6858048" cy="2160240"/>
          </a:xfrm>
        </p:spPr>
        <p:txBody>
          <a:bodyPr>
            <a:noAutofit/>
          </a:bodyPr>
          <a:lstStyle/>
          <a:p>
            <a:r>
              <a:rPr lang="ru-RU" sz="3600" dirty="0" smtClean="0"/>
              <a:t>Основные направления</a:t>
            </a:r>
            <a:br>
              <a:rPr lang="ru-RU" sz="3600" dirty="0" smtClean="0"/>
            </a:br>
            <a:r>
              <a:rPr lang="ru-RU" sz="3600" dirty="0" smtClean="0"/>
              <a:t> в развитии творческих способностей детей</a:t>
            </a:r>
            <a:endParaRPr lang="ru-RU" sz="3600" dirty="0"/>
          </a:p>
        </p:txBody>
      </p:sp>
      <p:sp>
        <p:nvSpPr>
          <p:cNvPr id="3" name="Содержимое 2"/>
          <p:cNvSpPr>
            <a:spLocks noGrp="1"/>
          </p:cNvSpPr>
          <p:nvPr>
            <p:ph idx="1"/>
          </p:nvPr>
        </p:nvSpPr>
        <p:spPr>
          <a:xfrm>
            <a:off x="1187624" y="3068960"/>
            <a:ext cx="6715172" cy="2116832"/>
          </a:xfrm>
        </p:spPr>
        <p:txBody>
          <a:bodyPr/>
          <a:lstStyle/>
          <a:p>
            <a:r>
              <a:rPr lang="ru-RU" dirty="0" smtClean="0"/>
              <a:t>1. Развитие воображения</a:t>
            </a:r>
          </a:p>
          <a:p>
            <a:r>
              <a:rPr lang="ru-RU" dirty="0" smtClean="0"/>
              <a:t>2.Развитие качеств мышления, которые формируют </a:t>
            </a:r>
            <a:r>
              <a:rPr lang="ru-RU" dirty="0" err="1" smtClean="0"/>
              <a:t>креативность</a:t>
            </a:r>
            <a:endParaRPr lang="ru-RU" dirty="0"/>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Развитие творческого воображения</a:t>
            </a:r>
            <a:endParaRPr lang="ru-RU" sz="2800" dirty="0"/>
          </a:p>
        </p:txBody>
      </p:sp>
      <p:sp>
        <p:nvSpPr>
          <p:cNvPr id="3" name="Содержимое 2"/>
          <p:cNvSpPr>
            <a:spLocks noGrp="1"/>
          </p:cNvSpPr>
          <p:nvPr>
            <p:ph idx="1"/>
          </p:nvPr>
        </p:nvSpPr>
        <p:spPr/>
        <p:txBody>
          <a:bodyPr>
            <a:normAutofit/>
          </a:bodyPr>
          <a:lstStyle/>
          <a:p>
            <a:r>
              <a:rPr lang="ru-RU" sz="1400" dirty="0" smtClean="0"/>
              <a:t>Воображение - это умение конструировать в уме из элементов жизненного опыта (впечатлений, представлений, знаний, переживаний) посредством новых их сочетаний к соотношений что-либо новое, выходящее за пределы ранее воспринятого.  </a:t>
            </a:r>
          </a:p>
          <a:p>
            <a:pPr>
              <a:buNone/>
            </a:pPr>
            <a:r>
              <a:rPr lang="ru-RU" sz="1400" dirty="0" smtClean="0"/>
              <a:t>              Воображение является основой всякой творческой деятельности. Оно помогает человеку освободиться от инерции мышления. Следовательно, необходимо расширять опыт ребенка, если мы хотим создать достаточно прочные основы для его творческой деятельности. Чем больше ребенок видел, слышал и пережил, чем больше он знает и усвоил</a:t>
            </a:r>
            <a:r>
              <a:rPr lang="ru-RU" sz="1400" i="1" dirty="0" smtClean="0"/>
              <a:t>,  </a:t>
            </a:r>
            <a:r>
              <a:rPr lang="ru-RU" sz="1400" dirty="0" smtClean="0"/>
              <a:t>чем большим количеством элементов действительности он располагает в своём опыте, тем</a:t>
            </a:r>
            <a:r>
              <a:rPr lang="ru-RU" sz="1400" i="1" dirty="0" smtClean="0"/>
              <a:t> </a:t>
            </a:r>
            <a:r>
              <a:rPr lang="ru-RU" sz="1400" dirty="0" smtClean="0"/>
              <a:t>значительнее и продуктивнее при других равных условиях, будет деятельность его воображения. Именно с накопления опыта начинается всякое воображение.</a:t>
            </a:r>
          </a:p>
          <a:p>
            <a:pPr>
              <a:buNone/>
            </a:pPr>
            <a:r>
              <a:rPr lang="ru-RU" sz="1400" dirty="0" smtClean="0"/>
              <a:t>         Но как передать ребенку этот опыт заранее? Часто бывает так, что родители беседуют с ребенком, что-то рассказывают ему, а потом жалуются, что у него, как говорится, в одно ухо влетело, а из другого вылетело. Это происходит в том случае, если у малыша нет интереса к тому, о чём ему рассказывают, нет интереса к знаниям вообще, то есть когда отсутствуют познавательные интересы.  </a:t>
            </a:r>
          </a:p>
          <a:p>
            <a:pPr>
              <a:buNone/>
            </a:pPr>
            <a:endParaRPr lang="ru-RU" sz="1400" dirty="0"/>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heckerboard(across)">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checkerboard(across)">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checkerboard(across)">
                                      <p:cBhvr>
                                        <p:cTn id="2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dirty="0" smtClean="0"/>
              <a:t>Развитие познавательных интересов ребенка должно идти по двум основным направлениям:  </a:t>
            </a:r>
            <a:br>
              <a:rPr lang="ru-RU" sz="2400" dirty="0" smtClean="0"/>
            </a:br>
            <a:endParaRPr lang="ru-RU" sz="2400" dirty="0"/>
          </a:p>
        </p:txBody>
      </p:sp>
      <p:sp>
        <p:nvSpPr>
          <p:cNvPr id="3" name="Содержимое 2"/>
          <p:cNvSpPr>
            <a:spLocks noGrp="1"/>
          </p:cNvSpPr>
          <p:nvPr>
            <p:ph idx="1"/>
          </p:nvPr>
        </p:nvSpPr>
        <p:spPr/>
        <p:txBody>
          <a:bodyPr>
            <a:normAutofit fontScale="77500" lnSpcReduction="20000"/>
          </a:bodyPr>
          <a:lstStyle/>
          <a:p>
            <a:pPr lvl="0"/>
            <a:r>
              <a:rPr lang="ru-RU" dirty="0" smtClean="0"/>
              <a:t>1.Постепенно обогащение опыта ребенка, насыщение этого опыта новыми знаниями о различных областях действительности. Это вызывает познавательную активность дошкольника. Чем больше перед детьми открывается сторон окружающей действительности,  тем шире возможности для возникновения и закрепления у них устойчивых познавательных интересов.  </a:t>
            </a:r>
          </a:p>
          <a:p>
            <a:pPr lvl="0"/>
            <a:r>
              <a:rPr lang="ru-RU" dirty="0" smtClean="0"/>
              <a:t>2.Постепенное расширение и углубление познавательных интересов внутри одной и той же сферы действительности.  </a:t>
            </a:r>
          </a:p>
          <a:p>
            <a:endParaRPr lang="ru-RU" dirty="0"/>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274638"/>
            <a:ext cx="6858048" cy="5458618"/>
          </a:xfrm>
        </p:spPr>
        <p:txBody>
          <a:bodyPr>
            <a:normAutofit fontScale="90000"/>
          </a:bodyPr>
          <a:lstStyle/>
          <a:p>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Накопление знаний, опыта - это только предпосылка для развития творческого воображения. Любые знания могут быть бесполезными грузом, если человек не умеет обращаться с ними, отбирать то нужное, что ведет к творческому решению задачи. А для этого</a:t>
            </a:r>
            <a:r>
              <a:rPr lang="ru-RU" sz="1800" i="1" dirty="0" smtClean="0"/>
              <a:t> </a:t>
            </a:r>
            <a:r>
              <a:rPr lang="ru-RU" sz="1800" dirty="0" smtClean="0"/>
              <a:t>нужна практика таких решений, умение использовать накопленную информацию в своей деятельности.  </a:t>
            </a:r>
            <a:br>
              <a:rPr lang="ru-RU" sz="1800" dirty="0" smtClean="0"/>
            </a:br>
            <a:r>
              <a:rPr lang="ru-RU" sz="1800" dirty="0" smtClean="0"/>
              <a:t>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Важнейшая линия в развитии воображения дошкольника - это развитие направленности воображения. Взрослые должны помочь ребенку научиться не просто отрывочно фантазировать, а реализовывать свои замыслы, создавать пусть небольшие, но законченные произведения, создавая цепочку игровых действий (например, завести папку или альбом для фиксации продуктов творчества: рисунков, поделок и т.д.) </a:t>
            </a:r>
            <a:br>
              <a:rPr lang="ru-RU" sz="1800" dirty="0" smtClean="0"/>
            </a:br>
            <a:r>
              <a:rPr lang="ru-RU" sz="1800" dirty="0" smtClean="0"/>
              <a:t/>
            </a:r>
            <a:br>
              <a:rPr lang="ru-RU" sz="18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endParaRPr lang="ru-RU" sz="1400" dirty="0"/>
          </a:p>
        </p:txBody>
      </p:sp>
      <p:sp>
        <p:nvSpPr>
          <p:cNvPr id="3" name="Стрелка вниз 2"/>
          <p:cNvSpPr/>
          <p:nvPr/>
        </p:nvSpPr>
        <p:spPr>
          <a:xfrm>
            <a:off x="4283968" y="2636912"/>
            <a:ext cx="43204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Развитие качеств творческого мышления</a:t>
            </a:r>
            <a:endParaRPr lang="ru-RU" dirty="0"/>
          </a:p>
        </p:txBody>
      </p:sp>
      <p:sp>
        <p:nvSpPr>
          <p:cNvPr id="3" name="Содержимое 2"/>
          <p:cNvSpPr>
            <a:spLocks noGrp="1"/>
          </p:cNvSpPr>
          <p:nvPr>
            <p:ph idx="1"/>
          </p:nvPr>
        </p:nvSpPr>
        <p:spPr>
          <a:xfrm>
            <a:off x="1259632" y="1916832"/>
            <a:ext cx="6715172" cy="3773016"/>
          </a:xfrm>
        </p:spPr>
        <p:txBody>
          <a:bodyPr>
            <a:normAutofit/>
          </a:bodyPr>
          <a:lstStyle/>
          <a:p>
            <a:pPr>
              <a:buNone/>
            </a:pPr>
            <a:r>
              <a:rPr lang="ru-RU" sz="1400" dirty="0" smtClean="0"/>
              <a:t>         Главной педагогической задачей  по  развитию  творческого  мышления  в дошкольном возрасте является формирование ассоциативности, диалектичности  и системности мышления.</a:t>
            </a:r>
          </a:p>
          <a:p>
            <a:pPr>
              <a:buNone/>
            </a:pPr>
            <a:r>
              <a:rPr lang="ru-RU" sz="1400" dirty="0" smtClean="0"/>
              <a:t>         </a:t>
            </a:r>
            <a:r>
              <a:rPr lang="ru-RU" sz="1400" b="1" dirty="0" smtClean="0"/>
              <a:t>Ассоциативность</a:t>
            </a:r>
            <a:r>
              <a:rPr lang="ru-RU" sz="1400" dirty="0" smtClean="0"/>
              <a:t> – это способность  видеть  связь  и  сходные  черты  в</a:t>
            </a:r>
          </a:p>
          <a:p>
            <a:pPr>
              <a:buNone/>
            </a:pPr>
            <a:r>
              <a:rPr lang="ru-RU" sz="1400" dirty="0" smtClean="0"/>
              <a:t>         предметах и явлениях, на первый взгляд не сопоставимых. Благодаря  развитию  ассоциативности  мышление  становится  гибким   и оригинальным. Кроме того, большое количество ассоциативных связей  позволяет  быстро извлекать  нужную  информацию  из  памяти.   Ассоциативность   очень   легко приобретается дошкольниками в ролевой игре.</a:t>
            </a:r>
          </a:p>
          <a:p>
            <a:pPr>
              <a:buNone/>
            </a:pPr>
            <a:r>
              <a:rPr lang="ru-RU" sz="1400" dirty="0" smtClean="0"/>
              <a:t>          </a:t>
            </a:r>
            <a:r>
              <a:rPr lang="ru-RU" sz="1400" b="1" dirty="0" smtClean="0"/>
              <a:t>Диалектичность</a:t>
            </a:r>
            <a:r>
              <a:rPr lang="ru-RU" sz="1400" dirty="0" smtClean="0"/>
              <a:t> – это способность видеть в любых системах противоречия, мешающие их развитию, умение устранять эти противоречия, решать проблемы.</a:t>
            </a:r>
          </a:p>
          <a:p>
            <a:pPr>
              <a:buNone/>
            </a:pPr>
            <a:r>
              <a:rPr lang="ru-RU" sz="1400" dirty="0" smtClean="0"/>
              <a:t>         </a:t>
            </a:r>
            <a:r>
              <a:rPr lang="ru-RU" sz="1400" b="1" dirty="0" smtClean="0"/>
              <a:t>Системность</a:t>
            </a:r>
            <a:r>
              <a:rPr lang="ru-RU" sz="1400" dirty="0" smtClean="0"/>
              <a:t> – это способность видеть предмет или явление как целостную систему, воспринимать любой предмет, любую  проблему  всесторонне,  во  всём многообразии связей; способность видеть единство взаимосвязей в  явлениях  и законах развития.</a:t>
            </a:r>
          </a:p>
          <a:p>
            <a:pPr>
              <a:buNone/>
            </a:pPr>
            <a:endParaRPr lang="ru-RU" sz="1400" dirty="0"/>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5"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9" fill="hold">
                      <p:stCondLst>
                        <p:cond delay="indefinite"/>
                      </p:stCondLst>
                      <p:childTnLst>
                        <p:par>
                          <p:cTn id="30" fill="hold">
                            <p:stCondLst>
                              <p:cond delay="0"/>
                            </p:stCondLst>
                            <p:childTnLst>
                              <p:par>
                                <p:cTn id="31" presetID="15"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p:cTn id="3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7" fill="hold">
                      <p:stCondLst>
                        <p:cond delay="indefinite"/>
                      </p:stCondLst>
                      <p:childTnLst>
                        <p:par>
                          <p:cTn id="38" fill="hold">
                            <p:stCondLst>
                              <p:cond delay="0"/>
                            </p:stCondLst>
                            <p:childTnLst>
                              <p:par>
                                <p:cTn id="39" presetID="15"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 calcmode="lin" valueType="num">
                                      <p:cBhvr>
                                        <p:cTn id="4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5" fill="hold">
                      <p:stCondLst>
                        <p:cond delay="indefinite"/>
                      </p:stCondLst>
                      <p:childTnLst>
                        <p:par>
                          <p:cTn id="46" fill="hold">
                            <p:stCondLst>
                              <p:cond delay="0"/>
                            </p:stCondLst>
                            <p:childTnLst>
                              <p:par>
                                <p:cTn id="47" presetID="15" presetClass="entr" presetSubtype="0" fill="hold" grpId="0"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 calcmode="lin" valueType="num">
                                      <p:cBhvr>
                                        <p:cTn id="4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52"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3" fill="hold">
                      <p:stCondLst>
                        <p:cond delay="indefinite"/>
                      </p:stCondLst>
                      <p:childTnLst>
                        <p:par>
                          <p:cTn id="54" fill="hold">
                            <p:stCondLst>
                              <p:cond delay="0"/>
                            </p:stCondLst>
                            <p:childTnLst>
                              <p:par>
                                <p:cTn id="55" presetID="15" presetClass="entr" presetSubtype="0" fill="hold" grpId="0"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 calcmode="lin" valueType="num">
                                      <p:cBhvr>
                                        <p:cTn id="5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9"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60"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Развитие интереса к творчеству у детей с ЗПР</a:t>
            </a:r>
            <a:endParaRPr lang="ru-RU" dirty="0"/>
          </a:p>
        </p:txBody>
      </p:sp>
      <p:graphicFrame>
        <p:nvGraphicFramePr>
          <p:cNvPr id="4" name="Содержимое 3"/>
          <p:cNvGraphicFramePr>
            <a:graphicFrameLocks noGrp="1"/>
          </p:cNvGraphicFramePr>
          <p:nvPr>
            <p:ph idx="1"/>
          </p:nvPr>
        </p:nvGraphicFramePr>
        <p:xfrm>
          <a:off x="1214438" y="1600200"/>
          <a:ext cx="6715125"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smtClean="0"/>
              <a:t>Детское экспериментирование – как метод активизации познавательной деятельности</a:t>
            </a:r>
            <a:endParaRPr lang="ru-RU" sz="2400" dirty="0"/>
          </a:p>
        </p:txBody>
      </p:sp>
      <p:sp>
        <p:nvSpPr>
          <p:cNvPr id="3" name="Содержимое 2"/>
          <p:cNvSpPr>
            <a:spLocks noGrp="1"/>
          </p:cNvSpPr>
          <p:nvPr>
            <p:ph idx="1"/>
          </p:nvPr>
        </p:nvSpPr>
        <p:spPr/>
        <p:txBody>
          <a:bodyPr>
            <a:normAutofit/>
          </a:bodyPr>
          <a:lstStyle/>
          <a:p>
            <a:pPr>
              <a:buNone/>
            </a:pPr>
            <a:r>
              <a:rPr lang="ru-RU" sz="1600" dirty="0" smtClean="0"/>
              <a:t> Детское экспериментирование может проводиться  на  занятиях по окружающему миру. Так, например, при прохождении темы: «Космос», проводился опыт с воздушным шариком. Нас интересовал вопрос : «Как же летает ракета?».</a:t>
            </a:r>
          </a:p>
          <a:p>
            <a:pPr>
              <a:buNone/>
            </a:pPr>
            <a:endParaRPr lang="ru-RU" sz="1600" dirty="0" smtClean="0"/>
          </a:p>
          <a:p>
            <a:pPr>
              <a:buNone/>
            </a:pPr>
            <a:r>
              <a:rPr lang="ru-RU" dirty="0" smtClean="0"/>
              <a:t>                                                                              </a:t>
            </a:r>
            <a:endParaRPr lang="ru-RU" dirty="0"/>
          </a:p>
        </p:txBody>
      </p:sp>
      <p:pic>
        <p:nvPicPr>
          <p:cNvPr id="4" name="Picture 2" descr="C:\Users\1\Desktop\фото мини сайт\фото на минисайт\P1000970.JPG"/>
          <p:cNvPicPr>
            <a:picLocks noChangeAspect="1" noChangeArrowheads="1"/>
          </p:cNvPicPr>
          <p:nvPr/>
        </p:nvPicPr>
        <p:blipFill>
          <a:blip r:embed="rId2" cstate="email"/>
          <a:srcRect/>
          <a:stretch>
            <a:fillRect/>
          </a:stretch>
        </p:blipFill>
        <p:spPr bwMode="auto">
          <a:xfrm>
            <a:off x="1331640" y="2996952"/>
            <a:ext cx="3024336" cy="2376264"/>
          </a:xfrm>
          <a:prstGeom prst="rect">
            <a:avLst/>
          </a:prstGeom>
          <a:noFill/>
        </p:spPr>
      </p:pic>
      <p:pic>
        <p:nvPicPr>
          <p:cNvPr id="5" name="Рисунок 4" descr="P1000972.JPG"/>
          <p:cNvPicPr>
            <a:picLocks noGrp="1" noChangeAspect="1"/>
          </p:cNvPicPr>
          <p:nvPr isPhoto="1"/>
        </p:nvPicPr>
        <p:blipFill>
          <a:blip r:embed="rId3" cstate="email">
            <a:lum/>
          </a:blip>
          <a:stretch>
            <a:fillRect/>
          </a:stretch>
        </p:blipFill>
        <p:spPr>
          <a:xfrm>
            <a:off x="4644008" y="2996952"/>
            <a:ext cx="3225552" cy="2376264"/>
          </a:xfrm>
          <a:prstGeom prst="rect">
            <a:avLst/>
          </a:prstGeom>
          <a:noFill/>
          <a:ln>
            <a:noFill/>
          </a:ln>
        </p:spPr>
      </p:pic>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wipe(down)">
                                      <p:cBhvr>
                                        <p:cTn id="31" dur="580">
                                          <p:stCondLst>
                                            <p:cond delay="0"/>
                                          </p:stCondLst>
                                        </p:cTn>
                                        <p:tgtEl>
                                          <p:spTgt spid="3">
                                            <p:txEl>
                                              <p:pRg st="2" end="2"/>
                                            </p:txEl>
                                          </p:spTgt>
                                        </p:tgtEl>
                                      </p:cBhvr>
                                    </p:animEffect>
                                    <p:anim calcmode="lin" valueType="num">
                                      <p:cBhvr>
                                        <p:cTn id="3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2" end="2"/>
                                            </p:txEl>
                                          </p:spTgt>
                                        </p:tgtEl>
                                      </p:cBhvr>
                                      <p:to x="100000" y="60000"/>
                                    </p:animScale>
                                    <p:animScale>
                                      <p:cBhvr>
                                        <p:cTn id="38" dur="166" decel="50000">
                                          <p:stCondLst>
                                            <p:cond delay="676"/>
                                          </p:stCondLst>
                                        </p:cTn>
                                        <p:tgtEl>
                                          <p:spTgt spid="3">
                                            <p:txEl>
                                              <p:pRg st="2" end="2"/>
                                            </p:txEl>
                                          </p:spTgt>
                                        </p:tgtEl>
                                      </p:cBhvr>
                                      <p:to x="100000" y="100000"/>
                                    </p:animScale>
                                    <p:animScale>
                                      <p:cBhvr>
                                        <p:cTn id="39" dur="26">
                                          <p:stCondLst>
                                            <p:cond delay="1312"/>
                                          </p:stCondLst>
                                        </p:cTn>
                                        <p:tgtEl>
                                          <p:spTgt spid="3">
                                            <p:txEl>
                                              <p:pRg st="2" end="2"/>
                                            </p:txEl>
                                          </p:spTgt>
                                        </p:tgtEl>
                                      </p:cBhvr>
                                      <p:to x="100000" y="80000"/>
                                    </p:animScale>
                                    <p:animScale>
                                      <p:cBhvr>
                                        <p:cTn id="40" dur="166" decel="50000">
                                          <p:stCondLst>
                                            <p:cond delay="1338"/>
                                          </p:stCondLst>
                                        </p:cTn>
                                        <p:tgtEl>
                                          <p:spTgt spid="3">
                                            <p:txEl>
                                              <p:pRg st="2" end="2"/>
                                            </p:txEl>
                                          </p:spTgt>
                                        </p:tgtEl>
                                      </p:cBhvr>
                                      <p:to x="100000" y="100000"/>
                                    </p:animScale>
                                    <p:animScale>
                                      <p:cBhvr>
                                        <p:cTn id="41" dur="26">
                                          <p:stCondLst>
                                            <p:cond delay="1642"/>
                                          </p:stCondLst>
                                        </p:cTn>
                                        <p:tgtEl>
                                          <p:spTgt spid="3">
                                            <p:txEl>
                                              <p:pRg st="2" end="2"/>
                                            </p:txEl>
                                          </p:spTgt>
                                        </p:tgtEl>
                                      </p:cBhvr>
                                      <p:to x="100000" y="90000"/>
                                    </p:animScale>
                                    <p:animScale>
                                      <p:cBhvr>
                                        <p:cTn id="42" dur="166" decel="50000">
                                          <p:stCondLst>
                                            <p:cond delay="1668"/>
                                          </p:stCondLst>
                                        </p:cTn>
                                        <p:tgtEl>
                                          <p:spTgt spid="3">
                                            <p:txEl>
                                              <p:pRg st="2" end="2"/>
                                            </p:txEl>
                                          </p:spTgt>
                                        </p:tgtEl>
                                      </p:cBhvr>
                                      <p:to x="100000" y="100000"/>
                                    </p:animScale>
                                    <p:animScale>
                                      <p:cBhvr>
                                        <p:cTn id="43" dur="26">
                                          <p:stCondLst>
                                            <p:cond delay="1808"/>
                                          </p:stCondLst>
                                        </p:cTn>
                                        <p:tgtEl>
                                          <p:spTgt spid="3">
                                            <p:txEl>
                                              <p:pRg st="2" end="2"/>
                                            </p:txEl>
                                          </p:spTgt>
                                        </p:tgtEl>
                                      </p:cBhvr>
                                      <p:to x="100000" y="95000"/>
                                    </p:animScale>
                                    <p:animScale>
                                      <p:cBhvr>
                                        <p:cTn id="44"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dirty="0" smtClean="0"/>
              <a:t>На занятиях по развитию речи экспериментирование помогает понять смысл услышанного. </a:t>
            </a:r>
            <a:endParaRPr lang="ru-RU" sz="2400" dirty="0"/>
          </a:p>
        </p:txBody>
      </p:sp>
      <p:sp>
        <p:nvSpPr>
          <p:cNvPr id="3" name="Содержимое 2"/>
          <p:cNvSpPr>
            <a:spLocks noGrp="1"/>
          </p:cNvSpPr>
          <p:nvPr>
            <p:ph idx="1"/>
          </p:nvPr>
        </p:nvSpPr>
        <p:spPr/>
        <p:txBody>
          <a:bodyPr/>
          <a:lstStyle/>
          <a:p>
            <a:r>
              <a:rPr lang="ru-RU" sz="1600" dirty="0" smtClean="0"/>
              <a:t>Например,  при пересказе рассказа Л.Н.Толстого  «Хотела  галка пить» мы, пересказывая содержания рассказа,  использовали прием изменение лица говорящего, ребенок на время превращался в галку и произносил текст от первого лица, демонстрируя опыт с камешками.                                </a:t>
            </a:r>
          </a:p>
          <a:p>
            <a:r>
              <a:rPr lang="ru-RU" dirty="0" smtClean="0"/>
              <a:t>                       </a:t>
            </a:r>
            <a:endParaRPr lang="ru-RU" dirty="0"/>
          </a:p>
        </p:txBody>
      </p:sp>
      <p:pic>
        <p:nvPicPr>
          <p:cNvPr id="4" name="Picture 2" descr="G:\DCIM\102_PANA\P1020455.JPG"/>
          <p:cNvPicPr>
            <a:picLocks noChangeAspect="1" noChangeArrowheads="1"/>
          </p:cNvPicPr>
          <p:nvPr/>
        </p:nvPicPr>
        <p:blipFill>
          <a:blip r:embed="rId2" cstate="email"/>
          <a:srcRect/>
          <a:stretch>
            <a:fillRect/>
          </a:stretch>
        </p:blipFill>
        <p:spPr bwMode="auto">
          <a:xfrm>
            <a:off x="611560" y="2708920"/>
            <a:ext cx="2376264" cy="2736304"/>
          </a:xfrm>
          <a:prstGeom prst="rect">
            <a:avLst/>
          </a:prstGeom>
          <a:noFill/>
        </p:spPr>
      </p:pic>
      <p:pic>
        <p:nvPicPr>
          <p:cNvPr id="5" name="Рисунок 4" descr="P1020457.JPG"/>
          <p:cNvPicPr>
            <a:picLocks noGrp="1" noChangeAspect="1"/>
          </p:cNvPicPr>
          <p:nvPr isPhoto="1"/>
        </p:nvPicPr>
        <p:blipFill>
          <a:blip r:embed="rId3" cstate="email">
            <a:lum/>
          </a:blip>
          <a:stretch>
            <a:fillRect/>
          </a:stretch>
        </p:blipFill>
        <p:spPr>
          <a:xfrm>
            <a:off x="3203848" y="3861048"/>
            <a:ext cx="2376264" cy="2664296"/>
          </a:xfrm>
          <a:prstGeom prst="rect">
            <a:avLst/>
          </a:prstGeom>
          <a:noFill/>
          <a:ln>
            <a:noFill/>
          </a:ln>
        </p:spPr>
      </p:pic>
      <p:pic>
        <p:nvPicPr>
          <p:cNvPr id="6" name="Рисунок 5" descr="P1020460.JPG"/>
          <p:cNvPicPr>
            <a:picLocks noGrp="1" noChangeAspect="1"/>
          </p:cNvPicPr>
          <p:nvPr isPhoto="1"/>
        </p:nvPicPr>
        <p:blipFill>
          <a:blip r:embed="rId4" cstate="email">
            <a:lum/>
          </a:blip>
          <a:stretch>
            <a:fillRect/>
          </a:stretch>
        </p:blipFill>
        <p:spPr>
          <a:xfrm>
            <a:off x="5796136" y="2852936"/>
            <a:ext cx="2664296" cy="2664296"/>
          </a:xfrm>
          <a:prstGeom prst="rect">
            <a:avLst/>
          </a:prstGeom>
          <a:noFill/>
          <a:ln>
            <a:noFill/>
          </a:ln>
        </p:spPr>
      </p:pic>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linds(horizontal)">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blinds(horizontal)">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linds(horizontal)">
                                      <p:cBhvr>
                                        <p:cTn id="4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Детские творческие игры</a:t>
            </a:r>
            <a:endParaRPr lang="ru-RU" dirty="0"/>
          </a:p>
        </p:txBody>
      </p:sp>
      <p:sp>
        <p:nvSpPr>
          <p:cNvPr id="3" name="Содержимое 2"/>
          <p:cNvSpPr>
            <a:spLocks noGrp="1"/>
          </p:cNvSpPr>
          <p:nvPr>
            <p:ph idx="1"/>
          </p:nvPr>
        </p:nvSpPr>
        <p:spPr/>
        <p:txBody>
          <a:bodyPr>
            <a:normAutofit/>
          </a:bodyPr>
          <a:lstStyle/>
          <a:p>
            <a:pPr>
              <a:buNone/>
            </a:pPr>
            <a:r>
              <a:rPr lang="ru-RU" sz="1800" dirty="0" smtClean="0"/>
              <a:t>        Творческие игры детишек современные педагоги называют ролевыми или сюжетно-ролевыми. Однако большинство детских педагогов считают название «творческие игры» более точным для характеристики самостоятельных игр, так как многие сюжетно-ролевые игры подразумевают игру по правилам. </a:t>
            </a:r>
          </a:p>
          <a:p>
            <a:pPr>
              <a:buNone/>
            </a:pPr>
            <a:r>
              <a:rPr lang="ru-RU" sz="1800" dirty="0" smtClean="0"/>
              <a:t>         Все творческие игры можно различить по: </a:t>
            </a:r>
          </a:p>
          <a:p>
            <a:r>
              <a:rPr lang="ru-RU" sz="1800" dirty="0" smtClean="0"/>
              <a:t>1) игровому содержанию на: подражание взрослым, быта взрослых, событий из жизни общества </a:t>
            </a:r>
          </a:p>
          <a:p>
            <a:r>
              <a:rPr lang="ru-RU" sz="1800" dirty="0" smtClean="0"/>
              <a:t>2) по методу организации игры </a:t>
            </a:r>
          </a:p>
          <a:p>
            <a:r>
              <a:rPr lang="ru-RU" sz="1800" dirty="0" smtClean="0"/>
              <a:t>3) по количеству детей, принимающих участие в игре (индивидуальная игра, групповая, коллективная) </a:t>
            </a:r>
          </a:p>
          <a:p>
            <a:r>
              <a:rPr lang="ru-RU" sz="1800" dirty="0" smtClean="0"/>
              <a:t>4) виду игры (сюжетные, драматизированные, театрализованные, строительные) </a:t>
            </a:r>
          </a:p>
          <a:p>
            <a:endParaRPr lang="ru-RU" sz="1400" dirty="0"/>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additive="base">
                                        <p:cTn id="4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 calcmode="lin" valueType="num">
                                      <p:cBhvr additive="base">
                                        <p:cTn id="4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additive="base">
                                        <p:cTn id="5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274638"/>
            <a:ext cx="6858048" cy="922114"/>
          </a:xfrm>
        </p:spPr>
        <p:txBody>
          <a:bodyPr/>
          <a:lstStyle/>
          <a:p>
            <a:r>
              <a:rPr lang="ru-RU" dirty="0" smtClean="0"/>
              <a:t>Творческие игры</a:t>
            </a:r>
            <a:endParaRPr lang="ru-RU" dirty="0"/>
          </a:p>
        </p:txBody>
      </p:sp>
      <p:sp>
        <p:nvSpPr>
          <p:cNvPr id="3" name="Содержимое 2"/>
          <p:cNvSpPr>
            <a:spLocks noGrp="1"/>
          </p:cNvSpPr>
          <p:nvPr>
            <p:ph idx="1"/>
          </p:nvPr>
        </p:nvSpPr>
        <p:spPr/>
        <p:txBody>
          <a:bodyPr>
            <a:normAutofit fontScale="32500" lnSpcReduction="20000"/>
          </a:bodyPr>
          <a:lstStyle/>
          <a:p>
            <a:pPr>
              <a:buNone/>
            </a:pPr>
            <a:r>
              <a:rPr lang="ru-RU" dirty="0" smtClean="0"/>
              <a:t>            К творческим играм относятся игры, в которых ребенок проявляет свою выдумку, инициативу, самостоятельность. Творческие проявления детей в играх разнообразны:</a:t>
            </a:r>
          </a:p>
          <a:p>
            <a:r>
              <a:rPr lang="ru-RU" dirty="0" smtClean="0"/>
              <a:t>от придумывания сюжета и содержания игры, поиска путей реализации замысла</a:t>
            </a:r>
          </a:p>
          <a:p>
            <a:r>
              <a:rPr lang="ru-RU" dirty="0" smtClean="0"/>
              <a:t>до перевоплощения в ролях, заданных литературным произведением.</a:t>
            </a:r>
          </a:p>
          <a:p>
            <a:pPr>
              <a:buNone/>
            </a:pPr>
            <a:r>
              <a:rPr lang="ru-RU" dirty="0" smtClean="0"/>
              <a:t>            </a:t>
            </a:r>
          </a:p>
          <a:p>
            <a:pPr>
              <a:buNone/>
            </a:pPr>
            <a:r>
              <a:rPr lang="ru-RU" dirty="0" smtClean="0"/>
              <a:t>             В зависимости от  характера  творчества   детей, от игрового материала, используемого в играх, творческие игры делятся на:</a:t>
            </a:r>
          </a:p>
          <a:p>
            <a:r>
              <a:rPr lang="ru-RU" dirty="0" smtClean="0"/>
              <a:t>режиссерские,</a:t>
            </a:r>
          </a:p>
          <a:p>
            <a:r>
              <a:rPr lang="ru-RU" dirty="0" smtClean="0"/>
              <a:t>сюжетно-ролевые,</a:t>
            </a:r>
          </a:p>
          <a:p>
            <a:r>
              <a:rPr lang="ru-RU" dirty="0" smtClean="0"/>
              <a:t>театрализованные,</a:t>
            </a:r>
          </a:p>
          <a:p>
            <a:r>
              <a:rPr lang="ru-RU" dirty="0" smtClean="0"/>
              <a:t>игры со строительным материалом.</a:t>
            </a:r>
          </a:p>
          <a:p>
            <a:pPr>
              <a:buNone/>
            </a:pPr>
            <a:r>
              <a:rPr lang="ru-RU" dirty="0" smtClean="0"/>
              <a:t>             Надо отметить, в традиционной педагогике режиссерские игры не выделялись в особый вид игровой деятельности, а рассматривались в русле сюжетно-ролевых игр. В последние годы складывается тенденция обособить режиссерские игры в связи с тем, что появились исследования, характеризующие их как самостоятельную разновидность сюжетно-ролевых игр. Основное отличие режиссерских игр состоит в том, что это преимущественно индивидуальные игры, в них ребенок управляет воображаемой ситуацией в целом, действует одновременно за всех участников.</a:t>
            </a:r>
          </a:p>
          <a:p>
            <a:pPr>
              <a:buNone/>
            </a:pPr>
            <a:r>
              <a:rPr lang="ru-RU" dirty="0" smtClean="0"/>
              <a:t>            Старший дошкольный возраст — период расцвета игры-фантазирования. Психолого-педагогическую характеристику этой игры дали А. Н. Леонтьев, Н. А. Короткова, Н. Я. </a:t>
            </a:r>
            <a:r>
              <a:rPr lang="ru-RU" dirty="0" err="1" smtClean="0"/>
              <a:t>Михайленко</a:t>
            </a:r>
            <a:r>
              <a:rPr lang="ru-RU" dirty="0" smtClean="0"/>
              <a:t>. Отмечается ее ценность как особой творческой деятельности, в ходе которой ребенок созидает новый сюжет в идеальном плане (в виде представлений). Игра чаще всего разворачивается вокруг какого-нибудь вымышленного героя — игрушки, персонажа сказки, мультфильма. Образы, созданные воображением, получают оформление благодаря таким выразительным средствам, как речевые характеристики, движения, мимика, жесты, экспрессивные проявления.</a:t>
            </a:r>
          </a:p>
          <a:p>
            <a:pPr>
              <a:buNone/>
            </a:pPr>
            <a:r>
              <a:rPr lang="ru-RU" dirty="0" smtClean="0"/>
              <a:t>             </a:t>
            </a:r>
          </a:p>
          <a:p>
            <a:pPr>
              <a:buNone/>
            </a:pPr>
            <a:r>
              <a:rPr lang="ru-RU" dirty="0" smtClean="0"/>
              <a:t>            Основа игры-фантазирования — сотворчество педагога и детей в придумывании игровых событий, последовательно связанных между собой. Плодотворным является обучение детей изменению сюжета знакомой сказки (сочинение новой концовки, включение персонажей из других сказок и др.). Направить фантазию ребенка в новое русло можно с помощью моделирования (Л. А. </a:t>
            </a:r>
            <a:r>
              <a:rPr lang="ru-RU" dirty="0" err="1" smtClean="0"/>
              <a:t>Венгер</a:t>
            </a:r>
            <a:r>
              <a:rPr lang="ru-RU" dirty="0" smtClean="0"/>
              <a:t>, О. М. Дьяченко): создания схем сказочного сюжета, использования символического изображения персонажей.</a:t>
            </a:r>
          </a:p>
          <a:p>
            <a:endParaRPr lang="ru-RU" dirty="0"/>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wipe(down)">
                                      <p:cBhvr>
                                        <p:cTn id="43" dur="580">
                                          <p:stCondLst>
                                            <p:cond delay="0"/>
                                          </p:stCondLst>
                                        </p:cTn>
                                        <p:tgtEl>
                                          <p:spTgt spid="3">
                                            <p:txEl>
                                              <p:pRg st="1" end="1"/>
                                            </p:txEl>
                                          </p:spTgt>
                                        </p:tgtEl>
                                      </p:cBhvr>
                                    </p:animEffect>
                                    <p:anim calcmode="lin" valueType="num">
                                      <p:cBhvr>
                                        <p:cTn id="4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1" end="1"/>
                                            </p:txEl>
                                          </p:spTgt>
                                        </p:tgtEl>
                                      </p:cBhvr>
                                      <p:to x="100000" y="60000"/>
                                    </p:animScale>
                                    <p:animScale>
                                      <p:cBhvr>
                                        <p:cTn id="50" dur="166" decel="50000">
                                          <p:stCondLst>
                                            <p:cond delay="676"/>
                                          </p:stCondLst>
                                        </p:cTn>
                                        <p:tgtEl>
                                          <p:spTgt spid="3">
                                            <p:txEl>
                                              <p:pRg st="1" end="1"/>
                                            </p:txEl>
                                          </p:spTgt>
                                        </p:tgtEl>
                                      </p:cBhvr>
                                      <p:to x="100000" y="100000"/>
                                    </p:animScale>
                                    <p:animScale>
                                      <p:cBhvr>
                                        <p:cTn id="51" dur="26">
                                          <p:stCondLst>
                                            <p:cond delay="1312"/>
                                          </p:stCondLst>
                                        </p:cTn>
                                        <p:tgtEl>
                                          <p:spTgt spid="3">
                                            <p:txEl>
                                              <p:pRg st="1" end="1"/>
                                            </p:txEl>
                                          </p:spTgt>
                                        </p:tgtEl>
                                      </p:cBhvr>
                                      <p:to x="100000" y="80000"/>
                                    </p:animScale>
                                    <p:animScale>
                                      <p:cBhvr>
                                        <p:cTn id="52" dur="166" decel="50000">
                                          <p:stCondLst>
                                            <p:cond delay="1338"/>
                                          </p:stCondLst>
                                        </p:cTn>
                                        <p:tgtEl>
                                          <p:spTgt spid="3">
                                            <p:txEl>
                                              <p:pRg st="1" end="1"/>
                                            </p:txEl>
                                          </p:spTgt>
                                        </p:tgtEl>
                                      </p:cBhvr>
                                      <p:to x="100000" y="100000"/>
                                    </p:animScale>
                                    <p:animScale>
                                      <p:cBhvr>
                                        <p:cTn id="53" dur="26">
                                          <p:stCondLst>
                                            <p:cond delay="1642"/>
                                          </p:stCondLst>
                                        </p:cTn>
                                        <p:tgtEl>
                                          <p:spTgt spid="3">
                                            <p:txEl>
                                              <p:pRg st="1" end="1"/>
                                            </p:txEl>
                                          </p:spTgt>
                                        </p:tgtEl>
                                      </p:cBhvr>
                                      <p:to x="100000" y="90000"/>
                                    </p:animScale>
                                    <p:animScale>
                                      <p:cBhvr>
                                        <p:cTn id="54" dur="166" decel="50000">
                                          <p:stCondLst>
                                            <p:cond delay="1668"/>
                                          </p:stCondLst>
                                        </p:cTn>
                                        <p:tgtEl>
                                          <p:spTgt spid="3">
                                            <p:txEl>
                                              <p:pRg st="1" end="1"/>
                                            </p:txEl>
                                          </p:spTgt>
                                        </p:tgtEl>
                                      </p:cBhvr>
                                      <p:to x="100000" y="100000"/>
                                    </p:animScale>
                                    <p:animScale>
                                      <p:cBhvr>
                                        <p:cTn id="55" dur="26">
                                          <p:stCondLst>
                                            <p:cond delay="1808"/>
                                          </p:stCondLst>
                                        </p:cTn>
                                        <p:tgtEl>
                                          <p:spTgt spid="3">
                                            <p:txEl>
                                              <p:pRg st="1" end="1"/>
                                            </p:txEl>
                                          </p:spTgt>
                                        </p:tgtEl>
                                      </p:cBhvr>
                                      <p:to x="100000" y="95000"/>
                                    </p:animScale>
                                    <p:animScale>
                                      <p:cBhvr>
                                        <p:cTn id="56" dur="166" decel="50000">
                                          <p:stCondLst>
                                            <p:cond delay="1834"/>
                                          </p:stCondLst>
                                        </p:cTn>
                                        <p:tgtEl>
                                          <p:spTgt spid="3">
                                            <p:txEl>
                                              <p:pRg st="1" end="1"/>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2" end="2"/>
                                            </p:txEl>
                                          </p:spTgt>
                                        </p:tgtEl>
                                        <p:attrNameLst>
                                          <p:attrName>style.visibility</p:attrName>
                                        </p:attrNameLst>
                                      </p:cBhvr>
                                      <p:to>
                                        <p:strVal val="visible"/>
                                      </p:to>
                                    </p:set>
                                    <p:animEffect transition="in" filter="wipe(down)">
                                      <p:cBhvr>
                                        <p:cTn id="61" dur="580">
                                          <p:stCondLst>
                                            <p:cond delay="0"/>
                                          </p:stCondLst>
                                        </p:cTn>
                                        <p:tgtEl>
                                          <p:spTgt spid="3">
                                            <p:txEl>
                                              <p:pRg st="2" end="2"/>
                                            </p:txEl>
                                          </p:spTgt>
                                        </p:tgtEl>
                                      </p:cBhvr>
                                    </p:animEffect>
                                    <p:anim calcmode="lin" valueType="num">
                                      <p:cBhvr>
                                        <p:cTn id="6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2" end="2"/>
                                            </p:txEl>
                                          </p:spTgt>
                                        </p:tgtEl>
                                      </p:cBhvr>
                                      <p:to x="100000" y="60000"/>
                                    </p:animScale>
                                    <p:animScale>
                                      <p:cBhvr>
                                        <p:cTn id="68" dur="166" decel="50000">
                                          <p:stCondLst>
                                            <p:cond delay="676"/>
                                          </p:stCondLst>
                                        </p:cTn>
                                        <p:tgtEl>
                                          <p:spTgt spid="3">
                                            <p:txEl>
                                              <p:pRg st="2" end="2"/>
                                            </p:txEl>
                                          </p:spTgt>
                                        </p:tgtEl>
                                      </p:cBhvr>
                                      <p:to x="100000" y="100000"/>
                                    </p:animScale>
                                    <p:animScale>
                                      <p:cBhvr>
                                        <p:cTn id="69" dur="26">
                                          <p:stCondLst>
                                            <p:cond delay="1312"/>
                                          </p:stCondLst>
                                        </p:cTn>
                                        <p:tgtEl>
                                          <p:spTgt spid="3">
                                            <p:txEl>
                                              <p:pRg st="2" end="2"/>
                                            </p:txEl>
                                          </p:spTgt>
                                        </p:tgtEl>
                                      </p:cBhvr>
                                      <p:to x="100000" y="80000"/>
                                    </p:animScale>
                                    <p:animScale>
                                      <p:cBhvr>
                                        <p:cTn id="70" dur="166" decel="50000">
                                          <p:stCondLst>
                                            <p:cond delay="1338"/>
                                          </p:stCondLst>
                                        </p:cTn>
                                        <p:tgtEl>
                                          <p:spTgt spid="3">
                                            <p:txEl>
                                              <p:pRg st="2" end="2"/>
                                            </p:txEl>
                                          </p:spTgt>
                                        </p:tgtEl>
                                      </p:cBhvr>
                                      <p:to x="100000" y="100000"/>
                                    </p:animScale>
                                    <p:animScale>
                                      <p:cBhvr>
                                        <p:cTn id="71" dur="26">
                                          <p:stCondLst>
                                            <p:cond delay="1642"/>
                                          </p:stCondLst>
                                        </p:cTn>
                                        <p:tgtEl>
                                          <p:spTgt spid="3">
                                            <p:txEl>
                                              <p:pRg st="2" end="2"/>
                                            </p:txEl>
                                          </p:spTgt>
                                        </p:tgtEl>
                                      </p:cBhvr>
                                      <p:to x="100000" y="90000"/>
                                    </p:animScale>
                                    <p:animScale>
                                      <p:cBhvr>
                                        <p:cTn id="72" dur="166" decel="50000">
                                          <p:stCondLst>
                                            <p:cond delay="1668"/>
                                          </p:stCondLst>
                                        </p:cTn>
                                        <p:tgtEl>
                                          <p:spTgt spid="3">
                                            <p:txEl>
                                              <p:pRg st="2" end="2"/>
                                            </p:txEl>
                                          </p:spTgt>
                                        </p:tgtEl>
                                      </p:cBhvr>
                                      <p:to x="100000" y="100000"/>
                                    </p:animScale>
                                    <p:animScale>
                                      <p:cBhvr>
                                        <p:cTn id="73" dur="26">
                                          <p:stCondLst>
                                            <p:cond delay="1808"/>
                                          </p:stCondLst>
                                        </p:cTn>
                                        <p:tgtEl>
                                          <p:spTgt spid="3">
                                            <p:txEl>
                                              <p:pRg st="2" end="2"/>
                                            </p:txEl>
                                          </p:spTgt>
                                        </p:tgtEl>
                                      </p:cBhvr>
                                      <p:to x="100000" y="95000"/>
                                    </p:animScale>
                                    <p:animScale>
                                      <p:cBhvr>
                                        <p:cTn id="74" dur="166" decel="50000">
                                          <p:stCondLst>
                                            <p:cond delay="1834"/>
                                          </p:stCondLst>
                                        </p:cTn>
                                        <p:tgtEl>
                                          <p:spTgt spid="3">
                                            <p:txEl>
                                              <p:pRg st="2" end="2"/>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3" end="3"/>
                                            </p:txEl>
                                          </p:spTgt>
                                        </p:tgtEl>
                                        <p:attrNameLst>
                                          <p:attrName>style.visibility</p:attrName>
                                        </p:attrNameLst>
                                      </p:cBhvr>
                                      <p:to>
                                        <p:strVal val="visible"/>
                                      </p:to>
                                    </p:set>
                                    <p:animEffect transition="in" filter="wipe(down)">
                                      <p:cBhvr>
                                        <p:cTn id="79" dur="580">
                                          <p:stCondLst>
                                            <p:cond delay="0"/>
                                          </p:stCondLst>
                                        </p:cTn>
                                        <p:tgtEl>
                                          <p:spTgt spid="3">
                                            <p:txEl>
                                              <p:pRg st="3" end="3"/>
                                            </p:txEl>
                                          </p:spTgt>
                                        </p:tgtEl>
                                      </p:cBhvr>
                                    </p:animEffect>
                                    <p:anim calcmode="lin" valueType="num">
                                      <p:cBhvr>
                                        <p:cTn id="8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3" end="3"/>
                                            </p:txEl>
                                          </p:spTgt>
                                        </p:tgtEl>
                                      </p:cBhvr>
                                      <p:to x="100000" y="60000"/>
                                    </p:animScale>
                                    <p:animScale>
                                      <p:cBhvr>
                                        <p:cTn id="86" dur="166" decel="50000">
                                          <p:stCondLst>
                                            <p:cond delay="676"/>
                                          </p:stCondLst>
                                        </p:cTn>
                                        <p:tgtEl>
                                          <p:spTgt spid="3">
                                            <p:txEl>
                                              <p:pRg st="3" end="3"/>
                                            </p:txEl>
                                          </p:spTgt>
                                        </p:tgtEl>
                                      </p:cBhvr>
                                      <p:to x="100000" y="100000"/>
                                    </p:animScale>
                                    <p:animScale>
                                      <p:cBhvr>
                                        <p:cTn id="87" dur="26">
                                          <p:stCondLst>
                                            <p:cond delay="1312"/>
                                          </p:stCondLst>
                                        </p:cTn>
                                        <p:tgtEl>
                                          <p:spTgt spid="3">
                                            <p:txEl>
                                              <p:pRg st="3" end="3"/>
                                            </p:txEl>
                                          </p:spTgt>
                                        </p:tgtEl>
                                      </p:cBhvr>
                                      <p:to x="100000" y="80000"/>
                                    </p:animScale>
                                    <p:animScale>
                                      <p:cBhvr>
                                        <p:cTn id="88" dur="166" decel="50000">
                                          <p:stCondLst>
                                            <p:cond delay="1338"/>
                                          </p:stCondLst>
                                        </p:cTn>
                                        <p:tgtEl>
                                          <p:spTgt spid="3">
                                            <p:txEl>
                                              <p:pRg st="3" end="3"/>
                                            </p:txEl>
                                          </p:spTgt>
                                        </p:tgtEl>
                                      </p:cBhvr>
                                      <p:to x="100000" y="100000"/>
                                    </p:animScale>
                                    <p:animScale>
                                      <p:cBhvr>
                                        <p:cTn id="89" dur="26">
                                          <p:stCondLst>
                                            <p:cond delay="1642"/>
                                          </p:stCondLst>
                                        </p:cTn>
                                        <p:tgtEl>
                                          <p:spTgt spid="3">
                                            <p:txEl>
                                              <p:pRg st="3" end="3"/>
                                            </p:txEl>
                                          </p:spTgt>
                                        </p:tgtEl>
                                      </p:cBhvr>
                                      <p:to x="100000" y="90000"/>
                                    </p:animScale>
                                    <p:animScale>
                                      <p:cBhvr>
                                        <p:cTn id="90" dur="166" decel="50000">
                                          <p:stCondLst>
                                            <p:cond delay="1668"/>
                                          </p:stCondLst>
                                        </p:cTn>
                                        <p:tgtEl>
                                          <p:spTgt spid="3">
                                            <p:txEl>
                                              <p:pRg st="3" end="3"/>
                                            </p:txEl>
                                          </p:spTgt>
                                        </p:tgtEl>
                                      </p:cBhvr>
                                      <p:to x="100000" y="100000"/>
                                    </p:animScale>
                                    <p:animScale>
                                      <p:cBhvr>
                                        <p:cTn id="91" dur="26">
                                          <p:stCondLst>
                                            <p:cond delay="1808"/>
                                          </p:stCondLst>
                                        </p:cTn>
                                        <p:tgtEl>
                                          <p:spTgt spid="3">
                                            <p:txEl>
                                              <p:pRg st="3" end="3"/>
                                            </p:txEl>
                                          </p:spTgt>
                                        </p:tgtEl>
                                      </p:cBhvr>
                                      <p:to x="100000" y="95000"/>
                                    </p:animScale>
                                    <p:animScale>
                                      <p:cBhvr>
                                        <p:cTn id="92" dur="166" decel="50000">
                                          <p:stCondLst>
                                            <p:cond delay="1834"/>
                                          </p:stCondLst>
                                        </p:cTn>
                                        <p:tgtEl>
                                          <p:spTgt spid="3">
                                            <p:txEl>
                                              <p:pRg st="3" end="3"/>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4" end="4"/>
                                            </p:txEl>
                                          </p:spTgt>
                                        </p:tgtEl>
                                        <p:attrNameLst>
                                          <p:attrName>style.visibility</p:attrName>
                                        </p:attrNameLst>
                                      </p:cBhvr>
                                      <p:to>
                                        <p:strVal val="visible"/>
                                      </p:to>
                                    </p:set>
                                    <p:animEffect transition="in" filter="wipe(down)">
                                      <p:cBhvr>
                                        <p:cTn id="97" dur="580">
                                          <p:stCondLst>
                                            <p:cond delay="0"/>
                                          </p:stCondLst>
                                        </p:cTn>
                                        <p:tgtEl>
                                          <p:spTgt spid="3">
                                            <p:txEl>
                                              <p:pRg st="4" end="4"/>
                                            </p:txEl>
                                          </p:spTgt>
                                        </p:tgtEl>
                                      </p:cBhvr>
                                    </p:animEffect>
                                    <p:anim calcmode="lin" valueType="num">
                                      <p:cBhvr>
                                        <p:cTn id="9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4" end="4"/>
                                            </p:txEl>
                                          </p:spTgt>
                                        </p:tgtEl>
                                      </p:cBhvr>
                                      <p:to x="100000" y="60000"/>
                                    </p:animScale>
                                    <p:animScale>
                                      <p:cBhvr>
                                        <p:cTn id="104" dur="166" decel="50000">
                                          <p:stCondLst>
                                            <p:cond delay="676"/>
                                          </p:stCondLst>
                                        </p:cTn>
                                        <p:tgtEl>
                                          <p:spTgt spid="3">
                                            <p:txEl>
                                              <p:pRg st="4" end="4"/>
                                            </p:txEl>
                                          </p:spTgt>
                                        </p:tgtEl>
                                      </p:cBhvr>
                                      <p:to x="100000" y="100000"/>
                                    </p:animScale>
                                    <p:animScale>
                                      <p:cBhvr>
                                        <p:cTn id="105" dur="26">
                                          <p:stCondLst>
                                            <p:cond delay="1312"/>
                                          </p:stCondLst>
                                        </p:cTn>
                                        <p:tgtEl>
                                          <p:spTgt spid="3">
                                            <p:txEl>
                                              <p:pRg st="4" end="4"/>
                                            </p:txEl>
                                          </p:spTgt>
                                        </p:tgtEl>
                                      </p:cBhvr>
                                      <p:to x="100000" y="80000"/>
                                    </p:animScale>
                                    <p:animScale>
                                      <p:cBhvr>
                                        <p:cTn id="106" dur="166" decel="50000">
                                          <p:stCondLst>
                                            <p:cond delay="1338"/>
                                          </p:stCondLst>
                                        </p:cTn>
                                        <p:tgtEl>
                                          <p:spTgt spid="3">
                                            <p:txEl>
                                              <p:pRg st="4" end="4"/>
                                            </p:txEl>
                                          </p:spTgt>
                                        </p:tgtEl>
                                      </p:cBhvr>
                                      <p:to x="100000" y="100000"/>
                                    </p:animScale>
                                    <p:animScale>
                                      <p:cBhvr>
                                        <p:cTn id="107" dur="26">
                                          <p:stCondLst>
                                            <p:cond delay="1642"/>
                                          </p:stCondLst>
                                        </p:cTn>
                                        <p:tgtEl>
                                          <p:spTgt spid="3">
                                            <p:txEl>
                                              <p:pRg st="4" end="4"/>
                                            </p:txEl>
                                          </p:spTgt>
                                        </p:tgtEl>
                                      </p:cBhvr>
                                      <p:to x="100000" y="90000"/>
                                    </p:animScale>
                                    <p:animScale>
                                      <p:cBhvr>
                                        <p:cTn id="108" dur="166" decel="50000">
                                          <p:stCondLst>
                                            <p:cond delay="1668"/>
                                          </p:stCondLst>
                                        </p:cTn>
                                        <p:tgtEl>
                                          <p:spTgt spid="3">
                                            <p:txEl>
                                              <p:pRg st="4" end="4"/>
                                            </p:txEl>
                                          </p:spTgt>
                                        </p:tgtEl>
                                      </p:cBhvr>
                                      <p:to x="100000" y="100000"/>
                                    </p:animScale>
                                    <p:animScale>
                                      <p:cBhvr>
                                        <p:cTn id="109" dur="26">
                                          <p:stCondLst>
                                            <p:cond delay="1808"/>
                                          </p:stCondLst>
                                        </p:cTn>
                                        <p:tgtEl>
                                          <p:spTgt spid="3">
                                            <p:txEl>
                                              <p:pRg st="4" end="4"/>
                                            </p:txEl>
                                          </p:spTgt>
                                        </p:tgtEl>
                                      </p:cBhvr>
                                      <p:to x="100000" y="95000"/>
                                    </p:animScale>
                                    <p:animScale>
                                      <p:cBhvr>
                                        <p:cTn id="110" dur="166" decel="50000">
                                          <p:stCondLst>
                                            <p:cond delay="1834"/>
                                          </p:stCondLst>
                                        </p:cTn>
                                        <p:tgtEl>
                                          <p:spTgt spid="3">
                                            <p:txEl>
                                              <p:pRg st="4" end="4"/>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5" end="5"/>
                                            </p:txEl>
                                          </p:spTgt>
                                        </p:tgtEl>
                                        <p:attrNameLst>
                                          <p:attrName>style.visibility</p:attrName>
                                        </p:attrNameLst>
                                      </p:cBhvr>
                                      <p:to>
                                        <p:strVal val="visible"/>
                                      </p:to>
                                    </p:set>
                                    <p:animEffect transition="in" filter="wipe(down)">
                                      <p:cBhvr>
                                        <p:cTn id="115" dur="580">
                                          <p:stCondLst>
                                            <p:cond delay="0"/>
                                          </p:stCondLst>
                                        </p:cTn>
                                        <p:tgtEl>
                                          <p:spTgt spid="3">
                                            <p:txEl>
                                              <p:pRg st="5" end="5"/>
                                            </p:txEl>
                                          </p:spTgt>
                                        </p:tgtEl>
                                      </p:cBhvr>
                                    </p:animEffect>
                                    <p:anim calcmode="lin" valueType="num">
                                      <p:cBhvr>
                                        <p:cTn id="116"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5" end="5"/>
                                            </p:txEl>
                                          </p:spTgt>
                                        </p:tgtEl>
                                      </p:cBhvr>
                                      <p:to x="100000" y="60000"/>
                                    </p:animScale>
                                    <p:animScale>
                                      <p:cBhvr>
                                        <p:cTn id="122" dur="166" decel="50000">
                                          <p:stCondLst>
                                            <p:cond delay="676"/>
                                          </p:stCondLst>
                                        </p:cTn>
                                        <p:tgtEl>
                                          <p:spTgt spid="3">
                                            <p:txEl>
                                              <p:pRg st="5" end="5"/>
                                            </p:txEl>
                                          </p:spTgt>
                                        </p:tgtEl>
                                      </p:cBhvr>
                                      <p:to x="100000" y="100000"/>
                                    </p:animScale>
                                    <p:animScale>
                                      <p:cBhvr>
                                        <p:cTn id="123" dur="26">
                                          <p:stCondLst>
                                            <p:cond delay="1312"/>
                                          </p:stCondLst>
                                        </p:cTn>
                                        <p:tgtEl>
                                          <p:spTgt spid="3">
                                            <p:txEl>
                                              <p:pRg st="5" end="5"/>
                                            </p:txEl>
                                          </p:spTgt>
                                        </p:tgtEl>
                                      </p:cBhvr>
                                      <p:to x="100000" y="80000"/>
                                    </p:animScale>
                                    <p:animScale>
                                      <p:cBhvr>
                                        <p:cTn id="124" dur="166" decel="50000">
                                          <p:stCondLst>
                                            <p:cond delay="1338"/>
                                          </p:stCondLst>
                                        </p:cTn>
                                        <p:tgtEl>
                                          <p:spTgt spid="3">
                                            <p:txEl>
                                              <p:pRg st="5" end="5"/>
                                            </p:txEl>
                                          </p:spTgt>
                                        </p:tgtEl>
                                      </p:cBhvr>
                                      <p:to x="100000" y="100000"/>
                                    </p:animScale>
                                    <p:animScale>
                                      <p:cBhvr>
                                        <p:cTn id="125" dur="26">
                                          <p:stCondLst>
                                            <p:cond delay="1642"/>
                                          </p:stCondLst>
                                        </p:cTn>
                                        <p:tgtEl>
                                          <p:spTgt spid="3">
                                            <p:txEl>
                                              <p:pRg st="5" end="5"/>
                                            </p:txEl>
                                          </p:spTgt>
                                        </p:tgtEl>
                                      </p:cBhvr>
                                      <p:to x="100000" y="90000"/>
                                    </p:animScale>
                                    <p:animScale>
                                      <p:cBhvr>
                                        <p:cTn id="126" dur="166" decel="50000">
                                          <p:stCondLst>
                                            <p:cond delay="1668"/>
                                          </p:stCondLst>
                                        </p:cTn>
                                        <p:tgtEl>
                                          <p:spTgt spid="3">
                                            <p:txEl>
                                              <p:pRg st="5" end="5"/>
                                            </p:txEl>
                                          </p:spTgt>
                                        </p:tgtEl>
                                      </p:cBhvr>
                                      <p:to x="100000" y="100000"/>
                                    </p:animScale>
                                    <p:animScale>
                                      <p:cBhvr>
                                        <p:cTn id="127" dur="26">
                                          <p:stCondLst>
                                            <p:cond delay="1808"/>
                                          </p:stCondLst>
                                        </p:cTn>
                                        <p:tgtEl>
                                          <p:spTgt spid="3">
                                            <p:txEl>
                                              <p:pRg st="5" end="5"/>
                                            </p:txEl>
                                          </p:spTgt>
                                        </p:tgtEl>
                                      </p:cBhvr>
                                      <p:to x="100000" y="95000"/>
                                    </p:animScale>
                                    <p:animScale>
                                      <p:cBhvr>
                                        <p:cTn id="128" dur="166" decel="50000">
                                          <p:stCondLst>
                                            <p:cond delay="1834"/>
                                          </p:stCondLst>
                                        </p:cTn>
                                        <p:tgtEl>
                                          <p:spTgt spid="3">
                                            <p:txEl>
                                              <p:pRg st="5" end="5"/>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6" end="6"/>
                                            </p:txEl>
                                          </p:spTgt>
                                        </p:tgtEl>
                                        <p:attrNameLst>
                                          <p:attrName>style.visibility</p:attrName>
                                        </p:attrNameLst>
                                      </p:cBhvr>
                                      <p:to>
                                        <p:strVal val="visible"/>
                                      </p:to>
                                    </p:set>
                                    <p:animEffect transition="in" filter="wipe(down)">
                                      <p:cBhvr>
                                        <p:cTn id="133" dur="580">
                                          <p:stCondLst>
                                            <p:cond delay="0"/>
                                          </p:stCondLst>
                                        </p:cTn>
                                        <p:tgtEl>
                                          <p:spTgt spid="3">
                                            <p:txEl>
                                              <p:pRg st="6" end="6"/>
                                            </p:txEl>
                                          </p:spTgt>
                                        </p:tgtEl>
                                      </p:cBhvr>
                                    </p:animEffect>
                                    <p:anim calcmode="lin" valueType="num">
                                      <p:cBhvr>
                                        <p:cTn id="13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3">
                                            <p:txEl>
                                              <p:pRg st="6" end="6"/>
                                            </p:txEl>
                                          </p:spTgt>
                                        </p:tgtEl>
                                      </p:cBhvr>
                                      <p:to x="100000" y="60000"/>
                                    </p:animScale>
                                    <p:animScale>
                                      <p:cBhvr>
                                        <p:cTn id="140" dur="166" decel="50000">
                                          <p:stCondLst>
                                            <p:cond delay="676"/>
                                          </p:stCondLst>
                                        </p:cTn>
                                        <p:tgtEl>
                                          <p:spTgt spid="3">
                                            <p:txEl>
                                              <p:pRg st="6" end="6"/>
                                            </p:txEl>
                                          </p:spTgt>
                                        </p:tgtEl>
                                      </p:cBhvr>
                                      <p:to x="100000" y="100000"/>
                                    </p:animScale>
                                    <p:animScale>
                                      <p:cBhvr>
                                        <p:cTn id="141" dur="26">
                                          <p:stCondLst>
                                            <p:cond delay="1312"/>
                                          </p:stCondLst>
                                        </p:cTn>
                                        <p:tgtEl>
                                          <p:spTgt spid="3">
                                            <p:txEl>
                                              <p:pRg st="6" end="6"/>
                                            </p:txEl>
                                          </p:spTgt>
                                        </p:tgtEl>
                                      </p:cBhvr>
                                      <p:to x="100000" y="80000"/>
                                    </p:animScale>
                                    <p:animScale>
                                      <p:cBhvr>
                                        <p:cTn id="142" dur="166" decel="50000">
                                          <p:stCondLst>
                                            <p:cond delay="1338"/>
                                          </p:stCondLst>
                                        </p:cTn>
                                        <p:tgtEl>
                                          <p:spTgt spid="3">
                                            <p:txEl>
                                              <p:pRg st="6" end="6"/>
                                            </p:txEl>
                                          </p:spTgt>
                                        </p:tgtEl>
                                      </p:cBhvr>
                                      <p:to x="100000" y="100000"/>
                                    </p:animScale>
                                    <p:animScale>
                                      <p:cBhvr>
                                        <p:cTn id="143" dur="26">
                                          <p:stCondLst>
                                            <p:cond delay="1642"/>
                                          </p:stCondLst>
                                        </p:cTn>
                                        <p:tgtEl>
                                          <p:spTgt spid="3">
                                            <p:txEl>
                                              <p:pRg st="6" end="6"/>
                                            </p:txEl>
                                          </p:spTgt>
                                        </p:tgtEl>
                                      </p:cBhvr>
                                      <p:to x="100000" y="90000"/>
                                    </p:animScale>
                                    <p:animScale>
                                      <p:cBhvr>
                                        <p:cTn id="144" dur="166" decel="50000">
                                          <p:stCondLst>
                                            <p:cond delay="1668"/>
                                          </p:stCondLst>
                                        </p:cTn>
                                        <p:tgtEl>
                                          <p:spTgt spid="3">
                                            <p:txEl>
                                              <p:pRg st="6" end="6"/>
                                            </p:txEl>
                                          </p:spTgt>
                                        </p:tgtEl>
                                      </p:cBhvr>
                                      <p:to x="100000" y="100000"/>
                                    </p:animScale>
                                    <p:animScale>
                                      <p:cBhvr>
                                        <p:cTn id="145" dur="26">
                                          <p:stCondLst>
                                            <p:cond delay="1808"/>
                                          </p:stCondLst>
                                        </p:cTn>
                                        <p:tgtEl>
                                          <p:spTgt spid="3">
                                            <p:txEl>
                                              <p:pRg st="6" end="6"/>
                                            </p:txEl>
                                          </p:spTgt>
                                        </p:tgtEl>
                                      </p:cBhvr>
                                      <p:to x="100000" y="95000"/>
                                    </p:animScale>
                                    <p:animScale>
                                      <p:cBhvr>
                                        <p:cTn id="146" dur="166" decel="50000">
                                          <p:stCondLst>
                                            <p:cond delay="1834"/>
                                          </p:stCondLst>
                                        </p:cTn>
                                        <p:tgtEl>
                                          <p:spTgt spid="3">
                                            <p:txEl>
                                              <p:pRg st="6" end="6"/>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3">
                                            <p:txEl>
                                              <p:pRg st="7" end="7"/>
                                            </p:txEl>
                                          </p:spTgt>
                                        </p:tgtEl>
                                        <p:attrNameLst>
                                          <p:attrName>style.visibility</p:attrName>
                                        </p:attrNameLst>
                                      </p:cBhvr>
                                      <p:to>
                                        <p:strVal val="visible"/>
                                      </p:to>
                                    </p:set>
                                    <p:animEffect transition="in" filter="wipe(down)">
                                      <p:cBhvr>
                                        <p:cTn id="151" dur="580">
                                          <p:stCondLst>
                                            <p:cond delay="0"/>
                                          </p:stCondLst>
                                        </p:cTn>
                                        <p:tgtEl>
                                          <p:spTgt spid="3">
                                            <p:txEl>
                                              <p:pRg st="7" end="7"/>
                                            </p:txEl>
                                          </p:spTgt>
                                        </p:tgtEl>
                                      </p:cBhvr>
                                    </p:animEffect>
                                    <p:anim calcmode="lin" valueType="num">
                                      <p:cBhvr>
                                        <p:cTn id="152"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3">
                                            <p:txEl>
                                              <p:pRg st="7" end="7"/>
                                            </p:txEl>
                                          </p:spTgt>
                                        </p:tgtEl>
                                      </p:cBhvr>
                                      <p:to x="100000" y="60000"/>
                                    </p:animScale>
                                    <p:animScale>
                                      <p:cBhvr>
                                        <p:cTn id="158" dur="166" decel="50000">
                                          <p:stCondLst>
                                            <p:cond delay="676"/>
                                          </p:stCondLst>
                                        </p:cTn>
                                        <p:tgtEl>
                                          <p:spTgt spid="3">
                                            <p:txEl>
                                              <p:pRg st="7" end="7"/>
                                            </p:txEl>
                                          </p:spTgt>
                                        </p:tgtEl>
                                      </p:cBhvr>
                                      <p:to x="100000" y="100000"/>
                                    </p:animScale>
                                    <p:animScale>
                                      <p:cBhvr>
                                        <p:cTn id="159" dur="26">
                                          <p:stCondLst>
                                            <p:cond delay="1312"/>
                                          </p:stCondLst>
                                        </p:cTn>
                                        <p:tgtEl>
                                          <p:spTgt spid="3">
                                            <p:txEl>
                                              <p:pRg st="7" end="7"/>
                                            </p:txEl>
                                          </p:spTgt>
                                        </p:tgtEl>
                                      </p:cBhvr>
                                      <p:to x="100000" y="80000"/>
                                    </p:animScale>
                                    <p:animScale>
                                      <p:cBhvr>
                                        <p:cTn id="160" dur="166" decel="50000">
                                          <p:stCondLst>
                                            <p:cond delay="1338"/>
                                          </p:stCondLst>
                                        </p:cTn>
                                        <p:tgtEl>
                                          <p:spTgt spid="3">
                                            <p:txEl>
                                              <p:pRg st="7" end="7"/>
                                            </p:txEl>
                                          </p:spTgt>
                                        </p:tgtEl>
                                      </p:cBhvr>
                                      <p:to x="100000" y="100000"/>
                                    </p:animScale>
                                    <p:animScale>
                                      <p:cBhvr>
                                        <p:cTn id="161" dur="26">
                                          <p:stCondLst>
                                            <p:cond delay="1642"/>
                                          </p:stCondLst>
                                        </p:cTn>
                                        <p:tgtEl>
                                          <p:spTgt spid="3">
                                            <p:txEl>
                                              <p:pRg st="7" end="7"/>
                                            </p:txEl>
                                          </p:spTgt>
                                        </p:tgtEl>
                                      </p:cBhvr>
                                      <p:to x="100000" y="90000"/>
                                    </p:animScale>
                                    <p:animScale>
                                      <p:cBhvr>
                                        <p:cTn id="162" dur="166" decel="50000">
                                          <p:stCondLst>
                                            <p:cond delay="1668"/>
                                          </p:stCondLst>
                                        </p:cTn>
                                        <p:tgtEl>
                                          <p:spTgt spid="3">
                                            <p:txEl>
                                              <p:pRg st="7" end="7"/>
                                            </p:txEl>
                                          </p:spTgt>
                                        </p:tgtEl>
                                      </p:cBhvr>
                                      <p:to x="100000" y="100000"/>
                                    </p:animScale>
                                    <p:animScale>
                                      <p:cBhvr>
                                        <p:cTn id="163" dur="26">
                                          <p:stCondLst>
                                            <p:cond delay="1808"/>
                                          </p:stCondLst>
                                        </p:cTn>
                                        <p:tgtEl>
                                          <p:spTgt spid="3">
                                            <p:txEl>
                                              <p:pRg st="7" end="7"/>
                                            </p:txEl>
                                          </p:spTgt>
                                        </p:tgtEl>
                                      </p:cBhvr>
                                      <p:to x="100000" y="95000"/>
                                    </p:animScale>
                                    <p:animScale>
                                      <p:cBhvr>
                                        <p:cTn id="164" dur="166" decel="50000">
                                          <p:stCondLst>
                                            <p:cond delay="1834"/>
                                          </p:stCondLst>
                                        </p:cTn>
                                        <p:tgtEl>
                                          <p:spTgt spid="3">
                                            <p:txEl>
                                              <p:pRg st="7" end="7"/>
                                            </p:tx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3">
                                            <p:txEl>
                                              <p:pRg st="8" end="8"/>
                                            </p:txEl>
                                          </p:spTgt>
                                        </p:tgtEl>
                                        <p:attrNameLst>
                                          <p:attrName>style.visibility</p:attrName>
                                        </p:attrNameLst>
                                      </p:cBhvr>
                                      <p:to>
                                        <p:strVal val="visible"/>
                                      </p:to>
                                    </p:set>
                                    <p:animEffect transition="in" filter="wipe(down)">
                                      <p:cBhvr>
                                        <p:cTn id="169" dur="580">
                                          <p:stCondLst>
                                            <p:cond delay="0"/>
                                          </p:stCondLst>
                                        </p:cTn>
                                        <p:tgtEl>
                                          <p:spTgt spid="3">
                                            <p:txEl>
                                              <p:pRg st="8" end="8"/>
                                            </p:txEl>
                                          </p:spTgt>
                                        </p:tgtEl>
                                      </p:cBhvr>
                                    </p:animEffect>
                                    <p:anim calcmode="lin" valueType="num">
                                      <p:cBhvr>
                                        <p:cTn id="170"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3">
                                            <p:txEl>
                                              <p:pRg st="8" end="8"/>
                                            </p:txEl>
                                          </p:spTgt>
                                        </p:tgtEl>
                                      </p:cBhvr>
                                      <p:to x="100000" y="60000"/>
                                    </p:animScale>
                                    <p:animScale>
                                      <p:cBhvr>
                                        <p:cTn id="176" dur="166" decel="50000">
                                          <p:stCondLst>
                                            <p:cond delay="676"/>
                                          </p:stCondLst>
                                        </p:cTn>
                                        <p:tgtEl>
                                          <p:spTgt spid="3">
                                            <p:txEl>
                                              <p:pRg st="8" end="8"/>
                                            </p:txEl>
                                          </p:spTgt>
                                        </p:tgtEl>
                                      </p:cBhvr>
                                      <p:to x="100000" y="100000"/>
                                    </p:animScale>
                                    <p:animScale>
                                      <p:cBhvr>
                                        <p:cTn id="177" dur="26">
                                          <p:stCondLst>
                                            <p:cond delay="1312"/>
                                          </p:stCondLst>
                                        </p:cTn>
                                        <p:tgtEl>
                                          <p:spTgt spid="3">
                                            <p:txEl>
                                              <p:pRg st="8" end="8"/>
                                            </p:txEl>
                                          </p:spTgt>
                                        </p:tgtEl>
                                      </p:cBhvr>
                                      <p:to x="100000" y="80000"/>
                                    </p:animScale>
                                    <p:animScale>
                                      <p:cBhvr>
                                        <p:cTn id="178" dur="166" decel="50000">
                                          <p:stCondLst>
                                            <p:cond delay="1338"/>
                                          </p:stCondLst>
                                        </p:cTn>
                                        <p:tgtEl>
                                          <p:spTgt spid="3">
                                            <p:txEl>
                                              <p:pRg st="8" end="8"/>
                                            </p:txEl>
                                          </p:spTgt>
                                        </p:tgtEl>
                                      </p:cBhvr>
                                      <p:to x="100000" y="100000"/>
                                    </p:animScale>
                                    <p:animScale>
                                      <p:cBhvr>
                                        <p:cTn id="179" dur="26">
                                          <p:stCondLst>
                                            <p:cond delay="1642"/>
                                          </p:stCondLst>
                                        </p:cTn>
                                        <p:tgtEl>
                                          <p:spTgt spid="3">
                                            <p:txEl>
                                              <p:pRg st="8" end="8"/>
                                            </p:txEl>
                                          </p:spTgt>
                                        </p:tgtEl>
                                      </p:cBhvr>
                                      <p:to x="100000" y="90000"/>
                                    </p:animScale>
                                    <p:animScale>
                                      <p:cBhvr>
                                        <p:cTn id="180" dur="166" decel="50000">
                                          <p:stCondLst>
                                            <p:cond delay="1668"/>
                                          </p:stCondLst>
                                        </p:cTn>
                                        <p:tgtEl>
                                          <p:spTgt spid="3">
                                            <p:txEl>
                                              <p:pRg st="8" end="8"/>
                                            </p:txEl>
                                          </p:spTgt>
                                        </p:tgtEl>
                                      </p:cBhvr>
                                      <p:to x="100000" y="100000"/>
                                    </p:animScale>
                                    <p:animScale>
                                      <p:cBhvr>
                                        <p:cTn id="181" dur="26">
                                          <p:stCondLst>
                                            <p:cond delay="1808"/>
                                          </p:stCondLst>
                                        </p:cTn>
                                        <p:tgtEl>
                                          <p:spTgt spid="3">
                                            <p:txEl>
                                              <p:pRg st="8" end="8"/>
                                            </p:txEl>
                                          </p:spTgt>
                                        </p:tgtEl>
                                      </p:cBhvr>
                                      <p:to x="100000" y="95000"/>
                                    </p:animScale>
                                    <p:animScale>
                                      <p:cBhvr>
                                        <p:cTn id="182" dur="166" decel="50000">
                                          <p:stCondLst>
                                            <p:cond delay="1834"/>
                                          </p:stCondLst>
                                        </p:cTn>
                                        <p:tgtEl>
                                          <p:spTgt spid="3">
                                            <p:txEl>
                                              <p:pRg st="8" end="8"/>
                                            </p:txEl>
                                          </p:spTgt>
                                        </p:tgtEl>
                                      </p:cBhvr>
                                      <p:to x="100000" y="100000"/>
                                    </p:animScale>
                                  </p:childTnLst>
                                </p:cTn>
                              </p:par>
                            </p:childTnLst>
                          </p:cTn>
                        </p:par>
                      </p:childTnLst>
                    </p:cTn>
                  </p:par>
                  <p:par>
                    <p:cTn id="183" fill="hold">
                      <p:stCondLst>
                        <p:cond delay="indefinite"/>
                      </p:stCondLst>
                      <p:childTnLst>
                        <p:par>
                          <p:cTn id="184" fill="hold">
                            <p:stCondLst>
                              <p:cond delay="0"/>
                            </p:stCondLst>
                            <p:childTnLst>
                              <p:par>
                                <p:cTn id="185" presetID="26" presetClass="entr" presetSubtype="0" fill="hold" grpId="0" nodeType="clickEffect">
                                  <p:stCondLst>
                                    <p:cond delay="0"/>
                                  </p:stCondLst>
                                  <p:childTnLst>
                                    <p:set>
                                      <p:cBhvr>
                                        <p:cTn id="186" dur="1" fill="hold">
                                          <p:stCondLst>
                                            <p:cond delay="0"/>
                                          </p:stCondLst>
                                        </p:cTn>
                                        <p:tgtEl>
                                          <p:spTgt spid="3">
                                            <p:txEl>
                                              <p:pRg st="9" end="9"/>
                                            </p:txEl>
                                          </p:spTgt>
                                        </p:tgtEl>
                                        <p:attrNameLst>
                                          <p:attrName>style.visibility</p:attrName>
                                        </p:attrNameLst>
                                      </p:cBhvr>
                                      <p:to>
                                        <p:strVal val="visible"/>
                                      </p:to>
                                    </p:set>
                                    <p:animEffect transition="in" filter="wipe(down)">
                                      <p:cBhvr>
                                        <p:cTn id="187" dur="580">
                                          <p:stCondLst>
                                            <p:cond delay="0"/>
                                          </p:stCondLst>
                                        </p:cTn>
                                        <p:tgtEl>
                                          <p:spTgt spid="3">
                                            <p:txEl>
                                              <p:pRg st="9" end="9"/>
                                            </p:txEl>
                                          </p:spTgt>
                                        </p:tgtEl>
                                      </p:cBhvr>
                                    </p:animEffect>
                                    <p:anim calcmode="lin" valueType="num">
                                      <p:cBhvr>
                                        <p:cTn id="188"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89"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90"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91"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92"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93" dur="26">
                                          <p:stCondLst>
                                            <p:cond delay="650"/>
                                          </p:stCondLst>
                                        </p:cTn>
                                        <p:tgtEl>
                                          <p:spTgt spid="3">
                                            <p:txEl>
                                              <p:pRg st="9" end="9"/>
                                            </p:txEl>
                                          </p:spTgt>
                                        </p:tgtEl>
                                      </p:cBhvr>
                                      <p:to x="100000" y="60000"/>
                                    </p:animScale>
                                    <p:animScale>
                                      <p:cBhvr>
                                        <p:cTn id="194" dur="166" decel="50000">
                                          <p:stCondLst>
                                            <p:cond delay="676"/>
                                          </p:stCondLst>
                                        </p:cTn>
                                        <p:tgtEl>
                                          <p:spTgt spid="3">
                                            <p:txEl>
                                              <p:pRg st="9" end="9"/>
                                            </p:txEl>
                                          </p:spTgt>
                                        </p:tgtEl>
                                      </p:cBhvr>
                                      <p:to x="100000" y="100000"/>
                                    </p:animScale>
                                    <p:animScale>
                                      <p:cBhvr>
                                        <p:cTn id="195" dur="26">
                                          <p:stCondLst>
                                            <p:cond delay="1312"/>
                                          </p:stCondLst>
                                        </p:cTn>
                                        <p:tgtEl>
                                          <p:spTgt spid="3">
                                            <p:txEl>
                                              <p:pRg st="9" end="9"/>
                                            </p:txEl>
                                          </p:spTgt>
                                        </p:tgtEl>
                                      </p:cBhvr>
                                      <p:to x="100000" y="80000"/>
                                    </p:animScale>
                                    <p:animScale>
                                      <p:cBhvr>
                                        <p:cTn id="196" dur="166" decel="50000">
                                          <p:stCondLst>
                                            <p:cond delay="1338"/>
                                          </p:stCondLst>
                                        </p:cTn>
                                        <p:tgtEl>
                                          <p:spTgt spid="3">
                                            <p:txEl>
                                              <p:pRg st="9" end="9"/>
                                            </p:txEl>
                                          </p:spTgt>
                                        </p:tgtEl>
                                      </p:cBhvr>
                                      <p:to x="100000" y="100000"/>
                                    </p:animScale>
                                    <p:animScale>
                                      <p:cBhvr>
                                        <p:cTn id="197" dur="26">
                                          <p:stCondLst>
                                            <p:cond delay="1642"/>
                                          </p:stCondLst>
                                        </p:cTn>
                                        <p:tgtEl>
                                          <p:spTgt spid="3">
                                            <p:txEl>
                                              <p:pRg st="9" end="9"/>
                                            </p:txEl>
                                          </p:spTgt>
                                        </p:tgtEl>
                                      </p:cBhvr>
                                      <p:to x="100000" y="90000"/>
                                    </p:animScale>
                                    <p:animScale>
                                      <p:cBhvr>
                                        <p:cTn id="198" dur="166" decel="50000">
                                          <p:stCondLst>
                                            <p:cond delay="1668"/>
                                          </p:stCondLst>
                                        </p:cTn>
                                        <p:tgtEl>
                                          <p:spTgt spid="3">
                                            <p:txEl>
                                              <p:pRg st="9" end="9"/>
                                            </p:txEl>
                                          </p:spTgt>
                                        </p:tgtEl>
                                      </p:cBhvr>
                                      <p:to x="100000" y="100000"/>
                                    </p:animScale>
                                    <p:animScale>
                                      <p:cBhvr>
                                        <p:cTn id="199" dur="26">
                                          <p:stCondLst>
                                            <p:cond delay="1808"/>
                                          </p:stCondLst>
                                        </p:cTn>
                                        <p:tgtEl>
                                          <p:spTgt spid="3">
                                            <p:txEl>
                                              <p:pRg st="9" end="9"/>
                                            </p:txEl>
                                          </p:spTgt>
                                        </p:tgtEl>
                                      </p:cBhvr>
                                      <p:to x="100000" y="95000"/>
                                    </p:animScale>
                                    <p:animScale>
                                      <p:cBhvr>
                                        <p:cTn id="200" dur="166" decel="50000">
                                          <p:stCondLst>
                                            <p:cond delay="1834"/>
                                          </p:stCondLst>
                                        </p:cTn>
                                        <p:tgtEl>
                                          <p:spTgt spid="3">
                                            <p:txEl>
                                              <p:pRg st="9" end="9"/>
                                            </p:txEl>
                                          </p:spTgt>
                                        </p:tgtEl>
                                      </p:cBhvr>
                                      <p:to x="100000" y="100000"/>
                                    </p:animScale>
                                  </p:childTnLst>
                                </p:cTn>
                              </p:par>
                            </p:childTnLst>
                          </p:cTn>
                        </p:par>
                      </p:childTnLst>
                    </p:cTn>
                  </p:par>
                  <p:par>
                    <p:cTn id="201" fill="hold">
                      <p:stCondLst>
                        <p:cond delay="indefinite"/>
                      </p:stCondLst>
                      <p:childTnLst>
                        <p:par>
                          <p:cTn id="202" fill="hold">
                            <p:stCondLst>
                              <p:cond delay="0"/>
                            </p:stCondLst>
                            <p:childTnLst>
                              <p:par>
                                <p:cTn id="203" presetID="26" presetClass="entr" presetSubtype="0" fill="hold" grpId="0" nodeType="clickEffect">
                                  <p:stCondLst>
                                    <p:cond delay="0"/>
                                  </p:stCondLst>
                                  <p:childTnLst>
                                    <p:set>
                                      <p:cBhvr>
                                        <p:cTn id="204" dur="1" fill="hold">
                                          <p:stCondLst>
                                            <p:cond delay="0"/>
                                          </p:stCondLst>
                                        </p:cTn>
                                        <p:tgtEl>
                                          <p:spTgt spid="3">
                                            <p:txEl>
                                              <p:pRg st="10" end="10"/>
                                            </p:txEl>
                                          </p:spTgt>
                                        </p:tgtEl>
                                        <p:attrNameLst>
                                          <p:attrName>style.visibility</p:attrName>
                                        </p:attrNameLst>
                                      </p:cBhvr>
                                      <p:to>
                                        <p:strVal val="visible"/>
                                      </p:to>
                                    </p:set>
                                    <p:animEffect transition="in" filter="wipe(down)">
                                      <p:cBhvr>
                                        <p:cTn id="205" dur="580">
                                          <p:stCondLst>
                                            <p:cond delay="0"/>
                                          </p:stCondLst>
                                        </p:cTn>
                                        <p:tgtEl>
                                          <p:spTgt spid="3">
                                            <p:txEl>
                                              <p:pRg st="10" end="10"/>
                                            </p:txEl>
                                          </p:spTgt>
                                        </p:tgtEl>
                                      </p:cBhvr>
                                    </p:animEffect>
                                    <p:anim calcmode="lin" valueType="num">
                                      <p:cBhvr>
                                        <p:cTn id="206"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207"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208"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209"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210"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211" dur="26">
                                          <p:stCondLst>
                                            <p:cond delay="650"/>
                                          </p:stCondLst>
                                        </p:cTn>
                                        <p:tgtEl>
                                          <p:spTgt spid="3">
                                            <p:txEl>
                                              <p:pRg st="10" end="10"/>
                                            </p:txEl>
                                          </p:spTgt>
                                        </p:tgtEl>
                                      </p:cBhvr>
                                      <p:to x="100000" y="60000"/>
                                    </p:animScale>
                                    <p:animScale>
                                      <p:cBhvr>
                                        <p:cTn id="212" dur="166" decel="50000">
                                          <p:stCondLst>
                                            <p:cond delay="676"/>
                                          </p:stCondLst>
                                        </p:cTn>
                                        <p:tgtEl>
                                          <p:spTgt spid="3">
                                            <p:txEl>
                                              <p:pRg st="10" end="10"/>
                                            </p:txEl>
                                          </p:spTgt>
                                        </p:tgtEl>
                                      </p:cBhvr>
                                      <p:to x="100000" y="100000"/>
                                    </p:animScale>
                                    <p:animScale>
                                      <p:cBhvr>
                                        <p:cTn id="213" dur="26">
                                          <p:stCondLst>
                                            <p:cond delay="1312"/>
                                          </p:stCondLst>
                                        </p:cTn>
                                        <p:tgtEl>
                                          <p:spTgt spid="3">
                                            <p:txEl>
                                              <p:pRg st="10" end="10"/>
                                            </p:txEl>
                                          </p:spTgt>
                                        </p:tgtEl>
                                      </p:cBhvr>
                                      <p:to x="100000" y="80000"/>
                                    </p:animScale>
                                    <p:animScale>
                                      <p:cBhvr>
                                        <p:cTn id="214" dur="166" decel="50000">
                                          <p:stCondLst>
                                            <p:cond delay="1338"/>
                                          </p:stCondLst>
                                        </p:cTn>
                                        <p:tgtEl>
                                          <p:spTgt spid="3">
                                            <p:txEl>
                                              <p:pRg st="10" end="10"/>
                                            </p:txEl>
                                          </p:spTgt>
                                        </p:tgtEl>
                                      </p:cBhvr>
                                      <p:to x="100000" y="100000"/>
                                    </p:animScale>
                                    <p:animScale>
                                      <p:cBhvr>
                                        <p:cTn id="215" dur="26">
                                          <p:stCondLst>
                                            <p:cond delay="1642"/>
                                          </p:stCondLst>
                                        </p:cTn>
                                        <p:tgtEl>
                                          <p:spTgt spid="3">
                                            <p:txEl>
                                              <p:pRg st="10" end="10"/>
                                            </p:txEl>
                                          </p:spTgt>
                                        </p:tgtEl>
                                      </p:cBhvr>
                                      <p:to x="100000" y="90000"/>
                                    </p:animScale>
                                    <p:animScale>
                                      <p:cBhvr>
                                        <p:cTn id="216" dur="166" decel="50000">
                                          <p:stCondLst>
                                            <p:cond delay="1668"/>
                                          </p:stCondLst>
                                        </p:cTn>
                                        <p:tgtEl>
                                          <p:spTgt spid="3">
                                            <p:txEl>
                                              <p:pRg st="10" end="10"/>
                                            </p:txEl>
                                          </p:spTgt>
                                        </p:tgtEl>
                                      </p:cBhvr>
                                      <p:to x="100000" y="100000"/>
                                    </p:animScale>
                                    <p:animScale>
                                      <p:cBhvr>
                                        <p:cTn id="217" dur="26">
                                          <p:stCondLst>
                                            <p:cond delay="1808"/>
                                          </p:stCondLst>
                                        </p:cTn>
                                        <p:tgtEl>
                                          <p:spTgt spid="3">
                                            <p:txEl>
                                              <p:pRg st="10" end="10"/>
                                            </p:txEl>
                                          </p:spTgt>
                                        </p:tgtEl>
                                      </p:cBhvr>
                                      <p:to x="100000" y="95000"/>
                                    </p:animScale>
                                    <p:animScale>
                                      <p:cBhvr>
                                        <p:cTn id="218" dur="166" decel="50000">
                                          <p:stCondLst>
                                            <p:cond delay="1834"/>
                                          </p:stCondLst>
                                        </p:cTn>
                                        <p:tgtEl>
                                          <p:spTgt spid="3">
                                            <p:txEl>
                                              <p:pRg st="10" end="10"/>
                                            </p:txEl>
                                          </p:spTgt>
                                        </p:tgtEl>
                                      </p:cBhvr>
                                      <p:to x="100000" y="100000"/>
                                    </p:animScale>
                                  </p:childTnLst>
                                </p:cTn>
                              </p:par>
                            </p:childTnLst>
                          </p:cTn>
                        </p:par>
                      </p:childTnLst>
                    </p:cTn>
                  </p:par>
                  <p:par>
                    <p:cTn id="219" fill="hold">
                      <p:stCondLst>
                        <p:cond delay="indefinite"/>
                      </p:stCondLst>
                      <p:childTnLst>
                        <p:par>
                          <p:cTn id="220" fill="hold">
                            <p:stCondLst>
                              <p:cond delay="0"/>
                            </p:stCondLst>
                            <p:childTnLst>
                              <p:par>
                                <p:cTn id="221" presetID="26" presetClass="entr" presetSubtype="0" fill="hold" grpId="0" nodeType="clickEffect">
                                  <p:stCondLst>
                                    <p:cond delay="0"/>
                                  </p:stCondLst>
                                  <p:childTnLst>
                                    <p:set>
                                      <p:cBhvr>
                                        <p:cTn id="222" dur="1" fill="hold">
                                          <p:stCondLst>
                                            <p:cond delay="0"/>
                                          </p:stCondLst>
                                        </p:cTn>
                                        <p:tgtEl>
                                          <p:spTgt spid="3">
                                            <p:txEl>
                                              <p:pRg st="11" end="11"/>
                                            </p:txEl>
                                          </p:spTgt>
                                        </p:tgtEl>
                                        <p:attrNameLst>
                                          <p:attrName>style.visibility</p:attrName>
                                        </p:attrNameLst>
                                      </p:cBhvr>
                                      <p:to>
                                        <p:strVal val="visible"/>
                                      </p:to>
                                    </p:set>
                                    <p:animEffect transition="in" filter="wipe(down)">
                                      <p:cBhvr>
                                        <p:cTn id="223" dur="580">
                                          <p:stCondLst>
                                            <p:cond delay="0"/>
                                          </p:stCondLst>
                                        </p:cTn>
                                        <p:tgtEl>
                                          <p:spTgt spid="3">
                                            <p:txEl>
                                              <p:pRg st="11" end="11"/>
                                            </p:txEl>
                                          </p:spTgt>
                                        </p:tgtEl>
                                      </p:cBhvr>
                                    </p:animEffect>
                                    <p:anim calcmode="lin" valueType="num">
                                      <p:cBhvr>
                                        <p:cTn id="224"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225"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226"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227"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228"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229" dur="26">
                                          <p:stCondLst>
                                            <p:cond delay="650"/>
                                          </p:stCondLst>
                                        </p:cTn>
                                        <p:tgtEl>
                                          <p:spTgt spid="3">
                                            <p:txEl>
                                              <p:pRg st="11" end="11"/>
                                            </p:txEl>
                                          </p:spTgt>
                                        </p:tgtEl>
                                      </p:cBhvr>
                                      <p:to x="100000" y="60000"/>
                                    </p:animScale>
                                    <p:animScale>
                                      <p:cBhvr>
                                        <p:cTn id="230" dur="166" decel="50000">
                                          <p:stCondLst>
                                            <p:cond delay="676"/>
                                          </p:stCondLst>
                                        </p:cTn>
                                        <p:tgtEl>
                                          <p:spTgt spid="3">
                                            <p:txEl>
                                              <p:pRg st="11" end="11"/>
                                            </p:txEl>
                                          </p:spTgt>
                                        </p:tgtEl>
                                      </p:cBhvr>
                                      <p:to x="100000" y="100000"/>
                                    </p:animScale>
                                    <p:animScale>
                                      <p:cBhvr>
                                        <p:cTn id="231" dur="26">
                                          <p:stCondLst>
                                            <p:cond delay="1312"/>
                                          </p:stCondLst>
                                        </p:cTn>
                                        <p:tgtEl>
                                          <p:spTgt spid="3">
                                            <p:txEl>
                                              <p:pRg st="11" end="11"/>
                                            </p:txEl>
                                          </p:spTgt>
                                        </p:tgtEl>
                                      </p:cBhvr>
                                      <p:to x="100000" y="80000"/>
                                    </p:animScale>
                                    <p:animScale>
                                      <p:cBhvr>
                                        <p:cTn id="232" dur="166" decel="50000">
                                          <p:stCondLst>
                                            <p:cond delay="1338"/>
                                          </p:stCondLst>
                                        </p:cTn>
                                        <p:tgtEl>
                                          <p:spTgt spid="3">
                                            <p:txEl>
                                              <p:pRg st="11" end="11"/>
                                            </p:txEl>
                                          </p:spTgt>
                                        </p:tgtEl>
                                      </p:cBhvr>
                                      <p:to x="100000" y="100000"/>
                                    </p:animScale>
                                    <p:animScale>
                                      <p:cBhvr>
                                        <p:cTn id="233" dur="26">
                                          <p:stCondLst>
                                            <p:cond delay="1642"/>
                                          </p:stCondLst>
                                        </p:cTn>
                                        <p:tgtEl>
                                          <p:spTgt spid="3">
                                            <p:txEl>
                                              <p:pRg st="11" end="11"/>
                                            </p:txEl>
                                          </p:spTgt>
                                        </p:tgtEl>
                                      </p:cBhvr>
                                      <p:to x="100000" y="90000"/>
                                    </p:animScale>
                                    <p:animScale>
                                      <p:cBhvr>
                                        <p:cTn id="234" dur="166" decel="50000">
                                          <p:stCondLst>
                                            <p:cond delay="1668"/>
                                          </p:stCondLst>
                                        </p:cTn>
                                        <p:tgtEl>
                                          <p:spTgt spid="3">
                                            <p:txEl>
                                              <p:pRg st="11" end="11"/>
                                            </p:txEl>
                                          </p:spTgt>
                                        </p:tgtEl>
                                      </p:cBhvr>
                                      <p:to x="100000" y="100000"/>
                                    </p:animScale>
                                    <p:animScale>
                                      <p:cBhvr>
                                        <p:cTn id="235" dur="26">
                                          <p:stCondLst>
                                            <p:cond delay="1808"/>
                                          </p:stCondLst>
                                        </p:cTn>
                                        <p:tgtEl>
                                          <p:spTgt spid="3">
                                            <p:txEl>
                                              <p:pRg st="11" end="11"/>
                                            </p:txEl>
                                          </p:spTgt>
                                        </p:tgtEl>
                                      </p:cBhvr>
                                      <p:to x="100000" y="95000"/>
                                    </p:animScale>
                                    <p:animScale>
                                      <p:cBhvr>
                                        <p:cTn id="236" dur="166" decel="50000">
                                          <p:stCondLst>
                                            <p:cond delay="1834"/>
                                          </p:stCondLst>
                                        </p:cTn>
                                        <p:tgtEl>
                                          <p:spTgt spid="3">
                                            <p:txEl>
                                              <p:pRg st="11" end="11"/>
                                            </p:txEl>
                                          </p:spTgt>
                                        </p:tgtEl>
                                      </p:cBhvr>
                                      <p:to x="100000" y="100000"/>
                                    </p:animScale>
                                  </p:childTnLst>
                                </p:cTn>
                              </p:par>
                            </p:childTnLst>
                          </p:cTn>
                        </p:par>
                      </p:childTnLst>
                    </p:cTn>
                  </p:par>
                  <p:par>
                    <p:cTn id="237" fill="hold">
                      <p:stCondLst>
                        <p:cond delay="indefinite"/>
                      </p:stCondLst>
                      <p:childTnLst>
                        <p:par>
                          <p:cTn id="238" fill="hold">
                            <p:stCondLst>
                              <p:cond delay="0"/>
                            </p:stCondLst>
                            <p:childTnLst>
                              <p:par>
                                <p:cTn id="239" presetID="26" presetClass="entr" presetSubtype="0" fill="hold" grpId="0" nodeType="clickEffect">
                                  <p:stCondLst>
                                    <p:cond delay="0"/>
                                  </p:stCondLst>
                                  <p:childTnLst>
                                    <p:set>
                                      <p:cBhvr>
                                        <p:cTn id="240" dur="1" fill="hold">
                                          <p:stCondLst>
                                            <p:cond delay="0"/>
                                          </p:stCondLst>
                                        </p:cTn>
                                        <p:tgtEl>
                                          <p:spTgt spid="3">
                                            <p:txEl>
                                              <p:pRg st="12" end="12"/>
                                            </p:txEl>
                                          </p:spTgt>
                                        </p:tgtEl>
                                        <p:attrNameLst>
                                          <p:attrName>style.visibility</p:attrName>
                                        </p:attrNameLst>
                                      </p:cBhvr>
                                      <p:to>
                                        <p:strVal val="visible"/>
                                      </p:to>
                                    </p:set>
                                    <p:animEffect transition="in" filter="wipe(down)">
                                      <p:cBhvr>
                                        <p:cTn id="241" dur="580">
                                          <p:stCondLst>
                                            <p:cond delay="0"/>
                                          </p:stCondLst>
                                        </p:cTn>
                                        <p:tgtEl>
                                          <p:spTgt spid="3">
                                            <p:txEl>
                                              <p:pRg st="12" end="12"/>
                                            </p:txEl>
                                          </p:spTgt>
                                        </p:tgtEl>
                                      </p:cBhvr>
                                    </p:animEffect>
                                    <p:anim calcmode="lin" valueType="num">
                                      <p:cBhvr>
                                        <p:cTn id="242" dur="1822"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243" dur="664"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244" dur="664" tmFilter="0, 0; 0.125,0.2665; 0.25,0.4; 0.375,0.465; 0.5,0.5;  0.625,0.535; 0.75,0.6; 0.875,0.7335; 1,1">
                                          <p:stCondLst>
                                            <p:cond delay="664"/>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245" dur="332" tmFilter="0, 0; 0.125,0.2665; 0.25,0.4; 0.375,0.465; 0.5,0.5;  0.625,0.535; 0.75,0.6; 0.875,0.7335; 1,1">
                                          <p:stCondLst>
                                            <p:cond delay="1324"/>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246" dur="164" tmFilter="0, 0; 0.125,0.2665; 0.25,0.4; 0.375,0.465; 0.5,0.5;  0.625,0.535; 0.75,0.6; 0.875,0.7335; 1,1">
                                          <p:stCondLst>
                                            <p:cond delay="1656"/>
                                          </p:stCondLst>
                                        </p:cTn>
                                        <p:tgtEl>
                                          <p:spTgt spid="3">
                                            <p:txEl>
                                              <p:pRg st="12" end="12"/>
                                            </p:txEl>
                                          </p:spTgt>
                                        </p:tgtEl>
                                        <p:attrNameLst>
                                          <p:attrName>ppt_y</p:attrName>
                                        </p:attrNameLst>
                                      </p:cBhvr>
                                      <p:tavLst>
                                        <p:tav tm="0" fmla="#ppt_y-sin(pi*$)/81">
                                          <p:val>
                                            <p:fltVal val="0"/>
                                          </p:val>
                                        </p:tav>
                                        <p:tav tm="100000">
                                          <p:val>
                                            <p:fltVal val="1"/>
                                          </p:val>
                                        </p:tav>
                                      </p:tavLst>
                                    </p:anim>
                                    <p:animScale>
                                      <p:cBhvr>
                                        <p:cTn id="247" dur="26">
                                          <p:stCondLst>
                                            <p:cond delay="650"/>
                                          </p:stCondLst>
                                        </p:cTn>
                                        <p:tgtEl>
                                          <p:spTgt spid="3">
                                            <p:txEl>
                                              <p:pRg st="12" end="12"/>
                                            </p:txEl>
                                          </p:spTgt>
                                        </p:tgtEl>
                                      </p:cBhvr>
                                      <p:to x="100000" y="60000"/>
                                    </p:animScale>
                                    <p:animScale>
                                      <p:cBhvr>
                                        <p:cTn id="248" dur="166" decel="50000">
                                          <p:stCondLst>
                                            <p:cond delay="676"/>
                                          </p:stCondLst>
                                        </p:cTn>
                                        <p:tgtEl>
                                          <p:spTgt spid="3">
                                            <p:txEl>
                                              <p:pRg st="12" end="12"/>
                                            </p:txEl>
                                          </p:spTgt>
                                        </p:tgtEl>
                                      </p:cBhvr>
                                      <p:to x="100000" y="100000"/>
                                    </p:animScale>
                                    <p:animScale>
                                      <p:cBhvr>
                                        <p:cTn id="249" dur="26">
                                          <p:stCondLst>
                                            <p:cond delay="1312"/>
                                          </p:stCondLst>
                                        </p:cTn>
                                        <p:tgtEl>
                                          <p:spTgt spid="3">
                                            <p:txEl>
                                              <p:pRg st="12" end="12"/>
                                            </p:txEl>
                                          </p:spTgt>
                                        </p:tgtEl>
                                      </p:cBhvr>
                                      <p:to x="100000" y="80000"/>
                                    </p:animScale>
                                    <p:animScale>
                                      <p:cBhvr>
                                        <p:cTn id="250" dur="166" decel="50000">
                                          <p:stCondLst>
                                            <p:cond delay="1338"/>
                                          </p:stCondLst>
                                        </p:cTn>
                                        <p:tgtEl>
                                          <p:spTgt spid="3">
                                            <p:txEl>
                                              <p:pRg st="12" end="12"/>
                                            </p:txEl>
                                          </p:spTgt>
                                        </p:tgtEl>
                                      </p:cBhvr>
                                      <p:to x="100000" y="100000"/>
                                    </p:animScale>
                                    <p:animScale>
                                      <p:cBhvr>
                                        <p:cTn id="251" dur="26">
                                          <p:stCondLst>
                                            <p:cond delay="1642"/>
                                          </p:stCondLst>
                                        </p:cTn>
                                        <p:tgtEl>
                                          <p:spTgt spid="3">
                                            <p:txEl>
                                              <p:pRg st="12" end="12"/>
                                            </p:txEl>
                                          </p:spTgt>
                                        </p:tgtEl>
                                      </p:cBhvr>
                                      <p:to x="100000" y="90000"/>
                                    </p:animScale>
                                    <p:animScale>
                                      <p:cBhvr>
                                        <p:cTn id="252" dur="166" decel="50000">
                                          <p:stCondLst>
                                            <p:cond delay="1668"/>
                                          </p:stCondLst>
                                        </p:cTn>
                                        <p:tgtEl>
                                          <p:spTgt spid="3">
                                            <p:txEl>
                                              <p:pRg st="12" end="12"/>
                                            </p:txEl>
                                          </p:spTgt>
                                        </p:tgtEl>
                                      </p:cBhvr>
                                      <p:to x="100000" y="100000"/>
                                    </p:animScale>
                                    <p:animScale>
                                      <p:cBhvr>
                                        <p:cTn id="253" dur="26">
                                          <p:stCondLst>
                                            <p:cond delay="1808"/>
                                          </p:stCondLst>
                                        </p:cTn>
                                        <p:tgtEl>
                                          <p:spTgt spid="3">
                                            <p:txEl>
                                              <p:pRg st="12" end="12"/>
                                            </p:txEl>
                                          </p:spTgt>
                                        </p:tgtEl>
                                      </p:cBhvr>
                                      <p:to x="100000" y="95000"/>
                                    </p:animScale>
                                    <p:animScale>
                                      <p:cBhvr>
                                        <p:cTn id="254" dur="166" decel="50000">
                                          <p:stCondLst>
                                            <p:cond delay="1834"/>
                                          </p:stCondLst>
                                        </p:cTn>
                                        <p:tgtEl>
                                          <p:spTgt spid="3">
                                            <p:txEl>
                                              <p:pRg st="12" end="1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908720"/>
            <a:ext cx="6858048" cy="1143000"/>
          </a:xfrm>
        </p:spPr>
        <p:txBody>
          <a:bodyPr/>
          <a:lstStyle/>
          <a:p>
            <a:r>
              <a:rPr lang="ru-RU" dirty="0" smtClean="0"/>
              <a:t>Что такое творчество?</a:t>
            </a:r>
            <a:endParaRPr lang="ru-RU" dirty="0"/>
          </a:p>
        </p:txBody>
      </p:sp>
      <p:sp>
        <p:nvSpPr>
          <p:cNvPr id="3" name="Содержимое 2"/>
          <p:cNvSpPr>
            <a:spLocks noGrp="1"/>
          </p:cNvSpPr>
          <p:nvPr>
            <p:ph idx="1"/>
          </p:nvPr>
        </p:nvSpPr>
        <p:spPr>
          <a:xfrm>
            <a:off x="1187624" y="2276872"/>
            <a:ext cx="6715172" cy="3340967"/>
          </a:xfrm>
        </p:spPr>
        <p:txBody>
          <a:bodyPr>
            <a:normAutofit fontScale="85000" lnSpcReduction="10000"/>
          </a:bodyPr>
          <a:lstStyle/>
          <a:p>
            <a:r>
              <a:rPr lang="ru-RU" dirty="0" smtClean="0"/>
              <a:t>Под творчеством понимается деятельность человека, в результате  которой  создается нечто новое –  будь  это  предмет  внешнего  мира  или  построение мышления, приводящее к новым знаниям о мире, или чувство,  отражающее  новое  отношение к действительности.</a:t>
            </a:r>
          </a:p>
          <a:p>
            <a:endParaRPr lang="ru-RU" dirty="0"/>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Режиссерские игры</a:t>
            </a:r>
            <a:endParaRPr lang="ru-RU" dirty="0"/>
          </a:p>
        </p:txBody>
      </p:sp>
      <p:sp>
        <p:nvSpPr>
          <p:cNvPr id="3" name="Содержимое 2"/>
          <p:cNvSpPr>
            <a:spLocks noGrp="1"/>
          </p:cNvSpPr>
          <p:nvPr>
            <p:ph idx="1"/>
          </p:nvPr>
        </p:nvSpPr>
        <p:spPr/>
        <p:txBody>
          <a:bodyPr>
            <a:normAutofit/>
          </a:bodyPr>
          <a:lstStyle/>
          <a:p>
            <a:pPr>
              <a:buNone/>
            </a:pPr>
            <a:r>
              <a:rPr lang="ru-RU" sz="1400" dirty="0" smtClean="0"/>
              <a:t>Здесь ребёнок выступает в качестве лидера, человека, которому нужно придумать как он  что будет у него  в сюжете, кто кем будет играть, как будет играть, где будет играть. Очень хороши  для создания режиссерской игры ростовые куклы </a:t>
            </a:r>
          </a:p>
          <a:p>
            <a:pPr>
              <a:buNone/>
            </a:pPr>
            <a:endParaRPr lang="ru-RU" sz="1400" dirty="0"/>
          </a:p>
        </p:txBody>
      </p:sp>
      <p:pic>
        <p:nvPicPr>
          <p:cNvPr id="4" name="Picture 3" descr="C:\Users\Калинина Ольга\Desktop\фото для призентаций\Изображение 133.jpg"/>
          <p:cNvPicPr>
            <a:picLocks noChangeAspect="1" noChangeArrowheads="1"/>
          </p:cNvPicPr>
          <p:nvPr/>
        </p:nvPicPr>
        <p:blipFill>
          <a:blip r:embed="rId2" cstate="email"/>
          <a:srcRect/>
          <a:stretch>
            <a:fillRect/>
          </a:stretch>
        </p:blipFill>
        <p:spPr bwMode="auto">
          <a:xfrm>
            <a:off x="2555776" y="2996952"/>
            <a:ext cx="3554412" cy="2665413"/>
          </a:xfrm>
          <a:prstGeom prst="rect">
            <a:avLst/>
          </a:prstGeom>
          <a:noFill/>
          <a:ln w="9525">
            <a:noFill/>
            <a:miter lim="800000"/>
            <a:headEnd/>
            <a:tailEnd/>
          </a:ln>
        </p:spPr>
      </p:pic>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blinds(horizontal)">
                                      <p:cBhvr>
                                        <p:cTn id="4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274638"/>
            <a:ext cx="6858048" cy="850106"/>
          </a:xfrm>
        </p:spPr>
        <p:txBody>
          <a:bodyPr>
            <a:normAutofit fontScale="90000"/>
          </a:bodyPr>
          <a:lstStyle/>
          <a:p>
            <a:r>
              <a:rPr lang="ru-RU" dirty="0" smtClean="0"/>
              <a:t>Сюжетно-ролевые игры</a:t>
            </a:r>
            <a:endParaRPr lang="ru-RU" dirty="0"/>
          </a:p>
        </p:txBody>
      </p:sp>
      <p:sp>
        <p:nvSpPr>
          <p:cNvPr id="3" name="Содержимое 2"/>
          <p:cNvSpPr>
            <a:spLocks noGrp="1"/>
          </p:cNvSpPr>
          <p:nvPr>
            <p:ph idx="1"/>
          </p:nvPr>
        </p:nvSpPr>
        <p:spPr>
          <a:xfrm>
            <a:off x="1259632" y="1196752"/>
            <a:ext cx="6715172" cy="4525963"/>
          </a:xfrm>
        </p:spPr>
        <p:txBody>
          <a:bodyPr/>
          <a:lstStyle/>
          <a:p>
            <a:pPr>
              <a:buNone/>
            </a:pPr>
            <a:r>
              <a:rPr lang="ru-RU" dirty="0" smtClean="0"/>
              <a:t>    </a:t>
            </a:r>
            <a:r>
              <a:rPr lang="ru-RU" sz="1400" dirty="0" smtClean="0"/>
              <a:t>Длительные наблюдения за сюжетно-ролевыми играми дошкольников  с ЗПР показали, что дети в основном играют в игры, отображающие реальную действительность :  «Дом», «Магазин», «Детский сад» и т.д. Иначе и быть не может: игра основывается на жизненном опыте. </a:t>
            </a:r>
          </a:p>
          <a:p>
            <a:pPr>
              <a:buNone/>
            </a:pPr>
            <a:r>
              <a:rPr lang="ru-RU" sz="1400" dirty="0" smtClean="0"/>
              <a:t>               Для того, чтобы развернуть игру, нужно детям помочь создать новый интересный сюжет, познакомив детей с интересными фактами или прочитав им занимательное произведение. Например, игра  «Путешествие Айболита в лес»</a:t>
            </a:r>
            <a:endParaRPr lang="ru-RU" dirty="0"/>
          </a:p>
        </p:txBody>
      </p:sp>
      <p:pic>
        <p:nvPicPr>
          <p:cNvPr id="2050" name="Picture 2" descr="D:\users\User1\Desktop\ФОТО театр\DSCN0945.JPG"/>
          <p:cNvPicPr>
            <a:picLocks noChangeAspect="1" noChangeArrowheads="1"/>
          </p:cNvPicPr>
          <p:nvPr/>
        </p:nvPicPr>
        <p:blipFill>
          <a:blip r:embed="rId2" cstate="email"/>
          <a:srcRect/>
          <a:stretch>
            <a:fillRect/>
          </a:stretch>
        </p:blipFill>
        <p:spPr bwMode="auto">
          <a:xfrm>
            <a:off x="2699792" y="3356992"/>
            <a:ext cx="3744416" cy="3001963"/>
          </a:xfrm>
          <a:prstGeom prst="rect">
            <a:avLst/>
          </a:prstGeom>
          <a:noFill/>
        </p:spPr>
      </p:pic>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2050"/>
                                        </p:tgtEl>
                                        <p:attrNameLst>
                                          <p:attrName>style.visibility</p:attrName>
                                        </p:attrNameLst>
                                      </p:cBhvr>
                                      <p:to>
                                        <p:strVal val="visible"/>
                                      </p:to>
                                    </p:set>
                                    <p:animEffect transition="in" filter="box(in)">
                                      <p:cBhvr>
                                        <p:cTn id="3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Театрализованные игры</a:t>
            </a:r>
            <a:endParaRPr lang="ru-RU" dirty="0"/>
          </a:p>
        </p:txBody>
      </p:sp>
      <p:sp>
        <p:nvSpPr>
          <p:cNvPr id="3" name="Содержимое 2"/>
          <p:cNvSpPr>
            <a:spLocks noGrp="1"/>
          </p:cNvSpPr>
          <p:nvPr>
            <p:ph idx="1"/>
          </p:nvPr>
        </p:nvSpPr>
        <p:spPr/>
        <p:txBody>
          <a:bodyPr>
            <a:normAutofit/>
          </a:bodyPr>
          <a:lstStyle/>
          <a:p>
            <a:pPr>
              <a:buNone/>
            </a:pPr>
            <a:r>
              <a:rPr lang="ru-RU" dirty="0" smtClean="0"/>
              <a:t>    </a:t>
            </a:r>
            <a:r>
              <a:rPr lang="ru-RU" sz="1400" dirty="0" smtClean="0"/>
              <a:t>Театрализованные игры представляют собой разыгрывание в лицах литературных произведений (сказки, рассказы, специально написанные инсценировки). Герои литературных произведений становятся действующими лицами, а их приключения, события жизни, измененные детской фантазией, - сюжетом игры.  Особенность театрализованных игр состоит в том, что они имеют готовый сюжет, а значит, деятельность ребенка во многом предопределена текстом произведения. </a:t>
            </a:r>
          </a:p>
          <a:p>
            <a:pPr>
              <a:buNone/>
            </a:pPr>
            <a:endParaRPr lang="ru-RU" sz="1400" dirty="0" smtClean="0"/>
          </a:p>
          <a:p>
            <a:pPr>
              <a:buNone/>
            </a:pPr>
            <a:endParaRPr lang="ru-RU" sz="1400" dirty="0" smtClean="0"/>
          </a:p>
          <a:p>
            <a:pPr>
              <a:buNone/>
            </a:pPr>
            <a:r>
              <a:rPr lang="ru-RU" sz="1400" dirty="0" smtClean="0"/>
              <a:t>                                                                                         </a:t>
            </a:r>
            <a:endParaRPr lang="ru-RU" sz="1400" dirty="0"/>
          </a:p>
        </p:txBody>
      </p:sp>
      <p:pic>
        <p:nvPicPr>
          <p:cNvPr id="4" name="Picture 2" descr="D:\users\User1\Desktop\ФОТО театр\DSCN1015.JPG"/>
          <p:cNvPicPr>
            <a:picLocks noChangeAspect="1" noChangeArrowheads="1"/>
          </p:cNvPicPr>
          <p:nvPr/>
        </p:nvPicPr>
        <p:blipFill>
          <a:blip r:embed="rId2" cstate="email"/>
          <a:srcRect/>
          <a:stretch>
            <a:fillRect/>
          </a:stretch>
        </p:blipFill>
        <p:spPr bwMode="auto">
          <a:xfrm>
            <a:off x="1187624" y="3429000"/>
            <a:ext cx="2376264" cy="1944216"/>
          </a:xfrm>
          <a:prstGeom prst="rect">
            <a:avLst/>
          </a:prstGeom>
          <a:noFill/>
        </p:spPr>
      </p:pic>
      <p:pic>
        <p:nvPicPr>
          <p:cNvPr id="3074" name="Picture 2" descr="D:\users\User1\Desktop\ФОТО театр\DSCN7663.JPG"/>
          <p:cNvPicPr>
            <a:picLocks noChangeAspect="1" noChangeArrowheads="1"/>
          </p:cNvPicPr>
          <p:nvPr/>
        </p:nvPicPr>
        <p:blipFill>
          <a:blip r:embed="rId3" cstate="email"/>
          <a:srcRect/>
          <a:stretch>
            <a:fillRect/>
          </a:stretch>
        </p:blipFill>
        <p:spPr bwMode="auto">
          <a:xfrm>
            <a:off x="5004048" y="3501008"/>
            <a:ext cx="2880320" cy="2160240"/>
          </a:xfrm>
          <a:prstGeom prst="rect">
            <a:avLst/>
          </a:prstGeom>
          <a:noFill/>
        </p:spPr>
      </p:pic>
      <p:pic>
        <p:nvPicPr>
          <p:cNvPr id="3075" name="Picture 3" descr="D:\users\User1\Desktop\ФОТО театр\DSCN1008.JPG"/>
          <p:cNvPicPr>
            <a:picLocks noChangeAspect="1" noChangeArrowheads="1"/>
          </p:cNvPicPr>
          <p:nvPr/>
        </p:nvPicPr>
        <p:blipFill>
          <a:blip r:embed="rId4" cstate="email"/>
          <a:srcRect/>
          <a:stretch>
            <a:fillRect/>
          </a:stretch>
        </p:blipFill>
        <p:spPr bwMode="auto">
          <a:xfrm>
            <a:off x="3059832" y="4869160"/>
            <a:ext cx="2448272" cy="1800200"/>
          </a:xfrm>
          <a:prstGeom prst="rect">
            <a:avLst/>
          </a:prstGeom>
          <a:noFill/>
        </p:spPr>
      </p:pic>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wipe(down)">
                                      <p:cBhvr>
                                        <p:cTn id="31" dur="580">
                                          <p:stCondLst>
                                            <p:cond delay="0"/>
                                          </p:stCondLst>
                                        </p:cTn>
                                        <p:tgtEl>
                                          <p:spTgt spid="3">
                                            <p:txEl>
                                              <p:pRg st="3" end="3"/>
                                            </p:txEl>
                                          </p:spTgt>
                                        </p:tgtEl>
                                      </p:cBhvr>
                                    </p:animEffect>
                                    <p:anim calcmode="lin" valueType="num">
                                      <p:cBhvr>
                                        <p:cTn id="3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3" end="3"/>
                                            </p:txEl>
                                          </p:spTgt>
                                        </p:tgtEl>
                                      </p:cBhvr>
                                      <p:to x="100000" y="60000"/>
                                    </p:animScale>
                                    <p:animScale>
                                      <p:cBhvr>
                                        <p:cTn id="38" dur="166" decel="50000">
                                          <p:stCondLst>
                                            <p:cond delay="676"/>
                                          </p:stCondLst>
                                        </p:cTn>
                                        <p:tgtEl>
                                          <p:spTgt spid="3">
                                            <p:txEl>
                                              <p:pRg st="3" end="3"/>
                                            </p:txEl>
                                          </p:spTgt>
                                        </p:tgtEl>
                                      </p:cBhvr>
                                      <p:to x="100000" y="100000"/>
                                    </p:animScale>
                                    <p:animScale>
                                      <p:cBhvr>
                                        <p:cTn id="39" dur="26">
                                          <p:stCondLst>
                                            <p:cond delay="1312"/>
                                          </p:stCondLst>
                                        </p:cTn>
                                        <p:tgtEl>
                                          <p:spTgt spid="3">
                                            <p:txEl>
                                              <p:pRg st="3" end="3"/>
                                            </p:txEl>
                                          </p:spTgt>
                                        </p:tgtEl>
                                      </p:cBhvr>
                                      <p:to x="100000" y="80000"/>
                                    </p:animScale>
                                    <p:animScale>
                                      <p:cBhvr>
                                        <p:cTn id="40" dur="166" decel="50000">
                                          <p:stCondLst>
                                            <p:cond delay="1338"/>
                                          </p:stCondLst>
                                        </p:cTn>
                                        <p:tgtEl>
                                          <p:spTgt spid="3">
                                            <p:txEl>
                                              <p:pRg st="3" end="3"/>
                                            </p:txEl>
                                          </p:spTgt>
                                        </p:tgtEl>
                                      </p:cBhvr>
                                      <p:to x="100000" y="100000"/>
                                    </p:animScale>
                                    <p:animScale>
                                      <p:cBhvr>
                                        <p:cTn id="41" dur="26">
                                          <p:stCondLst>
                                            <p:cond delay="1642"/>
                                          </p:stCondLst>
                                        </p:cTn>
                                        <p:tgtEl>
                                          <p:spTgt spid="3">
                                            <p:txEl>
                                              <p:pRg st="3" end="3"/>
                                            </p:txEl>
                                          </p:spTgt>
                                        </p:tgtEl>
                                      </p:cBhvr>
                                      <p:to x="100000" y="90000"/>
                                    </p:animScale>
                                    <p:animScale>
                                      <p:cBhvr>
                                        <p:cTn id="42" dur="166" decel="50000">
                                          <p:stCondLst>
                                            <p:cond delay="1668"/>
                                          </p:stCondLst>
                                        </p:cTn>
                                        <p:tgtEl>
                                          <p:spTgt spid="3">
                                            <p:txEl>
                                              <p:pRg st="3" end="3"/>
                                            </p:txEl>
                                          </p:spTgt>
                                        </p:tgtEl>
                                      </p:cBhvr>
                                      <p:to x="100000" y="100000"/>
                                    </p:animScale>
                                    <p:animScale>
                                      <p:cBhvr>
                                        <p:cTn id="43" dur="26">
                                          <p:stCondLst>
                                            <p:cond delay="1808"/>
                                          </p:stCondLst>
                                        </p:cTn>
                                        <p:tgtEl>
                                          <p:spTgt spid="3">
                                            <p:txEl>
                                              <p:pRg st="3" end="3"/>
                                            </p:txEl>
                                          </p:spTgt>
                                        </p:tgtEl>
                                      </p:cBhvr>
                                      <p:to x="100000" y="95000"/>
                                    </p:animScale>
                                    <p:animScale>
                                      <p:cBhvr>
                                        <p:cTn id="44" dur="166" decel="50000">
                                          <p:stCondLst>
                                            <p:cond delay="1834"/>
                                          </p:stCondLst>
                                        </p:cTn>
                                        <p:tgtEl>
                                          <p:spTgt spid="3">
                                            <p:txEl>
                                              <p:pRg st="3" end="3"/>
                                            </p:tx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checkerboard(across)">
                                      <p:cBhvr>
                                        <p:cTn id="49" dur="500"/>
                                        <p:tgtEl>
                                          <p:spTgt spid="4"/>
                                        </p:tgtEl>
                                      </p:cBhvr>
                                    </p:animEffect>
                                  </p:childTnLst>
                                </p:cTn>
                              </p:par>
                            </p:childTnLst>
                          </p:cTn>
                        </p:par>
                      </p:childTnLst>
                    </p:cTn>
                  </p:par>
                  <p:par>
                    <p:cTn id="50" fill="hold">
                      <p:stCondLst>
                        <p:cond delay="indefinite"/>
                      </p:stCondLst>
                      <p:childTnLst>
                        <p:par>
                          <p:cTn id="51" fill="hold">
                            <p:stCondLst>
                              <p:cond delay="0"/>
                            </p:stCondLst>
                            <p:childTnLst>
                              <p:par>
                                <p:cTn id="52" presetID="5" presetClass="entr" presetSubtype="10" fill="hold" nodeType="clickEffect">
                                  <p:stCondLst>
                                    <p:cond delay="0"/>
                                  </p:stCondLst>
                                  <p:childTnLst>
                                    <p:set>
                                      <p:cBhvr>
                                        <p:cTn id="53" dur="1" fill="hold">
                                          <p:stCondLst>
                                            <p:cond delay="0"/>
                                          </p:stCondLst>
                                        </p:cTn>
                                        <p:tgtEl>
                                          <p:spTgt spid="3075"/>
                                        </p:tgtEl>
                                        <p:attrNameLst>
                                          <p:attrName>style.visibility</p:attrName>
                                        </p:attrNameLst>
                                      </p:cBhvr>
                                      <p:to>
                                        <p:strVal val="visible"/>
                                      </p:to>
                                    </p:set>
                                    <p:animEffect transition="in" filter="checkerboard(across)">
                                      <p:cBhvr>
                                        <p:cTn id="54" dur="500"/>
                                        <p:tgtEl>
                                          <p:spTgt spid="3075"/>
                                        </p:tgtEl>
                                      </p:cBhvr>
                                    </p:animEffec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nodeType="clickEffect">
                                  <p:stCondLst>
                                    <p:cond delay="0"/>
                                  </p:stCondLst>
                                  <p:childTnLst>
                                    <p:set>
                                      <p:cBhvr>
                                        <p:cTn id="58" dur="1" fill="hold">
                                          <p:stCondLst>
                                            <p:cond delay="0"/>
                                          </p:stCondLst>
                                        </p:cTn>
                                        <p:tgtEl>
                                          <p:spTgt spid="3074"/>
                                        </p:tgtEl>
                                        <p:attrNameLst>
                                          <p:attrName>style.visibility</p:attrName>
                                        </p:attrNameLst>
                                      </p:cBhvr>
                                      <p:to>
                                        <p:strVal val="visible"/>
                                      </p:to>
                                    </p:set>
                                    <p:animEffect transition="in" filter="checkerboard(across)">
                                      <p:cBhvr>
                                        <p:cTn id="5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Игры со строительным материалом</a:t>
            </a:r>
            <a:endParaRPr lang="ru-RU" dirty="0"/>
          </a:p>
        </p:txBody>
      </p:sp>
      <p:sp>
        <p:nvSpPr>
          <p:cNvPr id="3" name="Содержимое 2"/>
          <p:cNvSpPr>
            <a:spLocks noGrp="1"/>
          </p:cNvSpPr>
          <p:nvPr>
            <p:ph idx="1"/>
          </p:nvPr>
        </p:nvSpPr>
        <p:spPr/>
        <p:txBody>
          <a:bodyPr>
            <a:normAutofit/>
          </a:bodyPr>
          <a:lstStyle/>
          <a:p>
            <a:r>
              <a:rPr lang="ru-RU" sz="1400" dirty="0" smtClean="0"/>
              <a:t>Игры со строительным материалом позволяют детям создать свой постройку , используя для этого разнообразные материалы. Конечно, детям с ЗПР необходимо  на первых этапах подсказывать тему, однако, обсуждая постройки детей на  одну тему, мы находим положительные стороны каждого проекта и дети, анализируя предложенный макет, пытаются реализовать новые находки.</a:t>
            </a:r>
          </a:p>
          <a:p>
            <a:endParaRPr lang="ru-RU" sz="1400" dirty="0"/>
          </a:p>
        </p:txBody>
      </p:sp>
      <p:pic>
        <p:nvPicPr>
          <p:cNvPr id="6" name="Picture 2" descr="D:\users\User1\Desktop\ФОТО театр\P1020808.JPG"/>
          <p:cNvPicPr>
            <a:picLocks noChangeAspect="1" noChangeArrowheads="1"/>
          </p:cNvPicPr>
          <p:nvPr/>
        </p:nvPicPr>
        <p:blipFill>
          <a:blip r:embed="rId2" cstate="email"/>
          <a:srcRect/>
          <a:stretch>
            <a:fillRect/>
          </a:stretch>
        </p:blipFill>
        <p:spPr bwMode="auto">
          <a:xfrm>
            <a:off x="1259632" y="2852936"/>
            <a:ext cx="2808312" cy="1728192"/>
          </a:xfrm>
          <a:prstGeom prst="rect">
            <a:avLst/>
          </a:prstGeom>
          <a:noFill/>
        </p:spPr>
      </p:pic>
      <p:pic>
        <p:nvPicPr>
          <p:cNvPr id="7" name="Picture 2" descr="D:\users\User1\Desktop\ФОТО\ФОТО 2012-2013\фото сад 2011\Конструирование фото\P1010345.JPG"/>
          <p:cNvPicPr>
            <a:picLocks noChangeAspect="1" noChangeArrowheads="1"/>
          </p:cNvPicPr>
          <p:nvPr/>
        </p:nvPicPr>
        <p:blipFill>
          <a:blip r:embed="rId3" cstate="email"/>
          <a:srcRect/>
          <a:stretch>
            <a:fillRect/>
          </a:stretch>
        </p:blipFill>
        <p:spPr bwMode="auto">
          <a:xfrm>
            <a:off x="4932040" y="2852936"/>
            <a:ext cx="2736304" cy="1656184"/>
          </a:xfrm>
          <a:prstGeom prst="rect">
            <a:avLst/>
          </a:prstGeom>
          <a:noFill/>
        </p:spPr>
      </p:pic>
      <p:pic>
        <p:nvPicPr>
          <p:cNvPr id="8" name="Picture 2" descr="D:\users\User1\Desktop\ФОТО\ФОТО 2012-2013\фото сад 2011\игра фото\фотодети\IMG_4464.jpg"/>
          <p:cNvPicPr>
            <a:picLocks noChangeAspect="1" noChangeArrowheads="1"/>
          </p:cNvPicPr>
          <p:nvPr/>
        </p:nvPicPr>
        <p:blipFill>
          <a:blip r:embed="rId4" cstate="email"/>
          <a:srcRect/>
          <a:stretch>
            <a:fillRect/>
          </a:stretch>
        </p:blipFill>
        <p:spPr bwMode="auto">
          <a:xfrm>
            <a:off x="2987824" y="4797152"/>
            <a:ext cx="3096344" cy="1872208"/>
          </a:xfrm>
          <a:prstGeom prst="rect">
            <a:avLst/>
          </a:prstGeom>
          <a:noFill/>
        </p:spPr>
      </p:pic>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linds(horizontal)">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blinds(horizontal)">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blinds(horizontal)">
                                      <p:cBhvr>
                                        <p:cTn id="4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Перспективы</a:t>
            </a:r>
            <a:endParaRPr lang="ru-RU" dirty="0"/>
          </a:p>
        </p:txBody>
      </p:sp>
      <p:sp>
        <p:nvSpPr>
          <p:cNvPr id="3" name="Содержимое 2"/>
          <p:cNvSpPr>
            <a:spLocks noGrp="1"/>
          </p:cNvSpPr>
          <p:nvPr>
            <p:ph idx="1"/>
          </p:nvPr>
        </p:nvSpPr>
        <p:spPr/>
        <p:txBody>
          <a:bodyPr>
            <a:normAutofit fontScale="85000" lnSpcReduction="10000"/>
          </a:bodyPr>
          <a:lstStyle/>
          <a:p>
            <a:r>
              <a:rPr lang="ru-RU" sz="1400" dirty="0" smtClean="0"/>
              <a:t>В наше время дети не страдают от недостатка информации. И основными носителями ее для дошкольника являются детский сад и семья. В детском саду ребенок находится в состоянии постоянных открытий в самых разных областях: музыка, литература, изобразительное искусство, растения, животные, профессии, транспорт и многое другое.</a:t>
            </a:r>
          </a:p>
          <a:p>
            <a:pPr>
              <a:buNone/>
            </a:pPr>
            <a:r>
              <a:rPr lang="ru-RU" sz="1400" dirty="0" smtClean="0"/>
              <a:t>	Маленькие первооткрыватели – в постоянном поиске неизведанного. Ими движет интерес и бесконечное любопытство: «Почему летом – дождь, а зимой – снег, а не наоборот?», «Где живут шмели?» и «Почему ночью темно?».</a:t>
            </a:r>
          </a:p>
          <a:p>
            <a:pPr>
              <a:buNone/>
            </a:pPr>
            <a:r>
              <a:rPr lang="ru-RU" sz="1400" dirty="0" smtClean="0"/>
              <a:t>         Наша задача – направить интерес ребенка в нужное русло, открыть перед ним общепринятые и социально-нравственные пути реализации своего любопытства и интереса, дающие ребенку возможность развиваться духовно и умственно. Дошкольный  возраст  имеет   богатейшие   возможности   для   развития творческих способностей. К сожалению, эти  возможности  с  течением  времени необратимо  утрачиваются,  поэтому   необходимо,   как   можно   эффективнее использовать их в дошкольном детстве. </a:t>
            </a:r>
          </a:p>
          <a:p>
            <a:pPr>
              <a:buNone/>
            </a:pPr>
            <a:r>
              <a:rPr lang="ru-RU" sz="1400" dirty="0" smtClean="0"/>
              <a:t>                 Поэтому необходимо:</a:t>
            </a:r>
          </a:p>
          <a:p>
            <a:pPr algn="just">
              <a:buFont typeface="Calibri" pitchFamily="34" charset="0"/>
              <a:buAutoNum type="arabicPeriod"/>
            </a:pPr>
            <a:r>
              <a:rPr lang="ru-RU" sz="1500" dirty="0" smtClean="0">
                <a:solidFill>
                  <a:schemeClr val="bg1"/>
                </a:solidFill>
                <a:cs typeface="Times New Roman" pitchFamily="18" charset="0"/>
              </a:rPr>
              <a:t>Продолжать   работу по данной теме</a:t>
            </a:r>
          </a:p>
          <a:p>
            <a:pPr algn="just">
              <a:buFont typeface="Calibri" pitchFamily="34" charset="0"/>
              <a:buAutoNum type="arabicPeriod"/>
            </a:pPr>
            <a:endParaRPr lang="ru-RU" sz="1500" b="1" dirty="0" smtClean="0">
              <a:solidFill>
                <a:schemeClr val="bg1"/>
              </a:solidFill>
              <a:cs typeface="Times New Roman" pitchFamily="18" charset="0"/>
            </a:endParaRPr>
          </a:p>
          <a:p>
            <a:pPr algn="just">
              <a:buFont typeface="Calibri" pitchFamily="34" charset="0"/>
              <a:buAutoNum type="arabicPeriod"/>
            </a:pPr>
            <a:r>
              <a:rPr lang="ru-RU" sz="1500" dirty="0" smtClean="0">
                <a:solidFill>
                  <a:schemeClr val="bg1"/>
                </a:solidFill>
                <a:cs typeface="Times New Roman" pitchFamily="18" charset="0"/>
              </a:rPr>
              <a:t>Изучать, обобщать и применять на практике новые методики, знакомиться с опытом работы других педагогов – практиков</a:t>
            </a:r>
          </a:p>
          <a:p>
            <a:pPr>
              <a:buNone/>
            </a:pPr>
            <a:endParaRPr lang="ru-RU" sz="1400" b="1" dirty="0" smtClean="0">
              <a:solidFill>
                <a:schemeClr val="bg1"/>
              </a:solidFill>
              <a:latin typeface="Helvetica" pitchFamily="2" charset="0"/>
              <a:cs typeface="Times New Roman" pitchFamily="18" charset="0"/>
            </a:endParaRPr>
          </a:p>
          <a:p>
            <a:pPr>
              <a:buNone/>
            </a:pPr>
            <a:r>
              <a:rPr lang="ru-RU" sz="1400" dirty="0" smtClean="0"/>
              <a:t> </a:t>
            </a:r>
            <a:r>
              <a:rPr lang="ru-RU" sz="1500" dirty="0" smtClean="0"/>
              <a:t>3.      Введение    в    программу     дошкольного     воспитания  специальных  занятий, направленных на развитие  творческого  воображения и мышления детей.</a:t>
            </a:r>
          </a:p>
          <a:p>
            <a:pPr>
              <a:buNone/>
            </a:pPr>
            <a:endParaRPr lang="ru-RU" sz="1500" dirty="0" smtClean="0"/>
          </a:p>
          <a:p>
            <a:pPr>
              <a:buNone/>
            </a:pPr>
            <a:r>
              <a:rPr lang="ru-RU" sz="1500" dirty="0" smtClean="0"/>
              <a:t>4.       Использование  специальных  игр,  развивающих   творческие  способности детей.</a:t>
            </a:r>
            <a:endParaRPr lang="ru-RU" sz="1500" dirty="0"/>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Творческие способности</a:t>
            </a:r>
            <a:endParaRPr lang="ru-RU" dirty="0"/>
          </a:p>
        </p:txBody>
      </p:sp>
      <p:sp>
        <p:nvSpPr>
          <p:cNvPr id="3" name="Содержимое 2"/>
          <p:cNvSpPr>
            <a:spLocks noGrp="1"/>
          </p:cNvSpPr>
          <p:nvPr>
            <p:ph idx="1"/>
          </p:nvPr>
        </p:nvSpPr>
        <p:spPr/>
        <p:txBody>
          <a:bodyPr/>
          <a:lstStyle/>
          <a:p>
            <a:r>
              <a:rPr lang="ru-RU" dirty="0" smtClean="0"/>
              <a:t>Творческие  способности  –  это  индивидуальные особенности качества человека, которые определяют успешность  выполнения  им творческой деятельности различного рода.</a:t>
            </a:r>
          </a:p>
          <a:p>
            <a:endParaRPr lang="ru-RU" dirty="0"/>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274638"/>
            <a:ext cx="6858048" cy="1066130"/>
          </a:xfrm>
        </p:spPr>
        <p:txBody>
          <a:bodyPr>
            <a:noAutofit/>
          </a:bodyPr>
          <a:lstStyle/>
          <a:p>
            <a:r>
              <a:rPr lang="ru-RU" sz="1400" dirty="0" smtClean="0"/>
              <a:t>Известный отечественный исследователь проблемы  творчества  А.Н.  Лук, опираясь  на  биографии  выдающихся  ученых,  изобретателей,  художников   и музыкантов, выделяет следующие творческие способности:</a:t>
            </a:r>
            <a:endParaRPr lang="ru-RU" sz="1400" dirty="0"/>
          </a:p>
        </p:txBody>
      </p:sp>
      <p:sp>
        <p:nvSpPr>
          <p:cNvPr id="3" name="Содержимое 2"/>
          <p:cNvSpPr>
            <a:spLocks noGrp="1"/>
          </p:cNvSpPr>
          <p:nvPr>
            <p:ph idx="1"/>
          </p:nvPr>
        </p:nvSpPr>
        <p:spPr>
          <a:xfrm>
            <a:off x="1214414" y="1412776"/>
            <a:ext cx="6715172" cy="5256584"/>
          </a:xfrm>
        </p:spPr>
        <p:txBody>
          <a:bodyPr>
            <a:noAutofit/>
          </a:bodyPr>
          <a:lstStyle/>
          <a:p>
            <a:r>
              <a:rPr lang="ru-RU" sz="1400" dirty="0" smtClean="0"/>
              <a:t>       1. Способность видеть проблему там, где её не видят другие.</a:t>
            </a:r>
          </a:p>
          <a:p>
            <a:r>
              <a:rPr lang="ru-RU" sz="1400" dirty="0" smtClean="0"/>
              <a:t>      2. Способность сворачивать мыслительные  операции,  заменяя  несколько понятий одним и используя всё более ёмкие в информационном отношении  символы.</a:t>
            </a:r>
          </a:p>
          <a:p>
            <a:r>
              <a:rPr lang="ru-RU" sz="1400" dirty="0" smtClean="0"/>
              <a:t>      3. Способность  применить  навыки,  приобретённые  при  решении  одной задачи к решению другой.</a:t>
            </a:r>
          </a:p>
          <a:p>
            <a:r>
              <a:rPr lang="ru-RU" sz="1400" dirty="0" smtClean="0"/>
              <a:t>      4. Способность воспринимать действительность целиком, не дробя  её  на                           части.</a:t>
            </a:r>
          </a:p>
          <a:p>
            <a:r>
              <a:rPr lang="ru-RU" sz="1400" dirty="0" smtClean="0"/>
              <a:t>      5. Способность легко ассоциировать отдалённые понятия.</a:t>
            </a:r>
          </a:p>
          <a:p>
            <a:r>
              <a:rPr lang="ru-RU" sz="1400" dirty="0" smtClean="0"/>
              <a:t>      6. Способность памяти выдавать нужную информацию в нужную минуту.</a:t>
            </a:r>
          </a:p>
          <a:p>
            <a:r>
              <a:rPr lang="ru-RU" sz="1400" dirty="0" smtClean="0"/>
              <a:t>      7. Гибкость мышления.</a:t>
            </a:r>
          </a:p>
          <a:p>
            <a:r>
              <a:rPr lang="ru-RU" sz="1400" dirty="0" smtClean="0"/>
              <a:t>      8. Способность выбирать одну из альтернатив  решения  проблемы  до  её      проверки.</a:t>
            </a:r>
          </a:p>
          <a:p>
            <a:r>
              <a:rPr lang="ru-RU" sz="1400" dirty="0" smtClean="0"/>
              <a:t>      9. Способность включать вновь воспринятые  сведения  в  уже  имеющиеся системы знаний.</a:t>
            </a:r>
          </a:p>
          <a:p>
            <a:r>
              <a:rPr lang="ru-RU" sz="1400" dirty="0" smtClean="0"/>
              <a:t>      10.  Способность  видеть  вещи  такими,  какие  они   есть,   выделить наблюдаемое из того, что привносится интерпретацией.</a:t>
            </a:r>
          </a:p>
          <a:p>
            <a:r>
              <a:rPr lang="ru-RU" sz="1400" dirty="0" smtClean="0"/>
              <a:t>      11. Лёгкость генерирования идей.</a:t>
            </a:r>
          </a:p>
          <a:p>
            <a:r>
              <a:rPr lang="ru-RU" sz="1400" dirty="0" smtClean="0"/>
              <a:t>      12. Творческое воображение.</a:t>
            </a:r>
          </a:p>
          <a:p>
            <a:r>
              <a:rPr lang="ru-RU" sz="1400" dirty="0" smtClean="0"/>
              <a:t>      13. Способность доработки деталей, к совершенствованию первоначального замысла.</a:t>
            </a:r>
            <a:endParaRPr lang="ru-RU" sz="1400" dirty="0"/>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linds(horizontal)">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linds(horizontal)">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blinds(horizontal)">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blinds(horizontal)">
                                      <p:cBhvr>
                                        <p:cTn id="48" dur="5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blinds(horizontal)">
                                      <p:cBhvr>
                                        <p:cTn id="53" dur="500"/>
                                        <p:tgtEl>
                                          <p:spTgt spid="3">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blinds(horizontal)">
                                      <p:cBhvr>
                                        <p:cTn id="58" dur="500"/>
                                        <p:tgtEl>
                                          <p:spTgt spid="3">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blinds(horizontal)">
                                      <p:cBhvr>
                                        <p:cTn id="63" dur="500"/>
                                        <p:tgtEl>
                                          <p:spTgt spid="3">
                                            <p:txEl>
                                              <p:pRg st="10" end="1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blinds(horizontal)">
                                      <p:cBhvr>
                                        <p:cTn id="68" dur="500"/>
                                        <p:tgtEl>
                                          <p:spTgt spid="3">
                                            <p:txEl>
                                              <p:pRg st="11" end="11"/>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blinds(horizontal)">
                                      <p:cBhvr>
                                        <p:cTn id="7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764704"/>
            <a:ext cx="6858048" cy="1470025"/>
          </a:xfrm>
        </p:spPr>
        <p:txBody>
          <a:bodyPr>
            <a:normAutofit/>
          </a:bodyPr>
          <a:lstStyle/>
          <a:p>
            <a:r>
              <a:rPr lang="ru-RU" sz="2800" dirty="0" err="1" smtClean="0"/>
              <a:t>Общедидактические</a:t>
            </a:r>
            <a:r>
              <a:rPr lang="ru-RU" sz="2800" dirty="0" smtClean="0"/>
              <a:t> принципы, применяемые при развитии творческих способностей у детей:</a:t>
            </a:r>
            <a:endParaRPr lang="ru-RU" sz="2800" dirty="0"/>
          </a:p>
        </p:txBody>
      </p:sp>
      <p:sp>
        <p:nvSpPr>
          <p:cNvPr id="3" name="Подзаголовок 2"/>
          <p:cNvSpPr>
            <a:spLocks noGrp="1"/>
          </p:cNvSpPr>
          <p:nvPr>
            <p:ph type="subTitle" idx="1"/>
          </p:nvPr>
        </p:nvSpPr>
        <p:spPr>
          <a:xfrm>
            <a:off x="1371600" y="2204864"/>
            <a:ext cx="6400800" cy="3960440"/>
          </a:xfrm>
        </p:spPr>
        <p:txBody>
          <a:bodyPr>
            <a:normAutofit fontScale="77500" lnSpcReduction="20000"/>
          </a:bodyPr>
          <a:lstStyle/>
          <a:p>
            <a:r>
              <a:rPr lang="ru-RU" dirty="0" smtClean="0"/>
              <a:t>- научности</a:t>
            </a:r>
          </a:p>
          <a:p>
            <a:r>
              <a:rPr lang="ru-RU" dirty="0" smtClean="0"/>
              <a:t>                  - систематичности</a:t>
            </a:r>
          </a:p>
          <a:p>
            <a:r>
              <a:rPr lang="ru-RU" dirty="0" smtClean="0"/>
              <a:t>                       - последовательности</a:t>
            </a:r>
          </a:p>
          <a:p>
            <a:r>
              <a:rPr lang="ru-RU" dirty="0" smtClean="0"/>
              <a:t>        - доступности</a:t>
            </a:r>
          </a:p>
          <a:p>
            <a:r>
              <a:rPr lang="ru-RU" dirty="0" smtClean="0"/>
              <a:t>       - наглядности</a:t>
            </a:r>
          </a:p>
          <a:p>
            <a:r>
              <a:rPr lang="ru-RU" dirty="0" smtClean="0"/>
              <a:t>       - активности</a:t>
            </a:r>
          </a:p>
          <a:p>
            <a:r>
              <a:rPr lang="ru-RU" dirty="0" smtClean="0"/>
              <a:t>     - прочности</a:t>
            </a:r>
          </a:p>
          <a:p>
            <a:r>
              <a:rPr lang="ru-RU" dirty="0" smtClean="0"/>
              <a:t>                        - индивидуального подхода</a:t>
            </a:r>
            <a:endParaRPr lang="ru-RU" dirty="0"/>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 calcmode="lin" valueType="num">
                                      <p:cBhvr additive="base">
                                        <p:cTn id="3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 calcmode="lin" valueType="num">
                                      <p:cBhvr additive="base">
                                        <p:cTn id="3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332656"/>
            <a:ext cx="6858048" cy="1143000"/>
          </a:xfrm>
        </p:spPr>
        <p:txBody>
          <a:bodyPr>
            <a:noAutofit/>
          </a:bodyPr>
          <a:lstStyle/>
          <a:p>
            <a:r>
              <a:rPr lang="ru-RU" sz="3600" dirty="0" smtClean="0"/>
              <a:t>Методы развития творческих способностей:</a:t>
            </a:r>
            <a:endParaRPr lang="ru-RU" sz="3600" dirty="0"/>
          </a:p>
        </p:txBody>
      </p:sp>
      <p:graphicFrame>
        <p:nvGraphicFramePr>
          <p:cNvPr id="4" name="Содержимое 3"/>
          <p:cNvGraphicFramePr>
            <a:graphicFrameLocks noGrp="1"/>
          </p:cNvGraphicFramePr>
          <p:nvPr>
            <p:ph idx="1"/>
          </p:nvPr>
        </p:nvGraphicFramePr>
        <p:xfrm>
          <a:off x="1214438" y="1600200"/>
          <a:ext cx="6715125"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par>
                                <p:cTn id="11" presetID="3" presetClass="entr" presetSubtype="10" fill="hold" grpId="1"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1">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Условия успешного развития творческих способностей</a:t>
            </a:r>
            <a:endParaRPr lang="ru-RU" sz="3200" dirty="0"/>
          </a:p>
        </p:txBody>
      </p:sp>
      <p:sp>
        <p:nvSpPr>
          <p:cNvPr id="3" name="Содержимое 2"/>
          <p:cNvSpPr>
            <a:spLocks noGrp="1"/>
          </p:cNvSpPr>
          <p:nvPr>
            <p:ph idx="1"/>
          </p:nvPr>
        </p:nvSpPr>
        <p:spPr/>
        <p:txBody>
          <a:bodyPr>
            <a:normAutofit fontScale="62500" lnSpcReduction="20000"/>
          </a:bodyPr>
          <a:lstStyle/>
          <a:p>
            <a:r>
              <a:rPr lang="ru-RU" dirty="0" smtClean="0"/>
              <a:t>1. Создание обстановки, определяющей развитие ребенка.</a:t>
            </a:r>
          </a:p>
          <a:p>
            <a:r>
              <a:rPr lang="ru-RU" dirty="0" smtClean="0"/>
              <a:t>2. Самостоятельное решение ребенком задач, требующих максимального напряжения, когда ребенок добирается до «потолка» своих возможностей.</a:t>
            </a:r>
          </a:p>
          <a:p>
            <a:r>
              <a:rPr lang="ru-RU" dirty="0" smtClean="0"/>
              <a:t>3. Предоставление ребенку свободу в выборе деятельности, чередовании дел,  продолжительности занятий одним делом и т.д.</a:t>
            </a:r>
          </a:p>
          <a:p>
            <a:r>
              <a:rPr lang="ru-RU" dirty="0" smtClean="0"/>
              <a:t>4.Умная доброжелательная помощь (а не подсказка) взрослых.</a:t>
            </a:r>
          </a:p>
          <a:p>
            <a:r>
              <a:rPr lang="ru-RU" dirty="0" smtClean="0"/>
              <a:t>5. Комфортная психологическая обстановка, поощрение взрослыми стремления ребенка к творчеству.</a:t>
            </a:r>
          </a:p>
          <a:p>
            <a:r>
              <a:rPr lang="ru-RU" dirty="0" smtClean="0"/>
              <a:t>К сожалению, есть еще одно условие раннего физического и интеллектуального развития ребёнка, но это условие мы не можем отнести к детям с нарушением в развитии. </a:t>
            </a:r>
          </a:p>
          <a:p>
            <a:endParaRPr lang="ru-RU" dirty="0"/>
          </a:p>
        </p:txBody>
      </p:sp>
    </p:spTree>
  </p:cSld>
  <p:clrMapOvr>
    <a:masterClrMapping/>
  </p:clrMapOvr>
  <p:transition advTm="8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332656"/>
            <a:ext cx="6858048" cy="1008112"/>
          </a:xfrm>
        </p:spPr>
        <p:txBody>
          <a:bodyPr>
            <a:normAutofit fontScale="90000"/>
          </a:bodyPr>
          <a:lstStyle/>
          <a:p>
            <a:r>
              <a:rPr lang="ru-RU" dirty="0" smtClean="0"/>
              <a:t/>
            </a:r>
            <a:br>
              <a:rPr lang="ru-RU" dirty="0" smtClean="0"/>
            </a:br>
            <a:r>
              <a:rPr lang="ru-RU" dirty="0" smtClean="0"/>
              <a:t> </a:t>
            </a:r>
            <a:br>
              <a:rPr lang="ru-RU" dirty="0" smtClean="0"/>
            </a:br>
            <a:endParaRPr lang="ru-RU" dirty="0"/>
          </a:p>
        </p:txBody>
      </p:sp>
      <p:sp>
        <p:nvSpPr>
          <p:cNvPr id="3" name="Содержимое 2"/>
          <p:cNvSpPr>
            <a:spLocks noGrp="1"/>
          </p:cNvSpPr>
          <p:nvPr>
            <p:ph idx="1"/>
          </p:nvPr>
        </p:nvSpPr>
        <p:spPr>
          <a:xfrm>
            <a:off x="1259632" y="2780928"/>
            <a:ext cx="6715172" cy="2952328"/>
          </a:xfrm>
        </p:spPr>
        <p:txBody>
          <a:bodyPr/>
          <a:lstStyle/>
          <a:p>
            <a:r>
              <a:rPr lang="ru-RU" dirty="0" smtClean="0"/>
              <a:t>1. Методика «Солнце в комнате»</a:t>
            </a:r>
          </a:p>
          <a:p>
            <a:r>
              <a:rPr lang="ru-RU" dirty="0" smtClean="0"/>
              <a:t>2. Методика «Складная картинка»</a:t>
            </a:r>
          </a:p>
          <a:p>
            <a:r>
              <a:rPr lang="ru-RU" dirty="0" smtClean="0"/>
              <a:t>3. Методика «Как спасти зайку»</a:t>
            </a:r>
          </a:p>
          <a:p>
            <a:r>
              <a:rPr lang="ru-RU" dirty="0" smtClean="0"/>
              <a:t>4. Методика «Дощечка»</a:t>
            </a:r>
            <a:endParaRPr lang="ru-RU" dirty="0"/>
          </a:p>
        </p:txBody>
      </p:sp>
      <p:sp>
        <p:nvSpPr>
          <p:cNvPr id="4" name="Прямоугольник 3"/>
          <p:cNvSpPr/>
          <p:nvPr/>
        </p:nvSpPr>
        <p:spPr>
          <a:xfrm>
            <a:off x="1115616" y="908720"/>
            <a:ext cx="6984776" cy="1200329"/>
          </a:xfrm>
          <a:prstGeom prst="rect">
            <a:avLst/>
          </a:prstGeom>
        </p:spPr>
        <p:txBody>
          <a:bodyPr wrap="square">
            <a:spAutoFit/>
          </a:bodyPr>
          <a:lstStyle/>
          <a:p>
            <a:pPr algn="ctr"/>
            <a:r>
              <a:rPr lang="ru-RU" sz="2400" b="1" dirty="0" smtClean="0">
                <a:solidFill>
                  <a:srgbClr val="FFC000"/>
                </a:solidFill>
              </a:rPr>
              <a:t>Методики диагностики универсальных творческих способностей для детей в дошкольном возрасте. </a:t>
            </a:r>
          </a:p>
          <a:p>
            <a:pPr algn="ctr"/>
            <a:r>
              <a:rPr lang="ru-RU" sz="2400" b="1" dirty="0" smtClean="0">
                <a:solidFill>
                  <a:srgbClr val="FFC000"/>
                </a:solidFill>
              </a:rPr>
              <a:t>В.Кудрявцева  и В.Синельникова</a:t>
            </a:r>
            <a:endParaRPr lang="ru-RU" sz="2400" b="1" dirty="0">
              <a:solidFill>
                <a:srgbClr val="FFC000"/>
              </a:solidFill>
            </a:endParaRPr>
          </a:p>
        </p:txBody>
      </p:sp>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332656"/>
            <a:ext cx="6858048" cy="1008112"/>
          </a:xfrm>
        </p:spPr>
        <p:txBody>
          <a:bodyPr>
            <a:normAutofit fontScale="90000"/>
          </a:bodyPr>
          <a:lstStyle/>
          <a:p>
            <a:r>
              <a:rPr lang="ru-RU" sz="2000" dirty="0" smtClean="0"/>
              <a:t/>
            </a:r>
            <a:br>
              <a:rPr lang="ru-RU" sz="2000" dirty="0" smtClean="0"/>
            </a:br>
            <a:r>
              <a:rPr lang="ru-RU" sz="2000" dirty="0" smtClean="0"/>
              <a:t/>
            </a:r>
            <a:br>
              <a:rPr lang="ru-RU" sz="2000" dirty="0" smtClean="0"/>
            </a:br>
            <a:r>
              <a:rPr lang="ru-RU" sz="2000" dirty="0" smtClean="0"/>
              <a:t>Общие результаты диагностики универсальных творческих способностей по  подготовительной группе детей, имеющих ЗПР</a:t>
            </a:r>
            <a:r>
              <a:rPr lang="ru-RU" sz="3200" dirty="0" smtClean="0"/>
              <a:t/>
            </a:r>
            <a:br>
              <a:rPr lang="ru-RU" sz="3200" dirty="0" smtClean="0"/>
            </a:br>
            <a:r>
              <a:rPr lang="ru-RU" sz="3200" dirty="0" smtClean="0"/>
              <a:t/>
            </a:r>
            <a:br>
              <a:rPr lang="ru-RU" sz="3200" dirty="0" smtClean="0"/>
            </a:br>
            <a:endParaRPr lang="ru-RU" sz="3200" dirty="0"/>
          </a:p>
        </p:txBody>
      </p:sp>
      <p:graphicFrame>
        <p:nvGraphicFramePr>
          <p:cNvPr id="4" name="Содержимое 3"/>
          <p:cNvGraphicFramePr>
            <a:graphicFrameLocks noGrp="1"/>
          </p:cNvGraphicFramePr>
          <p:nvPr>
            <p:ph idx="1"/>
          </p:nvPr>
        </p:nvGraphicFramePr>
        <p:xfrm>
          <a:off x="1187624" y="2060848"/>
          <a:ext cx="6715124" cy="3240358"/>
        </p:xfrm>
        <a:graphic>
          <a:graphicData uri="http://schemas.openxmlformats.org/drawingml/2006/table">
            <a:tbl>
              <a:tblPr firstRow="1" bandRow="1">
                <a:tableStyleId>{5C22544A-7EE6-4342-B048-85BDC9FD1C3A}</a:tableStyleId>
              </a:tblPr>
              <a:tblGrid>
                <a:gridCol w="1678781"/>
                <a:gridCol w="1678781"/>
                <a:gridCol w="1678781"/>
                <a:gridCol w="1678781"/>
              </a:tblGrid>
              <a:tr h="681689">
                <a:tc>
                  <a:txBody>
                    <a:bodyPr/>
                    <a:lstStyle/>
                    <a:p>
                      <a:pPr algn="ctr">
                        <a:spcAft>
                          <a:spcPts val="0"/>
                        </a:spcAft>
                      </a:pPr>
                      <a:r>
                        <a:rPr lang="ru-RU" sz="1350" dirty="0">
                          <a:solidFill>
                            <a:srgbClr val="000000"/>
                          </a:solidFill>
                          <a:latin typeface="Times New Roman"/>
                          <a:ea typeface="Times New Roman"/>
                          <a:cs typeface="Times New Roman"/>
                        </a:rPr>
                        <a:t>Способности </a:t>
                      </a:r>
                      <a:endParaRPr lang="ru-RU" sz="1000" dirty="0">
                        <a:latin typeface=" Times New Roman"/>
                        <a:ea typeface="Times New Roman"/>
                        <a:cs typeface="Times New Roman"/>
                      </a:endParaRPr>
                    </a:p>
                  </a:txBody>
                  <a:tcPr marL="68580" marR="68580" marT="0" marB="0"/>
                </a:tc>
                <a:tc>
                  <a:txBody>
                    <a:bodyPr/>
                    <a:lstStyle/>
                    <a:p>
                      <a:pPr algn="ctr">
                        <a:spcAft>
                          <a:spcPts val="0"/>
                        </a:spcAft>
                      </a:pPr>
                      <a:r>
                        <a:rPr lang="ru-RU" sz="1350" dirty="0">
                          <a:solidFill>
                            <a:srgbClr val="000000"/>
                          </a:solidFill>
                          <a:latin typeface="Times New Roman"/>
                          <a:ea typeface="Times New Roman"/>
                          <a:cs typeface="Times New Roman"/>
                        </a:rPr>
                        <a:t>Низкий уровень</a:t>
                      </a:r>
                      <a:endParaRPr lang="ru-RU" sz="1000" dirty="0">
                        <a:latin typeface=" Times New Roman"/>
                        <a:ea typeface="Times New Roman"/>
                        <a:cs typeface="Times New Roman"/>
                      </a:endParaRPr>
                    </a:p>
                  </a:txBody>
                  <a:tcPr marL="68580" marR="68580" marT="0" marB="0"/>
                </a:tc>
                <a:tc>
                  <a:txBody>
                    <a:bodyPr/>
                    <a:lstStyle/>
                    <a:p>
                      <a:pPr algn="ctr">
                        <a:spcAft>
                          <a:spcPts val="0"/>
                        </a:spcAft>
                      </a:pPr>
                      <a:r>
                        <a:rPr lang="ru-RU" sz="1350" dirty="0">
                          <a:solidFill>
                            <a:srgbClr val="000000"/>
                          </a:solidFill>
                          <a:latin typeface="Times New Roman"/>
                          <a:ea typeface="Times New Roman"/>
                          <a:cs typeface="Times New Roman"/>
                        </a:rPr>
                        <a:t>Средний уровень</a:t>
                      </a:r>
                      <a:endParaRPr lang="ru-RU" sz="1000" dirty="0">
                        <a:latin typeface=" Times New Roman"/>
                        <a:ea typeface="Times New Roman"/>
                        <a:cs typeface="Times New Roman"/>
                      </a:endParaRPr>
                    </a:p>
                  </a:txBody>
                  <a:tcPr marL="68580" marR="68580" marT="0" marB="0"/>
                </a:tc>
                <a:tc>
                  <a:txBody>
                    <a:bodyPr/>
                    <a:lstStyle/>
                    <a:p>
                      <a:pPr algn="ctr">
                        <a:spcAft>
                          <a:spcPts val="0"/>
                        </a:spcAft>
                      </a:pPr>
                      <a:r>
                        <a:rPr lang="ru-RU" sz="1350">
                          <a:solidFill>
                            <a:srgbClr val="000000"/>
                          </a:solidFill>
                          <a:latin typeface="Times New Roman"/>
                          <a:ea typeface="Times New Roman"/>
                          <a:cs typeface="Times New Roman"/>
                        </a:rPr>
                        <a:t>Высокий уровень</a:t>
                      </a:r>
                      <a:endParaRPr lang="ru-RU" sz="1000">
                        <a:latin typeface=" Times New Roman"/>
                        <a:ea typeface="Times New Roman"/>
                        <a:cs typeface="Times New Roman"/>
                      </a:endParaRPr>
                    </a:p>
                  </a:txBody>
                  <a:tcPr marL="68580" marR="68580" marT="0" marB="0"/>
                </a:tc>
              </a:tr>
              <a:tr h="681689">
                <a:tc>
                  <a:txBody>
                    <a:bodyPr/>
                    <a:lstStyle/>
                    <a:p>
                      <a:pPr algn="just">
                        <a:spcAft>
                          <a:spcPts val="0"/>
                        </a:spcAft>
                      </a:pPr>
                      <a:r>
                        <a:rPr lang="ru-RU" sz="1000" b="1">
                          <a:solidFill>
                            <a:srgbClr val="000000"/>
                          </a:solidFill>
                          <a:latin typeface="Times New Roman"/>
                          <a:ea typeface="Times New Roman"/>
                          <a:cs typeface="Times New Roman"/>
                        </a:rPr>
                        <a:t>Реализм воображения</a:t>
                      </a:r>
                      <a:endParaRPr lang="ru-RU" sz="1000" b="1">
                        <a:solidFill>
                          <a:srgbClr val="000000"/>
                        </a:solidFill>
                        <a:latin typeface=" Times New Roman"/>
                        <a:ea typeface="Times New Roman"/>
                        <a:cs typeface="Times New Roman"/>
                      </a:endParaRPr>
                    </a:p>
                  </a:txBody>
                  <a:tcPr marL="68580" marR="68580" marT="0" marB="0"/>
                </a:tc>
                <a:tc>
                  <a:txBody>
                    <a:bodyPr/>
                    <a:lstStyle/>
                    <a:p>
                      <a:pPr algn="ctr">
                        <a:spcAft>
                          <a:spcPts val="0"/>
                        </a:spcAft>
                      </a:pPr>
                      <a:r>
                        <a:rPr lang="ru-RU" sz="1350">
                          <a:solidFill>
                            <a:srgbClr val="000000"/>
                          </a:solidFill>
                          <a:latin typeface="Times New Roman"/>
                          <a:ea typeface="Times New Roman"/>
                          <a:cs typeface="Times New Roman"/>
                        </a:rPr>
                        <a:t>61,5%</a:t>
                      </a:r>
                      <a:endParaRPr lang="ru-RU" sz="1000">
                        <a:latin typeface=" Times New Roman"/>
                        <a:ea typeface="Times New Roman"/>
                        <a:cs typeface="Times New Roman"/>
                      </a:endParaRPr>
                    </a:p>
                  </a:txBody>
                  <a:tcPr marL="68580" marR="68580" marT="0" marB="0"/>
                </a:tc>
                <a:tc>
                  <a:txBody>
                    <a:bodyPr/>
                    <a:lstStyle/>
                    <a:p>
                      <a:pPr algn="ctr">
                        <a:spcAft>
                          <a:spcPts val="0"/>
                        </a:spcAft>
                      </a:pPr>
                      <a:r>
                        <a:rPr lang="ru-RU" sz="1350">
                          <a:solidFill>
                            <a:srgbClr val="000000"/>
                          </a:solidFill>
                          <a:latin typeface="Times New Roman"/>
                          <a:ea typeface="Times New Roman"/>
                          <a:cs typeface="Times New Roman"/>
                        </a:rPr>
                        <a:t>38,5%</a:t>
                      </a:r>
                      <a:endParaRPr lang="ru-RU" sz="1000">
                        <a:latin typeface=" Times New Roman"/>
                        <a:ea typeface="Times New Roman"/>
                        <a:cs typeface="Times New Roman"/>
                      </a:endParaRPr>
                    </a:p>
                  </a:txBody>
                  <a:tcPr marL="68580" marR="68580" marT="0" marB="0"/>
                </a:tc>
                <a:tc>
                  <a:txBody>
                    <a:bodyPr/>
                    <a:lstStyle/>
                    <a:p>
                      <a:pPr algn="ctr">
                        <a:spcAft>
                          <a:spcPts val="0"/>
                        </a:spcAft>
                      </a:pPr>
                      <a:r>
                        <a:rPr lang="ru-RU" sz="1350">
                          <a:solidFill>
                            <a:srgbClr val="000000"/>
                          </a:solidFill>
                          <a:latin typeface="Times New Roman"/>
                          <a:ea typeface="Times New Roman"/>
                          <a:cs typeface="Times New Roman"/>
                        </a:rPr>
                        <a:t>0%</a:t>
                      </a:r>
                      <a:endParaRPr lang="ru-RU" sz="1000">
                        <a:latin typeface=" Times New Roman"/>
                        <a:ea typeface="Times New Roman"/>
                        <a:cs typeface="Times New Roman"/>
                      </a:endParaRPr>
                    </a:p>
                  </a:txBody>
                  <a:tcPr marL="68580" marR="68580" marT="0" marB="0"/>
                </a:tc>
              </a:tr>
              <a:tr h="756395">
                <a:tc>
                  <a:txBody>
                    <a:bodyPr/>
                    <a:lstStyle/>
                    <a:p>
                      <a:pPr algn="just">
                        <a:spcAft>
                          <a:spcPts val="0"/>
                        </a:spcAft>
                      </a:pPr>
                      <a:r>
                        <a:rPr lang="ru-RU" sz="1000" b="1">
                          <a:solidFill>
                            <a:srgbClr val="000000"/>
                          </a:solidFill>
                          <a:latin typeface="Times New Roman"/>
                          <a:ea typeface="Times New Roman"/>
                          <a:cs typeface="Times New Roman"/>
                        </a:rPr>
                        <a:t>Способность видеть целое раньше частей</a:t>
                      </a:r>
                      <a:endParaRPr lang="ru-RU" sz="1000">
                        <a:latin typeface=" Times New Roman"/>
                        <a:ea typeface="Times New Roman"/>
                        <a:cs typeface="Times New Roman"/>
                      </a:endParaRPr>
                    </a:p>
                  </a:txBody>
                  <a:tcPr marL="68580" marR="68580" marT="0" marB="0"/>
                </a:tc>
                <a:tc>
                  <a:txBody>
                    <a:bodyPr/>
                    <a:lstStyle/>
                    <a:p>
                      <a:pPr algn="ctr">
                        <a:spcAft>
                          <a:spcPts val="0"/>
                        </a:spcAft>
                      </a:pPr>
                      <a:endParaRPr lang="ru-RU" sz="1350" dirty="0">
                        <a:solidFill>
                          <a:srgbClr val="000000"/>
                        </a:solidFill>
                        <a:latin typeface="Times New Roman"/>
                        <a:ea typeface="Times New Roman"/>
                        <a:cs typeface="Times New Roman"/>
                      </a:endParaRPr>
                    </a:p>
                    <a:p>
                      <a:pPr algn="ctr">
                        <a:spcAft>
                          <a:spcPts val="0"/>
                        </a:spcAft>
                      </a:pPr>
                      <a:r>
                        <a:rPr lang="ru-RU" sz="1350" dirty="0" smtClean="0">
                          <a:solidFill>
                            <a:srgbClr val="000000"/>
                          </a:solidFill>
                          <a:latin typeface="Times New Roman"/>
                          <a:ea typeface="Times New Roman"/>
                          <a:cs typeface="Times New Roman"/>
                        </a:rPr>
                        <a:t>53%</a:t>
                      </a:r>
                      <a:endParaRPr lang="ru-RU" sz="1000" dirty="0">
                        <a:latin typeface=" Times New Roman"/>
                        <a:ea typeface="Times New Roman"/>
                        <a:cs typeface="Times New Roman"/>
                      </a:endParaRPr>
                    </a:p>
                  </a:txBody>
                  <a:tcPr marL="68580" marR="68580" marT="0" marB="0"/>
                </a:tc>
                <a:tc>
                  <a:txBody>
                    <a:bodyPr/>
                    <a:lstStyle/>
                    <a:p>
                      <a:pPr algn="ctr">
                        <a:spcAft>
                          <a:spcPts val="0"/>
                        </a:spcAft>
                      </a:pPr>
                      <a:endParaRPr lang="ru-RU" sz="1350" dirty="0">
                        <a:solidFill>
                          <a:srgbClr val="000000"/>
                        </a:solidFill>
                        <a:latin typeface="Times New Roman"/>
                        <a:ea typeface="Times New Roman"/>
                        <a:cs typeface="Times New Roman"/>
                      </a:endParaRPr>
                    </a:p>
                    <a:p>
                      <a:pPr algn="ctr">
                        <a:spcAft>
                          <a:spcPts val="0"/>
                        </a:spcAft>
                      </a:pPr>
                      <a:r>
                        <a:rPr lang="ru-RU" sz="1350" dirty="0" smtClean="0">
                          <a:solidFill>
                            <a:srgbClr val="000000"/>
                          </a:solidFill>
                          <a:latin typeface="Times New Roman"/>
                          <a:ea typeface="Times New Roman"/>
                          <a:cs typeface="Times New Roman"/>
                        </a:rPr>
                        <a:t>40</a:t>
                      </a:r>
                      <a:r>
                        <a:rPr lang="ru-RU" sz="1350" dirty="0">
                          <a:solidFill>
                            <a:srgbClr val="000000"/>
                          </a:solidFill>
                          <a:latin typeface="Times New Roman"/>
                          <a:ea typeface="Times New Roman"/>
                          <a:cs typeface="Times New Roman"/>
                        </a:rPr>
                        <a:t>%</a:t>
                      </a:r>
                      <a:endParaRPr lang="ru-RU" sz="1000" dirty="0">
                        <a:latin typeface=" Times New Roman"/>
                        <a:ea typeface="Times New Roman"/>
                        <a:cs typeface="Times New Roman"/>
                      </a:endParaRPr>
                    </a:p>
                  </a:txBody>
                  <a:tcPr marL="68580" marR="68580" marT="0" marB="0"/>
                </a:tc>
                <a:tc>
                  <a:txBody>
                    <a:bodyPr/>
                    <a:lstStyle/>
                    <a:p>
                      <a:pPr algn="ctr">
                        <a:spcAft>
                          <a:spcPts val="0"/>
                        </a:spcAft>
                      </a:pPr>
                      <a:endParaRPr lang="ru-RU" sz="1350" dirty="0">
                        <a:solidFill>
                          <a:srgbClr val="000000"/>
                        </a:solidFill>
                        <a:latin typeface="Times New Roman"/>
                        <a:ea typeface="Times New Roman"/>
                        <a:cs typeface="Times New Roman"/>
                      </a:endParaRPr>
                    </a:p>
                    <a:p>
                      <a:pPr algn="ctr">
                        <a:spcAft>
                          <a:spcPts val="0"/>
                        </a:spcAft>
                      </a:pPr>
                      <a:r>
                        <a:rPr lang="ru-RU" sz="1350" dirty="0" smtClean="0">
                          <a:solidFill>
                            <a:srgbClr val="000000"/>
                          </a:solidFill>
                          <a:latin typeface="Times New Roman"/>
                          <a:ea typeface="Times New Roman"/>
                          <a:cs typeface="Times New Roman"/>
                        </a:rPr>
                        <a:t>7%</a:t>
                      </a:r>
                      <a:endParaRPr lang="ru-RU" sz="1000" dirty="0">
                        <a:latin typeface=" Times New Roman"/>
                        <a:ea typeface="Times New Roman"/>
                        <a:cs typeface="Times New Roman"/>
                      </a:endParaRPr>
                    </a:p>
                  </a:txBody>
                  <a:tcPr marL="68580" marR="68580" marT="0" marB="0"/>
                </a:tc>
              </a:tr>
              <a:tr h="1120585">
                <a:tc>
                  <a:txBody>
                    <a:bodyPr/>
                    <a:lstStyle/>
                    <a:p>
                      <a:pPr algn="just">
                        <a:spcAft>
                          <a:spcPts val="0"/>
                        </a:spcAft>
                      </a:pPr>
                      <a:r>
                        <a:rPr lang="ru-RU" sz="1000" b="1">
                          <a:solidFill>
                            <a:srgbClr val="000000"/>
                          </a:solidFill>
                          <a:latin typeface="Times New Roman"/>
                          <a:ea typeface="Times New Roman"/>
                          <a:cs typeface="Times New Roman"/>
                        </a:rPr>
                        <a:t>Надситуативно-преобразовательный характер творческих решений</a:t>
                      </a:r>
                      <a:endParaRPr lang="ru-RU" sz="1000">
                        <a:latin typeface=" Times New Roman"/>
                        <a:ea typeface="Times New Roman"/>
                        <a:cs typeface="Times New Roman"/>
                      </a:endParaRPr>
                    </a:p>
                  </a:txBody>
                  <a:tcPr marL="68580" marR="68580" marT="0" marB="0"/>
                </a:tc>
                <a:tc>
                  <a:txBody>
                    <a:bodyPr/>
                    <a:lstStyle/>
                    <a:p>
                      <a:pPr algn="ctr">
                        <a:spcAft>
                          <a:spcPts val="0"/>
                        </a:spcAft>
                      </a:pPr>
                      <a:endParaRPr lang="ru-RU" sz="1350" dirty="0">
                        <a:solidFill>
                          <a:srgbClr val="000000"/>
                        </a:solidFill>
                        <a:latin typeface="Times New Roman"/>
                        <a:ea typeface="Times New Roman"/>
                        <a:cs typeface="Times New Roman"/>
                      </a:endParaRPr>
                    </a:p>
                    <a:p>
                      <a:pPr algn="ctr">
                        <a:spcAft>
                          <a:spcPts val="0"/>
                        </a:spcAft>
                      </a:pPr>
                      <a:r>
                        <a:rPr lang="ru-RU" sz="1350" dirty="0">
                          <a:solidFill>
                            <a:srgbClr val="000000"/>
                          </a:solidFill>
                          <a:latin typeface="Times New Roman"/>
                          <a:ea typeface="Times New Roman"/>
                          <a:cs typeface="Times New Roman"/>
                        </a:rPr>
                        <a:t>54%</a:t>
                      </a:r>
                      <a:endParaRPr lang="ru-RU" sz="1000" dirty="0">
                        <a:latin typeface=" Times New Roman"/>
                        <a:ea typeface="Times New Roman"/>
                        <a:cs typeface="Times New Roman"/>
                      </a:endParaRPr>
                    </a:p>
                  </a:txBody>
                  <a:tcPr marL="68580" marR="68580" marT="0" marB="0"/>
                </a:tc>
                <a:tc>
                  <a:txBody>
                    <a:bodyPr/>
                    <a:lstStyle/>
                    <a:p>
                      <a:pPr algn="ctr">
                        <a:spcAft>
                          <a:spcPts val="0"/>
                        </a:spcAft>
                      </a:pPr>
                      <a:endParaRPr lang="ru-RU" sz="1350" dirty="0">
                        <a:solidFill>
                          <a:srgbClr val="000000"/>
                        </a:solidFill>
                        <a:latin typeface="Times New Roman"/>
                        <a:ea typeface="Times New Roman"/>
                        <a:cs typeface="Times New Roman"/>
                      </a:endParaRPr>
                    </a:p>
                    <a:p>
                      <a:pPr algn="ctr">
                        <a:spcAft>
                          <a:spcPts val="0"/>
                        </a:spcAft>
                      </a:pPr>
                      <a:r>
                        <a:rPr lang="ru-RU" sz="1350" dirty="0" smtClean="0">
                          <a:solidFill>
                            <a:srgbClr val="000000"/>
                          </a:solidFill>
                          <a:latin typeface="Times New Roman"/>
                          <a:ea typeface="Times New Roman"/>
                          <a:cs typeface="Times New Roman"/>
                        </a:rPr>
                        <a:t>38</a:t>
                      </a:r>
                      <a:r>
                        <a:rPr lang="ru-RU" sz="1350" dirty="0">
                          <a:solidFill>
                            <a:srgbClr val="000000"/>
                          </a:solidFill>
                          <a:latin typeface="Times New Roman"/>
                          <a:ea typeface="Times New Roman"/>
                          <a:cs typeface="Times New Roman"/>
                        </a:rPr>
                        <a:t>%</a:t>
                      </a:r>
                      <a:endParaRPr lang="ru-RU" sz="1000" dirty="0">
                        <a:latin typeface=" Times New Roman"/>
                        <a:ea typeface="Times New Roman"/>
                        <a:cs typeface="Times New Roman"/>
                      </a:endParaRPr>
                    </a:p>
                  </a:txBody>
                  <a:tcPr marL="68580" marR="68580" marT="0" marB="0"/>
                </a:tc>
                <a:tc>
                  <a:txBody>
                    <a:bodyPr/>
                    <a:lstStyle/>
                    <a:p>
                      <a:pPr algn="ctr">
                        <a:spcAft>
                          <a:spcPts val="0"/>
                        </a:spcAft>
                      </a:pPr>
                      <a:endParaRPr lang="ru-RU" sz="1350" dirty="0">
                        <a:solidFill>
                          <a:srgbClr val="000000"/>
                        </a:solidFill>
                        <a:latin typeface="Times New Roman"/>
                        <a:ea typeface="Times New Roman"/>
                        <a:cs typeface="Times New Roman"/>
                      </a:endParaRPr>
                    </a:p>
                    <a:p>
                      <a:pPr algn="ctr">
                        <a:spcAft>
                          <a:spcPts val="0"/>
                        </a:spcAft>
                      </a:pPr>
                      <a:r>
                        <a:rPr lang="ru-RU" sz="1350" dirty="0" smtClean="0">
                          <a:solidFill>
                            <a:srgbClr val="000000"/>
                          </a:solidFill>
                          <a:latin typeface="Times New Roman"/>
                          <a:ea typeface="Times New Roman"/>
                          <a:cs typeface="Times New Roman"/>
                        </a:rPr>
                        <a:t>8</a:t>
                      </a:r>
                      <a:r>
                        <a:rPr lang="ru-RU" sz="1350" dirty="0">
                          <a:solidFill>
                            <a:srgbClr val="000000"/>
                          </a:solidFill>
                          <a:latin typeface="Times New Roman"/>
                          <a:ea typeface="Times New Roman"/>
                          <a:cs typeface="Times New Roman"/>
                        </a:rPr>
                        <a:t>%</a:t>
                      </a:r>
                      <a:endParaRPr lang="ru-RU" sz="1000" dirty="0">
                        <a:latin typeface=" Times New Roman"/>
                        <a:ea typeface="Times New Roman"/>
                        <a:cs typeface="Times New Roman"/>
                      </a:endParaRPr>
                    </a:p>
                  </a:txBody>
                  <a:tcPr marL="68580" marR="68580" marT="0" marB="0"/>
                </a:tc>
              </a:tr>
            </a:tbl>
          </a:graphicData>
        </a:graphic>
      </p:graphicFrame>
    </p:spTree>
  </p:cSld>
  <p:clrMapOvr>
    <a:masterClrMapping/>
  </p:clrMapOvr>
  <p:transition advTm="8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Винтажный фон в золотых танах">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Styl 1">
      <a:majorFont>
        <a:latin typeface="Elephant"/>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B83562C-09C1-4755-A162-3C8B8DE7B9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Винтажный фон в золотых танах</Template>
  <TotalTime>560</TotalTime>
  <Words>1787</Words>
  <Application>Microsoft Office PowerPoint</Application>
  <PresentationFormat>Экран (4:3)</PresentationFormat>
  <Paragraphs>155</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Винтажный фон в золотых танах</vt:lpstr>
      <vt:lpstr>ПРЕЗЕНТАЦИЯ «РАЗВИТИЕ ТВОРЧЕСКИХ СПОСОБНОСТЕЙ У ДЕТЕЙ С ЗАДЕРЖКОЙ ПСИХИЧЕСКОГО РАЗВИТИЯ»</vt:lpstr>
      <vt:lpstr>Что такое творчество?</vt:lpstr>
      <vt:lpstr>Творческие способности</vt:lpstr>
      <vt:lpstr>Известный отечественный исследователь проблемы  творчества  А.Н.  Лук, опираясь  на  биографии  выдающихся  ученых,  изобретателей,  художников   и музыкантов, выделяет следующие творческие способности:</vt:lpstr>
      <vt:lpstr>Общедидактические принципы, применяемые при развитии творческих способностей у детей:</vt:lpstr>
      <vt:lpstr>Методы развития творческих способностей:</vt:lpstr>
      <vt:lpstr>Условия успешного развития творческих способностей</vt:lpstr>
      <vt:lpstr>   </vt:lpstr>
      <vt:lpstr>  Общие результаты диагностики универсальных творческих способностей по  подготовительной группе детей, имеющих ЗПР  </vt:lpstr>
      <vt:lpstr>Основные направления  в развитии творческих способностей детей</vt:lpstr>
      <vt:lpstr>Развитие творческого воображения</vt:lpstr>
      <vt:lpstr>Развитие познавательных интересов ребенка должно идти по двум основным направлениям:   </vt:lpstr>
      <vt:lpstr>        Накопление знаний, опыта - это только предпосылка для развития творческого воображения. Любые знания могут быть бесполезными грузом, если человек не умеет обращаться с ними, отбирать то нужное, что ведет к творческому решению задачи. А для этого нужна практика таких решений, умение использовать накопленную информацию в своей деятельности.         Важнейшая линия в развитии воображения дошкольника - это развитие направленности воображения. Взрослые должны помочь ребенку научиться не просто отрывочно фантазировать, а реализовывать свои замыслы, создавать пусть небольшие, но законченные произведения, создавая цепочку игровых действий (например, завести папку или альбом для фиксации продуктов творчества: рисунков, поделок и т.д.)           </vt:lpstr>
      <vt:lpstr>Развитие качеств творческого мышления</vt:lpstr>
      <vt:lpstr>Развитие интереса к творчеству у детей с ЗПР</vt:lpstr>
      <vt:lpstr>Детское экспериментирование – как метод активизации познавательной деятельности</vt:lpstr>
      <vt:lpstr>На занятиях по развитию речи экспериментирование помогает понять смысл услышанного. </vt:lpstr>
      <vt:lpstr>Детские творческие игры</vt:lpstr>
      <vt:lpstr>Творческие игры</vt:lpstr>
      <vt:lpstr>Режиссерские игры</vt:lpstr>
      <vt:lpstr>Сюжетно-ролевые игры</vt:lpstr>
      <vt:lpstr>Театрализованные игры</vt:lpstr>
      <vt:lpstr>Игры со строительным материалом</vt:lpstr>
      <vt:lpstr>Перспективы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«РАЗВИТИЕ ТВОРЧЕСКИХ СПОСОБНОСТЕЙ У ДЕТЕЙ С ЗАДЕРЖКОЙ ПСИХИЧЕСКОГО РАЗВИТИЯ»</dc:title>
  <dc:creator>User1</dc:creator>
  <cp:lastModifiedBy>User1</cp:lastModifiedBy>
  <cp:revision>85</cp:revision>
  <dcterms:created xsi:type="dcterms:W3CDTF">2013-02-19T12:20:01Z</dcterms:created>
  <dcterms:modified xsi:type="dcterms:W3CDTF">2013-03-06T11:07:42Z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TC300059669990</vt:lpwstr>
  </property>
</Properties>
</file>