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310" r:id="rId3"/>
    <p:sldId id="316" r:id="rId4"/>
    <p:sldId id="311" r:id="rId5"/>
    <p:sldId id="313" r:id="rId6"/>
    <p:sldId id="312" r:id="rId7"/>
    <p:sldId id="315" r:id="rId8"/>
    <p:sldId id="31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980" autoAdjust="0"/>
  </p:normalViewPr>
  <p:slideViewPr>
    <p:cSldViewPr>
      <p:cViewPr varScale="1">
        <p:scale>
          <a:sx n="87" d="100"/>
          <a:sy n="87" d="100"/>
        </p:scale>
        <p:origin x="-14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D4EE-0F1F-4B43-B6ED-10C17DEBBB4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1A1-DB03-4379-8C05-19BB9A2B2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D4EE-0F1F-4B43-B6ED-10C17DEBBB4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1A1-DB03-4379-8C05-19BB9A2B2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D4EE-0F1F-4B43-B6ED-10C17DEBBB4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1A1-DB03-4379-8C05-19BB9A2B2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D4EE-0F1F-4B43-B6ED-10C17DEBBB4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1A1-DB03-4379-8C05-19BB9A2B2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D4EE-0F1F-4B43-B6ED-10C17DEBBB4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7701A1-DB03-4379-8C05-19BB9A2B2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D4EE-0F1F-4B43-B6ED-10C17DEBBB4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1A1-DB03-4379-8C05-19BB9A2B2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D4EE-0F1F-4B43-B6ED-10C17DEBBB4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1A1-DB03-4379-8C05-19BB9A2B2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D4EE-0F1F-4B43-B6ED-10C17DEBBB4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1A1-DB03-4379-8C05-19BB9A2B2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D4EE-0F1F-4B43-B6ED-10C17DEBBB4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1A1-DB03-4379-8C05-19BB9A2B2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D4EE-0F1F-4B43-B6ED-10C17DEBBB4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1A1-DB03-4379-8C05-19BB9A2B2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D4EE-0F1F-4B43-B6ED-10C17DEBBB4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01A1-DB03-4379-8C05-19BB9A2B2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55D4EE-0F1F-4B43-B6ED-10C17DEBBB41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7701A1-DB03-4379-8C05-19BB9A2B2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+mn-lt"/>
              </a:rPr>
              <a:t>Урок «воздушная перспектива»</a:t>
            </a:r>
            <a:endParaRPr lang="ru-RU" sz="6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9144000" cy="10527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Подготовил: учитель ИЗО МОУ Гимназии №2</a:t>
            </a:r>
          </a:p>
          <a:p>
            <a:r>
              <a:rPr lang="ru-RU" sz="1800" dirty="0" smtClean="0"/>
              <a:t>Лебедева Лилия Владимировна</a:t>
            </a:r>
            <a:endParaRPr lang="ru-RU" sz="1800" dirty="0"/>
          </a:p>
        </p:txBody>
      </p:sp>
      <p:pic>
        <p:nvPicPr>
          <p:cNvPr id="4" name="Picture 2" descr="Воздушная перспектив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54295"/>
            <a:ext cx="3744416" cy="240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36815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Цели</a:t>
            </a:r>
            <a:endParaRPr lang="ru-RU" sz="4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1368152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Дать понятие воздушной перспективы как способа изображения предметов на плоскости и в пространстве; по средствам  применения акварельных красок, учить изображать пейзаж по законам воздушной перспективы с передачей глубины пространства.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16832"/>
            <a:ext cx="7776864" cy="76944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708921"/>
            <a:ext cx="7920880" cy="38164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1"/>
                </a:solidFill>
              </a:rPr>
              <a:t>Предметные:</a:t>
            </a:r>
            <a:r>
              <a:rPr lang="ru-RU" sz="2200" b="1" i="1" dirty="0" smtClean="0"/>
              <a:t> </a:t>
            </a:r>
            <a:r>
              <a:rPr lang="ru-RU" sz="2200" dirty="0" smtClean="0"/>
              <a:t>развить умения творческого восприятия действительности в овладении техникой акварели; прививать эстетические чувства; расширить знания о разнообразных возможностях художественных приёмов при изображении воздушной перспективы; формировать представления о роли цвета в изобразительном искусстве и жизни человека.</a:t>
            </a:r>
          </a:p>
          <a:p>
            <a:r>
              <a:rPr lang="ru-RU" sz="2200" b="1" i="1" dirty="0" err="1" smtClean="0">
                <a:solidFill>
                  <a:schemeClr val="accent1"/>
                </a:solidFill>
              </a:rPr>
              <a:t>Метапредметные</a:t>
            </a:r>
            <a:r>
              <a:rPr lang="ru-RU" sz="2200" b="1" i="1" dirty="0" smtClean="0">
                <a:solidFill>
                  <a:schemeClr val="accent1"/>
                </a:solidFill>
              </a:rPr>
              <a:t>:</a:t>
            </a:r>
            <a:r>
              <a:rPr lang="ru-RU" sz="2200" b="1" i="1" dirty="0" smtClean="0"/>
              <a:t> </a:t>
            </a:r>
            <a:r>
              <a:rPr lang="ru-RU" sz="2200" dirty="0" smtClean="0"/>
              <a:t>учить обучающихся принимать и сохранять цели и задачи учебной деятельности, освоению способов решения проблем поискового характера, освоению начальных форм познавательной и личностной рефлексии, умению активно использовать возможности речевых средств и ИКТ. </a:t>
            </a:r>
            <a:endParaRPr lang="ru-RU" sz="2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4401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Формируемые универсальные учебные действия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Личностные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желание  приобрести новые знания, мотивация личного роста, саморазвитие, рефлексия, самооценка.</a:t>
            </a:r>
          </a:p>
          <a:p>
            <a:pPr>
              <a:buNone/>
            </a:pPr>
            <a:r>
              <a:rPr lang="ru-RU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Коммуникативные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ru-RU" sz="2400" dirty="0" smtClean="0"/>
              <a:t> умение вести диалог с учителем, учащимися, высказывать своё мнение по новому материалу, умение слушать.</a:t>
            </a:r>
          </a:p>
          <a:p>
            <a:pPr>
              <a:buNone/>
            </a:pPr>
            <a:r>
              <a:rPr lang="ru-RU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Регулятивные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/>
              <a:t>научиться самостоятельно управлять своей деятельностью, преодоление трудностей, проявление настойчивости в достижении цели.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Познавательные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знакомство с новым понятием, добывание новых знаний, работа с информацией, выполнение логических операций, сравнение, анализ.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xmlns="" val="3913592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400"/>
                            </p:stCondLst>
                            <p:childTnLst>
                              <p:par>
                                <p:cTn id="3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Организационный момент 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820472" cy="3312368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Диалог:</a:t>
            </a:r>
          </a:p>
          <a:p>
            <a:pPr algn="l"/>
            <a:r>
              <a:rPr lang="ru-RU" dirty="0" smtClean="0"/>
              <a:t>Приветствие. Проверка подготовки обучающихся к уроку. Оценка настроя учеников на работу</a:t>
            </a:r>
          </a:p>
          <a:p>
            <a:pPr algn="l"/>
            <a:endParaRPr lang="ru-RU" dirty="0" smtClean="0"/>
          </a:p>
          <a:p>
            <a:pPr algn="l"/>
            <a:r>
              <a:rPr lang="ru-RU" u="sng" dirty="0" smtClean="0"/>
              <a:t>Цель:</a:t>
            </a:r>
            <a:r>
              <a:rPr lang="ru-RU" dirty="0" smtClean="0"/>
              <a:t> создать положительный настрой учащихся на урок, на восприятие учебного материала, способствовать быстрому включению их в деловой ритм.</a:t>
            </a:r>
            <a:endParaRPr lang="ru-RU" u="sng" dirty="0"/>
          </a:p>
        </p:txBody>
      </p:sp>
      <p:pic>
        <p:nvPicPr>
          <p:cNvPr id="5" name="Picture 2" descr="E:\лиля\лиля\IMG_3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49753"/>
            <a:ext cx="2921396" cy="19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5458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+mn-lt"/>
              </a:rPr>
              <a:t>Актуализация опорных знаний</a:t>
            </a:r>
            <a:endParaRPr lang="ru-RU" sz="4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4536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Назовите главные принципы линейной перспективы.</a:t>
            </a:r>
          </a:p>
          <a:p>
            <a:r>
              <a:rPr lang="ru-RU" sz="2400" dirty="0" smtClean="0"/>
              <a:t>Что такое перспектива?</a:t>
            </a:r>
          </a:p>
          <a:p>
            <a:r>
              <a:rPr lang="ru-RU" sz="2400" dirty="0" smtClean="0"/>
              <a:t>Сформулируйте  первый закон перспективы.</a:t>
            </a:r>
          </a:p>
          <a:p>
            <a:r>
              <a:rPr lang="ru-RU" sz="2400" dirty="0" smtClean="0"/>
              <a:t>Сформулируйте второй закон перспективы.</a:t>
            </a:r>
          </a:p>
          <a:p>
            <a:pPr>
              <a:buNone/>
            </a:pPr>
            <a:r>
              <a:rPr lang="ru-RU" sz="2400" dirty="0" smtClean="0"/>
              <a:t>Учащиеся отвечают на вопросы учителя.</a:t>
            </a:r>
          </a:p>
          <a:p>
            <a:pPr>
              <a:buNone/>
            </a:pPr>
            <a:r>
              <a:rPr lang="ru-RU" sz="2400" u="sng" dirty="0" smtClean="0"/>
              <a:t>Цель:</a:t>
            </a:r>
            <a:r>
              <a:rPr lang="ru-RU" sz="2400" dirty="0" smtClean="0"/>
              <a:t> помочь вспомнить учащимся , что такое перспектива, главные принципы перспективы, законы перспективы.</a:t>
            </a:r>
            <a:endParaRPr lang="ru-RU" sz="2400" u="sng" dirty="0"/>
          </a:p>
        </p:txBody>
      </p:sp>
      <p:pic>
        <p:nvPicPr>
          <p:cNvPr id="6" name="Picture 2" descr="C:\Users\1\Desktop\Повышение квалификации\Урок В.П\IMG_3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581128"/>
            <a:ext cx="3096344" cy="2064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1797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+mn-lt"/>
              </a:rPr>
              <a:t>Актуализация новых знаний </a:t>
            </a:r>
            <a:r>
              <a:rPr lang="ru-RU" sz="4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Вхождение в новую тему.</a:t>
            </a:r>
            <a:br>
              <a:rPr lang="ru-RU" sz="4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dirty="0" smtClean="0">
                <a:latin typeface="+mn-lt"/>
              </a:rPr>
              <a:t> </a:t>
            </a:r>
            <a:endParaRPr lang="ru-RU" sz="4800" dirty="0"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12776"/>
            <a:ext cx="4355976" cy="16561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Зачитывается стихотворение Т. Белозеровой «Не во сне , а наяву»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556792"/>
            <a:ext cx="4464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Цель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дать понятие об основах воздушной перспективы, подвести, обучающихся  к формулированию темы урока.</a:t>
            </a:r>
          </a:p>
          <a:p>
            <a:pPr>
              <a:buNone/>
            </a:pPr>
            <a:r>
              <a:rPr lang="ru-RU" sz="28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Форма работы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исследовательская, побуждающая к самостоятельности.</a:t>
            </a:r>
          </a:p>
        </p:txBody>
      </p:sp>
      <p:pic>
        <p:nvPicPr>
          <p:cNvPr id="11" name="Picture 2" descr="E:\лиля\лиля\IMG_3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528392" cy="23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7059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Формулирование  цели урока обучающимися</a:t>
            </a:r>
            <a:endParaRPr lang="ru-RU" dirty="0">
              <a:latin typeface="+mn-lt"/>
            </a:endParaRPr>
          </a:p>
        </p:txBody>
      </p:sp>
      <p:pic>
        <p:nvPicPr>
          <p:cNvPr id="5" name="Picture 2" descr="E:\лиля\лиля\IMG_3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67944" y="1196753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Учитель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направляет обучающихся и помогает им формулировать цель урока.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2420889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Дети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формулируют цель                                                           урока, определяют     задачи.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501008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Знакомство с понятием</a:t>
            </a:r>
          </a:p>
          <a:p>
            <a:pPr algn="ctr"/>
            <a:r>
              <a:rPr lang="ru-RU" sz="36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«Воздушная перспектива»</a:t>
            </a:r>
            <a:b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721662"/>
            <a:ext cx="6395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Даётся понятие воздушной перспективы.</a:t>
            </a:r>
            <a:r>
              <a:rPr lang="ru-RU" sz="2000" b="1" dirty="0" smtClean="0"/>
              <a:t>  </a:t>
            </a:r>
            <a:endParaRPr lang="ru-RU" sz="2000" b="1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013177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Для понимания темы, объясняется плановость в картинах.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691157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Обучающиеся слушают объяснение учителя.</a:t>
            </a:r>
            <a:endParaRPr lang="ru-RU" sz="2000" b="1" dirty="0"/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652120" y="4509120"/>
            <a:ext cx="3205571" cy="213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26795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424936" cy="86409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+mn-lt"/>
              </a:rPr>
              <a:t>Исследовательская работа</a:t>
            </a:r>
            <a:endParaRPr lang="ru-RU" sz="5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7920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u="sng" dirty="0" smtClean="0"/>
              <a:t>Цель</a:t>
            </a:r>
            <a:r>
              <a:rPr lang="ru-RU" sz="2400" dirty="0" smtClean="0"/>
              <a:t>: дать возможность детям самостоятельно провести исследование влияния воздушной перспективы на цвет.</a:t>
            </a:r>
            <a:endParaRPr lang="ru-RU" sz="2400" u="sng" dirty="0"/>
          </a:p>
        </p:txBody>
      </p:sp>
      <p:pic>
        <p:nvPicPr>
          <p:cNvPr id="6" name="Picture 2" descr="E:\лиля\лиля\IMG_3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лиля\лиля\IMG_3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2664296" cy="17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335699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Анализ выполненных работ.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Самооценка.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4365104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/>
              <a:t>Вернисаж ученических работ</a:t>
            </a:r>
            <a:endParaRPr lang="ru-RU" sz="2000" dirty="0"/>
          </a:p>
        </p:txBody>
      </p:sp>
      <p:pic>
        <p:nvPicPr>
          <p:cNvPr id="11" name="Picture 3" descr="E:\лиля\лиля\IMG_3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7152"/>
            <a:ext cx="237626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2083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675</TotalTime>
  <Words>413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Урок «воздушная перспектива»</vt:lpstr>
      <vt:lpstr>Цели</vt:lpstr>
      <vt:lpstr>Формируемые универсальные учебные действия</vt:lpstr>
      <vt:lpstr>Организационный момент </vt:lpstr>
      <vt:lpstr>Актуализация опорных знаний</vt:lpstr>
      <vt:lpstr>Актуализация новых знаний Вхождение в новую тему.  </vt:lpstr>
      <vt:lpstr>Формулирование  цели урока обучающимися</vt:lpstr>
      <vt:lpstr>Исследовательская работа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76</cp:revision>
  <dcterms:created xsi:type="dcterms:W3CDTF">2013-12-08T15:34:57Z</dcterms:created>
  <dcterms:modified xsi:type="dcterms:W3CDTF">2013-12-15T21:36:03Z</dcterms:modified>
</cp:coreProperties>
</file>