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56"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5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4480" y="1285860"/>
            <a:ext cx="5599610" cy="378565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Развитие </a:t>
            </a:r>
          </a:p>
          <a:p>
            <a:pPr algn="ctr"/>
            <a:r>
              <a:rPr lang="ru-RU"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a:t>
            </a:r>
            <a:r>
              <a:rPr lang="ru-RU"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елкой</a:t>
            </a:r>
          </a:p>
          <a:p>
            <a:pPr algn="ctr"/>
            <a:r>
              <a:rPr lang="ru-RU"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моторики</a:t>
            </a:r>
            <a:endParaRPr lang="ru-RU"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7494"/>
            <a:ext cx="9001156" cy="6473874"/>
          </a:xfrm>
        </p:spPr>
        <p:txBody>
          <a:bodyPr>
            <a:noAutofit/>
          </a:bodyPr>
          <a:lstStyle/>
          <a:p>
            <a:pPr algn="ct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Если  </a:t>
            </a:r>
            <a:r>
              <a:rPr lang="ru-RU" sz="2800" dirty="0" smtClean="0"/>
              <a:t>внимательно  посмотреть  на  снимок </a:t>
            </a:r>
            <a:br>
              <a:rPr lang="ru-RU" sz="2800" dirty="0" smtClean="0"/>
            </a:br>
            <a:r>
              <a:rPr lang="ru-RU" sz="2800" dirty="0" smtClean="0"/>
              <a:t> головного  мозга, то  становится  ясно,</a:t>
            </a:r>
            <a:br>
              <a:rPr lang="ru-RU" sz="2800" dirty="0" smtClean="0"/>
            </a:br>
            <a:r>
              <a:rPr lang="ru-RU" sz="2800" dirty="0" smtClean="0"/>
              <a:t> что  речевая  область  расположена  рядом  с  </a:t>
            </a:r>
            <a:br>
              <a:rPr lang="ru-RU" sz="2800" dirty="0" smtClean="0"/>
            </a:br>
            <a:r>
              <a:rPr lang="ru-RU" sz="2800" dirty="0" smtClean="0"/>
              <a:t>двигательной, являясь  её  частью.</a:t>
            </a:r>
            <a:br>
              <a:rPr lang="ru-RU" sz="2800" dirty="0" smtClean="0"/>
            </a:br>
            <a:r>
              <a:rPr lang="ru-RU" sz="2800" dirty="0" smtClean="0"/>
              <a:t> Около  трети  всей  площади  двигательной  проекции  занимает  проекция  кисти  руки</a:t>
            </a:r>
            <a:r>
              <a:rPr lang="ru-RU" sz="2800" dirty="0" smtClean="0"/>
              <a:t>,</a:t>
            </a:r>
            <a:br>
              <a:rPr lang="ru-RU" sz="2800" dirty="0" smtClean="0"/>
            </a:br>
            <a:r>
              <a:rPr lang="ru-RU" sz="2800" dirty="0" smtClean="0"/>
              <a:t> </a:t>
            </a:r>
            <a:r>
              <a:rPr lang="ru-RU" sz="2800" dirty="0" smtClean="0"/>
              <a:t>расположенная  близко  от  речевой  зоны. </a:t>
            </a:r>
            <a:br>
              <a:rPr lang="ru-RU" sz="2800" dirty="0" smtClean="0"/>
            </a:br>
            <a:r>
              <a:rPr lang="ru-RU" sz="2800" dirty="0" smtClean="0"/>
              <a:t>Тренировка  тонких  движений  пальцев  рук  оказывает  большое  влияние  на  развитие  активной  речи  ребёнка.</a:t>
            </a:r>
            <a:br>
              <a:rPr lang="ru-RU" sz="2800" dirty="0" smtClean="0"/>
            </a:br>
            <a:r>
              <a:rPr lang="ru-RU" sz="2800" dirty="0" smtClean="0"/>
              <a:t>Проведённые  исследования  и  наблюдения  показали,  что степень  развития пальцев  совпадает  со  степенью развития  речи  у  детей. </a:t>
            </a:r>
            <a:br>
              <a:rPr lang="ru-RU" sz="2800" dirty="0" smtClean="0"/>
            </a:b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Звуковая дорожка</a:t>
            </a:r>
            <a:endParaRPr lang="ru-RU" dirty="0"/>
          </a:p>
        </p:txBody>
      </p:sp>
      <p:pic>
        <p:nvPicPr>
          <p:cNvPr id="1026" name="Picture 2" descr="C:\Documents and Settings\User\Рабочий стол\кн\100PHOTO\SAM_3927.JPG"/>
          <p:cNvPicPr>
            <a:picLocks noChangeAspect="1" noChangeArrowheads="1"/>
          </p:cNvPicPr>
          <p:nvPr/>
        </p:nvPicPr>
        <p:blipFill>
          <a:blip r:embed="rId2" cstate="print"/>
          <a:srcRect l="1887" t="16667" r="1887" b="25000"/>
          <a:stretch>
            <a:fillRect/>
          </a:stretch>
        </p:blipFill>
        <p:spPr bwMode="auto">
          <a:xfrm>
            <a:off x="3000364" y="2214554"/>
            <a:ext cx="2928958" cy="2000264"/>
          </a:xfrm>
          <a:prstGeom prst="rect">
            <a:avLst/>
          </a:prstGeom>
          <a:noFill/>
        </p:spPr>
      </p:pic>
      <p:pic>
        <p:nvPicPr>
          <p:cNvPr id="1027" name="Picture 3" descr="C:\Documents and Settings\User\Рабочий стол\кн\100PHOTO\SAM_3928.JPG"/>
          <p:cNvPicPr>
            <a:picLocks noChangeAspect="1" noChangeArrowheads="1"/>
          </p:cNvPicPr>
          <p:nvPr/>
        </p:nvPicPr>
        <p:blipFill>
          <a:blip r:embed="rId3" cstate="print"/>
          <a:srcRect l="21667" r="21667" b="23077"/>
          <a:stretch>
            <a:fillRect/>
          </a:stretch>
        </p:blipFill>
        <p:spPr bwMode="auto">
          <a:xfrm rot="20746964">
            <a:off x="360818" y="3618332"/>
            <a:ext cx="2842039" cy="2875270"/>
          </a:xfrm>
          <a:prstGeom prst="rect">
            <a:avLst/>
          </a:prstGeom>
          <a:noFill/>
        </p:spPr>
      </p:pic>
      <p:pic>
        <p:nvPicPr>
          <p:cNvPr id="1028" name="Picture 4" descr="C:\Documents and Settings\User\Рабочий стол\кн\100PHOTO\SAM_3929.JPG"/>
          <p:cNvPicPr>
            <a:picLocks noChangeAspect="1" noChangeArrowheads="1"/>
          </p:cNvPicPr>
          <p:nvPr/>
        </p:nvPicPr>
        <p:blipFill>
          <a:blip r:embed="rId4" cstate="print"/>
          <a:srcRect l="22857" t="10000" r="21429" b="15000"/>
          <a:stretch>
            <a:fillRect/>
          </a:stretch>
        </p:blipFill>
        <p:spPr bwMode="auto">
          <a:xfrm rot="782550">
            <a:off x="5866666" y="3459543"/>
            <a:ext cx="2965349" cy="31038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Прикрути букву</a:t>
            </a:r>
            <a:endParaRPr lang="ru-RU" dirty="0"/>
          </a:p>
        </p:txBody>
      </p:sp>
      <p:pic>
        <p:nvPicPr>
          <p:cNvPr id="1026" name="Picture 2" descr="C:\Documents and Settings\User\Рабочий стол\кн\100PHOTO\SAM_3987.JPG"/>
          <p:cNvPicPr>
            <a:picLocks noChangeAspect="1" noChangeArrowheads="1"/>
          </p:cNvPicPr>
          <p:nvPr/>
        </p:nvPicPr>
        <p:blipFill>
          <a:blip r:embed="rId2" cstate="print"/>
          <a:srcRect t="17143" r="2083" b="22857"/>
          <a:stretch>
            <a:fillRect/>
          </a:stretch>
        </p:blipFill>
        <p:spPr bwMode="auto">
          <a:xfrm>
            <a:off x="2214546" y="4643446"/>
            <a:ext cx="4143404" cy="1928826"/>
          </a:xfrm>
          <a:prstGeom prst="rect">
            <a:avLst/>
          </a:prstGeom>
          <a:noFill/>
        </p:spPr>
      </p:pic>
      <p:pic>
        <p:nvPicPr>
          <p:cNvPr id="1027" name="Picture 3" descr="C:\Documents and Settings\User\Рабочий стол\кн\100PHOTO\SAM_3990.JPG"/>
          <p:cNvPicPr>
            <a:picLocks noChangeAspect="1" noChangeArrowheads="1"/>
          </p:cNvPicPr>
          <p:nvPr/>
        </p:nvPicPr>
        <p:blipFill>
          <a:blip r:embed="rId3" cstate="print"/>
          <a:srcRect t="23077" b="25000"/>
          <a:stretch>
            <a:fillRect/>
          </a:stretch>
        </p:blipFill>
        <p:spPr bwMode="auto">
          <a:xfrm>
            <a:off x="2071670" y="2071678"/>
            <a:ext cx="4286280" cy="19288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217290"/>
          </a:xfrm>
        </p:spPr>
        <p:txBody>
          <a:bodyPr/>
          <a:lstStyle/>
          <a:p>
            <a:pPr algn="ctr"/>
            <a:r>
              <a:rPr lang="ru-RU" dirty="0" smtClean="0"/>
              <a:t>Собери б</a:t>
            </a:r>
            <a:r>
              <a:rPr lang="ru-RU" dirty="0" smtClean="0"/>
              <a:t>усы</a:t>
            </a:r>
            <a:endParaRPr lang="ru-RU" dirty="0"/>
          </a:p>
        </p:txBody>
      </p:sp>
      <p:pic>
        <p:nvPicPr>
          <p:cNvPr id="2050" name="Picture 2" descr="C:\Documents and Settings\User\Рабочий стол\кн\100PHOTO\SAM_3968.JPG"/>
          <p:cNvPicPr>
            <a:picLocks noChangeAspect="1" noChangeArrowheads="1"/>
          </p:cNvPicPr>
          <p:nvPr/>
        </p:nvPicPr>
        <p:blipFill>
          <a:blip r:embed="rId2" cstate="print"/>
          <a:srcRect l="2655" t="5000" r="5310" b="13333"/>
          <a:stretch>
            <a:fillRect/>
          </a:stretch>
        </p:blipFill>
        <p:spPr bwMode="auto">
          <a:xfrm>
            <a:off x="428596" y="1474016"/>
            <a:ext cx="8103844" cy="51696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Выложи картинку</a:t>
            </a:r>
            <a:endParaRPr lang="ru-RU" dirty="0"/>
          </a:p>
        </p:txBody>
      </p:sp>
      <p:pic>
        <p:nvPicPr>
          <p:cNvPr id="1026" name="Picture 2" descr="C:\Documents and Settings\User\Рабочий стол\ооо\SAM_4005.JPG"/>
          <p:cNvPicPr>
            <a:picLocks noChangeAspect="1" noChangeArrowheads="1"/>
          </p:cNvPicPr>
          <p:nvPr/>
        </p:nvPicPr>
        <p:blipFill>
          <a:blip r:embed="rId2" cstate="print"/>
          <a:srcRect r="2381" b="3448"/>
          <a:stretch>
            <a:fillRect/>
          </a:stretch>
        </p:blipFill>
        <p:spPr bwMode="auto">
          <a:xfrm rot="1914406">
            <a:off x="5907703" y="2837477"/>
            <a:ext cx="2928958" cy="2000264"/>
          </a:xfrm>
          <a:prstGeom prst="rect">
            <a:avLst/>
          </a:prstGeom>
          <a:noFill/>
        </p:spPr>
      </p:pic>
      <p:pic>
        <p:nvPicPr>
          <p:cNvPr id="1027" name="Picture 3" descr="C:\Documents and Settings\User\Рабочий стол\ооо\SAM_4006.JPG"/>
          <p:cNvPicPr>
            <a:picLocks noChangeAspect="1" noChangeArrowheads="1"/>
          </p:cNvPicPr>
          <p:nvPr/>
        </p:nvPicPr>
        <p:blipFill>
          <a:blip r:embed="rId3" cstate="print"/>
          <a:srcRect/>
          <a:stretch>
            <a:fillRect/>
          </a:stretch>
        </p:blipFill>
        <p:spPr bwMode="auto">
          <a:xfrm rot="19302792">
            <a:off x="455225" y="2956140"/>
            <a:ext cx="2857520" cy="2000264"/>
          </a:xfrm>
          <a:prstGeom prst="rect">
            <a:avLst/>
          </a:prstGeom>
          <a:noFill/>
        </p:spPr>
      </p:pic>
      <p:pic>
        <p:nvPicPr>
          <p:cNvPr id="1028" name="Picture 4" descr="C:\Documents and Settings\User\Рабочий стол\ооо\SAM_4012.JPG"/>
          <p:cNvPicPr>
            <a:picLocks noChangeAspect="1" noChangeArrowheads="1"/>
          </p:cNvPicPr>
          <p:nvPr/>
        </p:nvPicPr>
        <p:blipFill>
          <a:blip r:embed="rId4" cstate="print"/>
          <a:srcRect l="9804" t="6452" r="1961"/>
          <a:stretch>
            <a:fillRect/>
          </a:stretch>
        </p:blipFill>
        <p:spPr bwMode="auto">
          <a:xfrm>
            <a:off x="3214678" y="4286256"/>
            <a:ext cx="2867203" cy="235747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TotalTime>
  <Words>12</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Слайд 1</vt:lpstr>
      <vt:lpstr>   Если  внимательно  посмотреть  на  снимок   головного  мозга, то  становится  ясно,  что  речевая  область  расположена  рядом  с   двигательной, являясь  её  частью.  Около  трети  всей  площади  двигательной  проекции  занимает  проекция  кисти  руки,  расположенная  близко  от  речевой  зоны.  Тренировка  тонких  движений  пальцев  рук  оказывает  большое  влияние  на  развитие  активной  речи  ребёнка. Проведённые  исследования  и  наблюдения  показали,  что степень  развития пальцев  совпадает  со  степенью развития  речи  у  детей.  </vt:lpstr>
      <vt:lpstr>Звуковая дорожка</vt:lpstr>
      <vt:lpstr>Прикрути букву</vt:lpstr>
      <vt:lpstr>Собери бусы</vt:lpstr>
      <vt:lpstr>Выложи картинку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13</cp:revision>
  <dcterms:modified xsi:type="dcterms:W3CDTF">2013-03-24T08:54:45Z</dcterms:modified>
</cp:coreProperties>
</file>