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59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5BA0B-59C2-455D-A64D-706A73F581D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597B5-8559-4840-87E8-A916F4876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597B5-8559-4840-87E8-A916F4876D6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65C108-9E2E-4E29-8BE6-DB3799E4A436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5616C-4E71-4BF8-9CC7-CB1264035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428604"/>
            <a:ext cx="6000792" cy="37587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«Проблема диагностики художественных способностей учащихся»</a:t>
            </a:r>
            <a:br>
              <a:rPr lang="ru-RU" dirty="0" smtClean="0"/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5072074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Учитель изобразительного искусства  Сафонова Татьяна  Николаевна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5715016"/>
            <a:ext cx="23574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mtClean="0">
                <a:solidFill>
                  <a:prstClr val="white"/>
                </a:solidFill>
              </a:rPr>
              <a:t> </a:t>
            </a:r>
            <a:r>
              <a:rPr lang="ru-RU" smtClean="0">
                <a:solidFill>
                  <a:prstClr val="white"/>
                </a:solidFill>
              </a:rPr>
              <a:t>М</a:t>
            </a:r>
            <a:r>
              <a:rPr lang="ru-RU" smtClean="0">
                <a:solidFill>
                  <a:prstClr val="white"/>
                </a:solidFill>
              </a:rPr>
              <a:t>АОУ</a:t>
            </a:r>
            <a:r>
              <a:rPr lang="ru-RU" smtClean="0">
                <a:solidFill>
                  <a:prstClr val="white"/>
                </a:solidFill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СОШ №</a:t>
            </a:r>
            <a:r>
              <a:rPr lang="ru-RU" sz="2400" dirty="0" smtClean="0">
                <a:solidFill>
                  <a:prstClr val="white"/>
                </a:solidFill>
              </a:rPr>
              <a:t>12</a:t>
            </a:r>
            <a:r>
              <a:rPr lang="ru-RU" dirty="0" smtClean="0">
                <a:solidFill>
                  <a:prstClr val="white"/>
                </a:solidFill>
              </a:rPr>
              <a:t> г.Таганрог</a:t>
            </a:r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олнышко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3" y="500042"/>
            <a:ext cx="7787884" cy="6085195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214290"/>
            <a:ext cx="7239000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Методы  диагностики одаренности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285720" y="2285992"/>
            <a:ext cx="4705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/>
                </a:solidFill>
              </a:rPr>
              <a:t>Наблюдение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3500438"/>
            <a:ext cx="2462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err="1" smtClean="0">
                <a:solidFill>
                  <a:schemeClr val="accent1"/>
                </a:solidFill>
              </a:rPr>
              <a:t>Опросники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4143380"/>
            <a:ext cx="1861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/>
                </a:solidFill>
              </a:rPr>
              <a:t>Анкета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28794" y="4786322"/>
            <a:ext cx="4798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/>
                </a:solidFill>
              </a:rPr>
              <a:t>Биографический метод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57422" y="5429264"/>
            <a:ext cx="5493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/>
                </a:solidFill>
              </a:rPr>
              <a:t>Психологические тренинги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4348" y="2857496"/>
            <a:ext cx="1785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/>
                </a:solidFill>
              </a:rPr>
              <a:t>Тест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001056" cy="12858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Требования к процедуре наблюдения: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643050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определение задачи и цели (для чего? с какой целью?);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выбор объекта, предмета и ситуации (что наблюдать?);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выбор способа наблюдения, наименее влияющего на исследуемый объект и наиболее обеспечивающего сбор необходимой информации (как наблюдать?);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выбор способов регистрации наблюдаемого (как вести записи?);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обработка и интерпретация полученной информации (каков результат?).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072462" cy="10715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ТРИ ТИПА НАБЛЮДЕНИЙ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ru-RU" sz="2400" dirty="0" err="1" smtClean="0"/>
              <a:t>установкА</a:t>
            </a:r>
            <a:r>
              <a:rPr lang="ru-RU" sz="2400" dirty="0" smtClean="0"/>
              <a:t> наблюдателя по отношению к объекту наблюдения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)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2428868"/>
            <a:ext cx="7239000" cy="484632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bg2">
                    <a:lumMod val="50000"/>
                  </a:schemeClr>
                </a:solidFill>
              </a:rPr>
              <a:t>Исследующее или выбирающее</a:t>
            </a:r>
          </a:p>
          <a:p>
            <a:r>
              <a:rPr lang="ru-RU" sz="3600" i="1" dirty="0" smtClean="0">
                <a:solidFill>
                  <a:schemeClr val="bg2">
                    <a:lumMod val="50000"/>
                  </a:schemeClr>
                </a:solidFill>
              </a:rPr>
              <a:t>Выжидательное</a:t>
            </a:r>
          </a:p>
          <a:p>
            <a:r>
              <a:rPr lang="ru-RU" sz="3600" i="1" dirty="0" smtClean="0">
                <a:solidFill>
                  <a:schemeClr val="bg2">
                    <a:lumMod val="50000"/>
                  </a:schemeClr>
                </a:solidFill>
              </a:rPr>
              <a:t>Непроизвольное или вынужденное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15338" cy="107154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Одаренность не может развиться из ничего, на пустом месте, она всегда развивается на основе определенной, любимой ребенком деятельности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20481" name="Picture 1" descr="F:\Documents and Settings\Admin\Рабочий стол\фото 12 школа\IMG_01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428736"/>
            <a:ext cx="6929486" cy="495885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6286544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err="1" smtClean="0"/>
              <a:t>способностЬ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детей использовать выразительность цвета сильно </a:t>
            </a:r>
            <a:r>
              <a:rPr lang="ru-RU" sz="1800" dirty="0" err="1" smtClean="0"/>
              <a:t>варьируЕТСЯ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19457" name="Picture 1" descr="F:\Documents and Settings\Admin\Рабочий стол\рисунки\IMGP16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2572851">
            <a:off x="723603" y="3222677"/>
            <a:ext cx="3651976" cy="2738982"/>
          </a:xfrm>
          <a:prstGeom prst="rect">
            <a:avLst/>
          </a:prstGeom>
          <a:noFill/>
        </p:spPr>
      </p:pic>
      <p:pic>
        <p:nvPicPr>
          <p:cNvPr id="19459" name="Picture 3" descr="F:\Documents and Settings\Admin\Рабочий стол\рисунки\IMGP16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14548">
            <a:off x="3802529" y="1703590"/>
            <a:ext cx="3858861" cy="289414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6286544" cy="1071546"/>
          </a:xfrm>
        </p:spPr>
        <p:txBody>
          <a:bodyPr>
            <a:normAutofit/>
          </a:bodyPr>
          <a:lstStyle/>
          <a:p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18433" name="Picture 1" descr="F:\Documents and Settings\Admin\Рабочий стол\рисунки\IMGP16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357166"/>
            <a:ext cx="3655481" cy="2741611"/>
          </a:xfrm>
          <a:prstGeom prst="rect">
            <a:avLst/>
          </a:prstGeom>
          <a:noFill/>
        </p:spPr>
      </p:pic>
      <p:pic>
        <p:nvPicPr>
          <p:cNvPr id="18434" name="Picture 2" descr="F:\Documents and Settings\Admin\Рабочий стол\рисунки\IMGP16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67154" y="357166"/>
            <a:ext cx="3619524" cy="2714644"/>
          </a:xfrm>
          <a:prstGeom prst="rect">
            <a:avLst/>
          </a:prstGeom>
          <a:noFill/>
        </p:spPr>
      </p:pic>
      <p:pic>
        <p:nvPicPr>
          <p:cNvPr id="18435" name="Picture 3" descr="F:\Documents and Settings\Admin\Рабочий стол\рисунки\IMGP16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48" y="3714752"/>
            <a:ext cx="3524274" cy="2643206"/>
          </a:xfrm>
          <a:prstGeom prst="rect">
            <a:avLst/>
          </a:prstGeom>
          <a:noFill/>
        </p:spPr>
      </p:pic>
      <p:pic>
        <p:nvPicPr>
          <p:cNvPr id="18436" name="Picture 4" descr="F:\Documents and Settings\Admin\Рабочий стол\рисунки\IMGP163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3714752"/>
            <a:ext cx="3500494" cy="262537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6286544" cy="1071546"/>
          </a:xfrm>
        </p:spPr>
        <p:txBody>
          <a:bodyPr>
            <a:normAutofit/>
          </a:bodyPr>
          <a:lstStyle/>
          <a:p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P162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71472" y="3902060"/>
            <a:ext cx="3429024" cy="2571768"/>
          </a:xfrm>
        </p:spPr>
      </p:pic>
      <p:pic>
        <p:nvPicPr>
          <p:cNvPr id="7" name="Рисунок 6" descr="IMGP16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714356"/>
            <a:ext cx="3552739" cy="2664554"/>
          </a:xfrm>
          <a:prstGeom prst="rect">
            <a:avLst/>
          </a:prstGeom>
        </p:spPr>
      </p:pic>
      <p:pic>
        <p:nvPicPr>
          <p:cNvPr id="8" name="Рисунок 7" descr="IMGP161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29124" y="3857628"/>
            <a:ext cx="3500462" cy="2625347"/>
          </a:xfrm>
          <a:prstGeom prst="rect">
            <a:avLst/>
          </a:prstGeom>
        </p:spPr>
      </p:pic>
      <p:pic>
        <p:nvPicPr>
          <p:cNvPr id="9" name="Рисунок 8" descr="IMGP162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429124" y="682127"/>
            <a:ext cx="3500462" cy="2625346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6286544" cy="1071546"/>
          </a:xfrm>
        </p:spPr>
        <p:txBody>
          <a:bodyPr>
            <a:normAutofit/>
          </a:bodyPr>
          <a:lstStyle/>
          <a:p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MGP161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0100" y="500042"/>
            <a:ext cx="4000528" cy="2909908"/>
          </a:xfrm>
          <a:prstGeom prst="rect">
            <a:avLst/>
          </a:prstGeom>
        </p:spPr>
      </p:pic>
      <p:pic>
        <p:nvPicPr>
          <p:cNvPr id="6" name="Содержимое 5" descr="IMGP1614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071802" y="3286124"/>
            <a:ext cx="4429156" cy="3321867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464</TotalTime>
  <Words>139</Words>
  <Application>Microsoft Office PowerPoint</Application>
  <PresentationFormat>Экран (4:3)</PresentationFormat>
  <Paragraphs>23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«Проблема диагностики художественных способностей учащихся» </vt:lpstr>
      <vt:lpstr> основные Методы  диагностики одаренности  </vt:lpstr>
      <vt:lpstr>Требования к процедуре наблюдения:</vt:lpstr>
      <vt:lpstr>ТРИ ТИПА НАБЛЮДЕНИЙ (установкА наблюдателя по отношению к объекту наблюдения )</vt:lpstr>
      <vt:lpstr>Одаренность не может развиться из ничего, на пустом месте, она всегда развивается на основе определенной, любимой ребенком деятельности</vt:lpstr>
      <vt:lpstr>способностЬ детей использовать выразительность цвета сильно варьируЕТСЯ </vt:lpstr>
      <vt:lpstr>Слайд 7</vt:lpstr>
      <vt:lpstr>Слайд 8</vt:lpstr>
      <vt:lpstr>Слайд 9</vt:lpstr>
      <vt:lpstr>Слайд 10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IRONMANN (AKA SHAMAN)</cp:lastModifiedBy>
  <cp:revision>65</cp:revision>
  <dcterms:created xsi:type="dcterms:W3CDTF">2012-09-16T17:31:52Z</dcterms:created>
  <dcterms:modified xsi:type="dcterms:W3CDTF">2014-01-08T15:18:20Z</dcterms:modified>
</cp:coreProperties>
</file>