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9" autoAdjust="0"/>
    <p:restoredTop sz="94660"/>
  </p:normalViewPr>
  <p:slideViewPr>
    <p:cSldViewPr>
      <p:cViewPr varScale="1">
        <p:scale>
          <a:sx n="74" d="100"/>
          <a:sy n="74" d="100"/>
        </p:scale>
        <p:origin x="-2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95600" y="381000"/>
            <a:ext cx="3581400" cy="4419600"/>
          </a:xfrm>
        </p:spPr>
        <p:txBody>
          <a:bodyPr>
            <a:normAutofit fontScale="90000"/>
          </a:bodyPr>
          <a:lstStyle/>
          <a:p>
            <a:r>
              <a:rPr lang="ru-RU" sz="3500" dirty="0" smtClean="0">
                <a:latin typeface="Times New Roman" pitchFamily="18" charset="0"/>
              </a:rPr>
              <a:t>Александр Владимирович Попов –</a:t>
            </a:r>
            <a:br>
              <a:rPr lang="ru-RU" sz="3500" dirty="0" smtClean="0">
                <a:latin typeface="Times New Roman" pitchFamily="18" charset="0"/>
              </a:rPr>
            </a:br>
            <a:r>
              <a:rPr lang="ru-RU" sz="3500" dirty="0" smtClean="0">
                <a:latin typeface="Times New Roman" pitchFamily="18" charset="0"/>
              </a:rPr>
              <a:t> известный российский пловец четырёхкратный олимпийский чемпион.</a:t>
            </a:r>
            <a:r>
              <a:rPr lang="ru-RU" dirty="0" smtClean="0"/>
              <a:t/>
            </a:r>
            <a:br>
              <a:rPr lang="ru-RU" dirty="0" smtClean="0"/>
            </a:br>
            <a:endParaRPr lang="ru-RU" dirty="0"/>
          </a:p>
        </p:txBody>
      </p:sp>
      <p:sp>
        <p:nvSpPr>
          <p:cNvPr id="3" name="Подзаголовок 2"/>
          <p:cNvSpPr>
            <a:spLocks noGrp="1"/>
          </p:cNvSpPr>
          <p:nvPr>
            <p:ph type="subTitle" idx="1"/>
          </p:nvPr>
        </p:nvSpPr>
        <p:spPr>
          <a:xfrm>
            <a:off x="2667000" y="4953000"/>
            <a:ext cx="5334000" cy="1676400"/>
          </a:xfrm>
        </p:spPr>
        <p:txBody>
          <a:bodyPr>
            <a:normAutofit/>
          </a:bodyPr>
          <a:lstStyle/>
          <a:p>
            <a:r>
              <a:rPr lang="ru-RU" sz="2800" dirty="0" smtClean="0">
                <a:solidFill>
                  <a:schemeClr val="tx1"/>
                </a:solidFill>
                <a:latin typeface="Times New Roman" pitchFamily="18" charset="0"/>
              </a:rPr>
              <a:t>Выполнила : </a:t>
            </a:r>
            <a:r>
              <a:rPr lang="ru-RU" sz="2800" dirty="0" smtClean="0">
                <a:solidFill>
                  <a:schemeClr val="tx1"/>
                </a:solidFill>
                <a:latin typeface="Times New Roman" pitchFamily="18" charset="0"/>
              </a:rPr>
              <a:t>Лебедева Светлана Владимировна</a:t>
            </a:r>
            <a:endParaRPr lang="ru-RU" sz="2800" dirty="0">
              <a:solidFill>
                <a:schemeClr val="tx1"/>
              </a:solidFill>
              <a:latin typeface="Times New Roman" pitchFamily="18" charset="0"/>
            </a:endParaRPr>
          </a:p>
        </p:txBody>
      </p:sp>
      <p:sp>
        <p:nvSpPr>
          <p:cNvPr id="4" name="Прямоугольник 3"/>
          <p:cNvSpPr/>
          <p:nvPr/>
        </p:nvSpPr>
        <p:spPr>
          <a:xfrm>
            <a:off x="1828800" y="1371600"/>
            <a:ext cx="5029200" cy="646331"/>
          </a:xfrm>
          <a:prstGeom prst="rect">
            <a:avLst/>
          </a:prstGeom>
        </p:spPr>
        <p:txBody>
          <a:bodyPr wrap="square">
            <a:spAutoFit/>
          </a:bodyPr>
          <a:lstStyle/>
          <a:p>
            <a:endParaRPr lang="ru-RU" dirty="0" smtClean="0"/>
          </a:p>
          <a:p>
            <a:endParaRPr lang="ru-RU" dirty="0" smtClean="0"/>
          </a:p>
        </p:txBody>
      </p:sp>
      <p:pic>
        <p:nvPicPr>
          <p:cNvPr id="2051" name="Picture 3"/>
          <p:cNvPicPr>
            <a:picLocks noChangeAspect="1" noChangeArrowheads="1"/>
          </p:cNvPicPr>
          <p:nvPr/>
        </p:nvPicPr>
        <p:blipFill>
          <a:blip r:embed="rId2" cstate="print"/>
          <a:srcRect/>
          <a:stretch>
            <a:fillRect/>
          </a:stretch>
        </p:blipFill>
        <p:spPr bwMode="auto">
          <a:xfrm>
            <a:off x="0" y="0"/>
            <a:ext cx="2819400" cy="3505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3505200"/>
            <a:ext cx="2743200" cy="33528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400800" y="0"/>
            <a:ext cx="2743200" cy="495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Награды и достижения</a:t>
            </a:r>
            <a:br>
              <a:rPr lang="ru-RU" dirty="0" smtClean="0"/>
            </a:br>
            <a:endParaRPr lang="ru-RU" dirty="0"/>
          </a:p>
        </p:txBody>
      </p:sp>
      <p:sp>
        <p:nvSpPr>
          <p:cNvPr id="3" name="Содержимое 2"/>
          <p:cNvSpPr>
            <a:spLocks noGrp="1"/>
          </p:cNvSpPr>
          <p:nvPr>
            <p:ph sz="half" idx="1"/>
          </p:nvPr>
        </p:nvSpPr>
        <p:spPr>
          <a:xfrm>
            <a:off x="457200" y="990600"/>
            <a:ext cx="4038600" cy="5135563"/>
          </a:xfrm>
        </p:spPr>
        <p:txBody>
          <a:bodyPr>
            <a:normAutofit fontScale="40000" lnSpcReduction="20000"/>
          </a:bodyPr>
          <a:lstStyle/>
          <a:p>
            <a:r>
              <a:rPr lang="ru-RU" sz="3500" dirty="0" smtClean="0">
                <a:latin typeface="Times New Roman" pitchFamily="18" charset="0"/>
              </a:rPr>
              <a:t> Олимпийский чемпион (1992, 1996) в плавании на дистанциях 50 м и 100 м вольным стилем. Серебряный призер Олимпийских игр (1992, 1996) в эстафете 4х100 м вольным стилем и в комбинированной эстафете 4х100 м. Серебряный призер Олимпийских игр (2000) в плавании на 100 м вольным стилем. </a:t>
            </a:r>
          </a:p>
          <a:p>
            <a:endParaRPr lang="ru-RU" sz="3500" dirty="0" smtClean="0">
              <a:latin typeface="Times New Roman" pitchFamily="18" charset="0"/>
            </a:endParaRPr>
          </a:p>
          <a:p>
            <a:r>
              <a:rPr lang="ru-RU" sz="3500" dirty="0" smtClean="0">
                <a:latin typeface="Times New Roman" pitchFamily="18" charset="0"/>
              </a:rPr>
              <a:t> Многократный чемпион мира, Европы и России, многократный рекордсмен мира и Европы, многократный обладатель Кубка мира, неоднократный победитель Игр доброй воли (1994, 1998). </a:t>
            </a:r>
          </a:p>
          <a:p>
            <a:endParaRPr lang="ru-RU" sz="3500" dirty="0" smtClean="0">
              <a:latin typeface="Times New Roman" pitchFamily="18" charset="0"/>
            </a:endParaRPr>
          </a:p>
          <a:p>
            <a:r>
              <a:rPr lang="ru-RU" sz="3500" dirty="0" smtClean="0">
                <a:latin typeface="Times New Roman" pitchFamily="18" charset="0"/>
              </a:rPr>
              <a:t> Признан лучшим спортсменом России 1996 года. Обладатель Приза Международной любительской федерации плавания (FINA) за выдающиеся достижения в плавании (1996). </a:t>
            </a:r>
          </a:p>
          <a:p>
            <a:r>
              <a:rPr lang="ru-RU" sz="3500" dirty="0" smtClean="0">
                <a:latin typeface="Times New Roman" pitchFamily="18" charset="0"/>
              </a:rPr>
              <a:t> Награжден орденами За заслуги перед Отечеством II степени (1996), Дружбы (2002). Член Международного олимпийского комитета. Член Высшего совета Всероссийского добровольного общества Спортивная Россия. Член Совета при Президенте РФ по физической культуре и спорту</a:t>
            </a:r>
          </a:p>
          <a:p>
            <a:endParaRPr lang="ru-RU" dirty="0" smtClean="0"/>
          </a:p>
          <a:p>
            <a:endParaRPr lang="ru-RU" dirty="0"/>
          </a:p>
        </p:txBody>
      </p:sp>
      <p:sp>
        <p:nvSpPr>
          <p:cNvPr id="4" name="Содержимое 3"/>
          <p:cNvSpPr>
            <a:spLocks noGrp="1"/>
          </p:cNvSpPr>
          <p:nvPr>
            <p:ph sz="half" idx="2"/>
          </p:nvPr>
        </p:nvSpPr>
        <p:spPr>
          <a:xfrm>
            <a:off x="4572000" y="914400"/>
            <a:ext cx="4572000" cy="5943600"/>
          </a:xfrm>
        </p:spPr>
        <p:txBody>
          <a:bodyPr>
            <a:normAutofit fontScale="40000" lnSpcReduction="20000"/>
          </a:bodyPr>
          <a:lstStyle/>
          <a:p>
            <a:endParaRPr lang="ru-RU" dirty="0" smtClean="0"/>
          </a:p>
          <a:p>
            <a:endParaRPr lang="ru-RU" dirty="0" smtClean="0"/>
          </a:p>
          <a:p>
            <a:r>
              <a:rPr lang="ru-RU" sz="3500" dirty="0" smtClean="0">
                <a:latin typeface="Times New Roman" pitchFamily="18" charset="0"/>
                <a:cs typeface="Times New Roman" pitchFamily="18" charset="0"/>
              </a:rPr>
              <a:t>. Первый вице-президент Всероссийской федерации плавания. Председатель Общественной организации Российское физкультурно-спортивное общество Локомотив. </a:t>
            </a:r>
          </a:p>
          <a:p>
            <a:r>
              <a:rPr lang="ru-RU" sz="3500" dirty="0" smtClean="0">
                <a:latin typeface="Times New Roman" pitchFamily="18" charset="0"/>
                <a:cs typeface="Times New Roman" pitchFamily="18" charset="0"/>
              </a:rPr>
              <a:t> Жизнь после спорта</a:t>
            </a:r>
          </a:p>
          <a:p>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 Член МОК, член Комиссии спортсменов Международного Олимпийского Комитета.</a:t>
            </a:r>
          </a:p>
          <a:p>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 Член Совета при Президенте Российской Федерации по физической культуре и спорту.</a:t>
            </a:r>
          </a:p>
          <a:p>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 Член Исполкома Олимпийского комитета России</a:t>
            </a:r>
          </a:p>
          <a:p>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 Член Высшего совета Всероссийского добровольного общества «Спортивная Россия».</a:t>
            </a:r>
          </a:p>
          <a:p>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 Первый вице-президент Всероссийской федерации плавания.</a:t>
            </a:r>
          </a:p>
          <a:p>
            <a:endParaRPr lang="ru-RU" sz="3500" dirty="0" smtClean="0">
              <a:latin typeface="Times New Roman" pitchFamily="18" charset="0"/>
              <a:cs typeface="Times New Roman" pitchFamily="18" charset="0"/>
            </a:endParaRPr>
          </a:p>
          <a:p>
            <a:r>
              <a:rPr lang="ru-RU" sz="3500" dirty="0" smtClean="0">
                <a:latin typeface="Times New Roman" pitchFamily="18" charset="0"/>
                <a:cs typeface="Times New Roman" pitchFamily="18" charset="0"/>
              </a:rPr>
              <a:t> Председатель Общественной организации «Российское физкультурно-спортивное общество «Локомотив».</a:t>
            </a:r>
            <a:endParaRPr lang="ru-RU" sz="35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a:bodyPr>
          <a:lstStyle/>
          <a:p>
            <a:endParaRPr lang="ru-RU" dirty="0"/>
          </a:p>
        </p:txBody>
      </p:sp>
      <p:sp>
        <p:nvSpPr>
          <p:cNvPr id="7" name="Содержимое 6"/>
          <p:cNvSpPr>
            <a:spLocks noGrp="1"/>
          </p:cNvSpPr>
          <p:nvPr>
            <p:ph sz="half" idx="1"/>
          </p:nvPr>
        </p:nvSpPr>
        <p:spPr>
          <a:xfrm>
            <a:off x="2438400" y="228600"/>
            <a:ext cx="6400800" cy="5897563"/>
          </a:xfrm>
        </p:spPr>
        <p:txBody>
          <a:bodyPr>
            <a:noAutofit/>
          </a:bodyPr>
          <a:lstStyle/>
          <a:p>
            <a:r>
              <a:rPr lang="ru-RU" dirty="0" smtClean="0">
                <a:latin typeface="Times New Roman" pitchFamily="18" charset="0"/>
              </a:rPr>
              <a:t> Российский спортсмен, пловец, многократный чемпион России, Европы и мира, четырехкратный олимпийский чемпион; рекордсмен мира, заслуженный мастер спорта, многократный чемпион и рекордсмен мира и Европы, член Международного Олимпийского комитета</a:t>
            </a:r>
          </a:p>
          <a:p>
            <a:r>
              <a:rPr lang="ru-RU" dirty="0" smtClean="0">
                <a:latin typeface="Times New Roman" pitchFamily="18" charset="0"/>
              </a:rPr>
              <a:t>Он был одним из лучших пловцов на короткие дистанции с 1990-ых годов и стал первым после Джонни «</a:t>
            </a:r>
            <a:r>
              <a:rPr lang="ru-RU" dirty="0" err="1" smtClean="0">
                <a:latin typeface="Times New Roman" pitchFamily="18" charset="0"/>
              </a:rPr>
              <a:t>Тарзана</a:t>
            </a:r>
            <a:r>
              <a:rPr lang="ru-RU" dirty="0" smtClean="0">
                <a:latin typeface="Times New Roman" pitchFamily="18" charset="0"/>
              </a:rPr>
              <a:t>» </a:t>
            </a:r>
            <a:r>
              <a:rPr lang="ru-RU" dirty="0" err="1" smtClean="0">
                <a:latin typeface="Times New Roman" pitchFamily="18" charset="0"/>
              </a:rPr>
              <a:t>Вайсмюллера</a:t>
            </a:r>
            <a:r>
              <a:rPr lang="ru-RU" dirty="0" smtClean="0">
                <a:latin typeface="Times New Roman" pitchFamily="18" charset="0"/>
              </a:rPr>
              <a:t>, кто выиграл две Олимпиады подряд в заплывах на 50 м и 100 м вольным стилем.</a:t>
            </a:r>
          </a:p>
        </p:txBody>
      </p:sp>
      <p:sp>
        <p:nvSpPr>
          <p:cNvPr id="9" name="Прямоугольник 8"/>
          <p:cNvSpPr/>
          <p:nvPr/>
        </p:nvSpPr>
        <p:spPr>
          <a:xfrm>
            <a:off x="228600" y="2967334"/>
            <a:ext cx="2590800" cy="2893100"/>
          </a:xfrm>
          <a:prstGeom prst="rect">
            <a:avLst/>
          </a:prstGeom>
        </p:spPr>
        <p:txBody>
          <a:bodyPr wrap="square">
            <a:spAutoFit/>
          </a:bodyPr>
          <a:lstStyle/>
          <a:p>
            <a:r>
              <a:rPr lang="ru-RU" dirty="0" smtClean="0">
                <a:latin typeface="Times New Roman" pitchFamily="18" charset="0"/>
              </a:rPr>
              <a:t> </a:t>
            </a:r>
            <a:r>
              <a:rPr lang="ru-RU" sz="2600" dirty="0" smtClean="0">
                <a:latin typeface="Times New Roman" pitchFamily="18" charset="0"/>
              </a:rPr>
              <a:t>Александр Владимирович Попов родился 16 ноября 1971 года в поселке Лесной под Екатеринбургом </a:t>
            </a:r>
          </a:p>
        </p:txBody>
      </p:sp>
      <p:pic>
        <p:nvPicPr>
          <p:cNvPr id="10" name="Picture 2"/>
          <p:cNvPicPr>
            <a:picLocks noChangeAspect="1" noChangeArrowheads="1"/>
          </p:cNvPicPr>
          <p:nvPr/>
        </p:nvPicPr>
        <p:blipFill>
          <a:blip r:embed="rId2" cstate="print"/>
          <a:srcRect/>
          <a:stretch>
            <a:fillRect/>
          </a:stretch>
        </p:blipFill>
        <p:spPr bwMode="auto">
          <a:xfrm>
            <a:off x="0" y="0"/>
            <a:ext cx="2819400" cy="2971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2895600" y="304800"/>
            <a:ext cx="5791200" cy="6324600"/>
          </a:xfrm>
        </p:spPr>
        <p:txBody>
          <a:bodyPr>
            <a:normAutofit fontScale="85000" lnSpcReduction="20000"/>
          </a:bodyPr>
          <a:lstStyle/>
          <a:p>
            <a:r>
              <a:rPr lang="ru-RU" dirty="0" smtClean="0">
                <a:latin typeface="Times New Roman" pitchFamily="18" charset="0"/>
              </a:rPr>
              <a:t> Отец - Попов Владимир Александрович. Мать - Попова Валентина Павловна. Супруга - Попова Дарья Викторовна. Сыновья: Владимир (1997 г. </a:t>
            </a:r>
            <a:r>
              <a:rPr lang="ru-RU" dirty="0" err="1" smtClean="0">
                <a:latin typeface="Times New Roman" pitchFamily="18" charset="0"/>
              </a:rPr>
              <a:t>рожд</a:t>
            </a:r>
            <a:r>
              <a:rPr lang="ru-RU" dirty="0" smtClean="0">
                <a:latin typeface="Times New Roman" pitchFamily="18" charset="0"/>
              </a:rPr>
              <a:t>.), Антон (2000 г. </a:t>
            </a:r>
            <a:r>
              <a:rPr lang="ru-RU" dirty="0" err="1" smtClean="0">
                <a:latin typeface="Times New Roman" pitchFamily="18" charset="0"/>
              </a:rPr>
              <a:t>рожд</a:t>
            </a:r>
            <a:r>
              <a:rPr lang="ru-RU" dirty="0" smtClean="0">
                <a:latin typeface="Times New Roman" pitchFamily="18" charset="0"/>
              </a:rPr>
              <a:t>.).</a:t>
            </a:r>
          </a:p>
          <a:p>
            <a:r>
              <a:rPr lang="ru-RU" dirty="0" smtClean="0">
                <a:latin typeface="Times New Roman" pitchFamily="18" charset="0"/>
              </a:rPr>
              <a:t> Родители Александра никогда не были связаны со спортом - оба работали на секретном заводе. Конечно, жизнь в тайге была не очень веселой, но свои плюсы все же имела. Единственного сына отвели в секцию плавания, чтобы ребенок занимался "для здоровья". Через несколько лет, когда Александр начал одерживать первые победы, а плавание даже стало слегка мешать учебе, отец поинтересовался, не пора ли прекратить тренировки. И услышал от сына: "Уже поздно". В отличие от многих своих сверстников, Саша ни в чем не нуждался и рос в достатке. Его родители работали на военном заводе. </a:t>
            </a:r>
          </a:p>
          <a:p>
            <a:endParaRPr lang="ru-RU"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0"/>
            <a:ext cx="2838450" cy="3810000"/>
          </a:xfrm>
          <a:prstGeom prst="rect">
            <a:avLst/>
          </a:prstGeom>
          <a:noFill/>
          <a:ln w="9525">
            <a:noFill/>
            <a:miter lim="800000"/>
            <a:headEnd/>
            <a:tailEnd/>
          </a:ln>
        </p:spPr>
      </p:pic>
      <p:sp>
        <p:nvSpPr>
          <p:cNvPr id="6" name="Прямоугольник 5"/>
          <p:cNvSpPr/>
          <p:nvPr/>
        </p:nvSpPr>
        <p:spPr>
          <a:xfrm>
            <a:off x="0" y="3810000"/>
            <a:ext cx="3200400" cy="2800767"/>
          </a:xfrm>
          <a:prstGeom prst="rect">
            <a:avLst/>
          </a:prstGeom>
        </p:spPr>
        <p:txBody>
          <a:bodyPr wrap="square">
            <a:spAutoFit/>
          </a:bodyPr>
          <a:lstStyle/>
          <a:p>
            <a:r>
              <a:rPr lang="ru-RU" sz="1600" dirty="0" smtClean="0"/>
              <a:t>Дарья Шмелева</a:t>
            </a:r>
          </a:p>
          <a:p>
            <a:r>
              <a:rPr lang="ru-RU" sz="1600" dirty="0" smtClean="0"/>
              <a:t> Дата рождения: 28 мая 1976 г. </a:t>
            </a:r>
          </a:p>
          <a:p>
            <a:r>
              <a:rPr lang="ru-RU" sz="1600" dirty="0" smtClean="0"/>
              <a:t>Рост: 1,75 м </a:t>
            </a:r>
          </a:p>
          <a:p>
            <a:r>
              <a:rPr lang="ru-RU" sz="1600" dirty="0" smtClean="0"/>
              <a:t>Вес: 61 кг </a:t>
            </a:r>
          </a:p>
          <a:p>
            <a:r>
              <a:rPr lang="ru-RU" sz="1600" dirty="0" smtClean="0"/>
              <a:t>Спортивные достижения: </a:t>
            </a:r>
            <a:r>
              <a:rPr lang="ru-RU" sz="1600" dirty="0" err="1" smtClean="0"/>
              <a:t>Серебрянный</a:t>
            </a:r>
            <a:r>
              <a:rPr lang="ru-RU" sz="1600" dirty="0" smtClean="0"/>
              <a:t> призер чемпионата Европы 1993 года на дистанции 200 и 400 м комплексным плаванием. </a:t>
            </a:r>
          </a:p>
          <a:p>
            <a:r>
              <a:rPr lang="ru-RU" sz="1600" dirty="0" smtClean="0"/>
              <a:t>Жена Александра Попова, мать двоих детей.</a:t>
            </a: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3276600" y="0"/>
            <a:ext cx="5867400" cy="6858000"/>
          </a:xfrm>
        </p:spPr>
        <p:txBody>
          <a:bodyPr>
            <a:normAutofit lnSpcReduction="10000"/>
          </a:bodyPr>
          <a:lstStyle/>
          <a:p>
            <a:r>
              <a:rPr lang="ru-RU" dirty="0" smtClean="0"/>
              <a:t>Заниматься плаванием начал в 8 лет в Детско-юношеской </a:t>
            </a:r>
            <a:r>
              <a:rPr lang="ru-RU" dirty="0" err="1" smtClean="0"/>
              <a:t>спортшколе</a:t>
            </a:r>
            <a:r>
              <a:rPr lang="ru-RU" dirty="0" smtClean="0"/>
              <a:t> "Факел" у Галины </a:t>
            </a:r>
            <a:r>
              <a:rPr lang="ru-RU" dirty="0" err="1" smtClean="0"/>
              <a:t>Витман</a:t>
            </a:r>
            <a:r>
              <a:rPr lang="ru-RU" dirty="0" smtClean="0"/>
              <a:t>. Тренировался под руководством Александра Козлова и Анатолия </a:t>
            </a:r>
            <a:r>
              <a:rPr lang="ru-RU" dirty="0" err="1" smtClean="0"/>
              <a:t>Жучкова</a:t>
            </a:r>
            <a:r>
              <a:rPr lang="ru-RU" dirty="0" smtClean="0"/>
              <a:t>. Специализировался в плавании на спине. Но результаты были неважными. До тех пор пока Сашу не пригласил в свою группу в Волгоград Геннадий Турецкий. Уже на первом своем европейском чемпионате в Афинах в 1991 году он стал бесспорным лидером на индивидуальной дистанции в 50 и 100 метров, а также в двух эстафетах. </a:t>
            </a:r>
            <a:endParaRPr lang="ru-RU"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0"/>
            <a:ext cx="3581400" cy="34290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0" y="3429000"/>
            <a:ext cx="3505200"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2971800" y="0"/>
            <a:ext cx="6172200" cy="6858000"/>
          </a:xfrm>
        </p:spPr>
        <p:txBody>
          <a:bodyPr>
            <a:normAutofit/>
          </a:bodyPr>
          <a:lstStyle/>
          <a:p>
            <a:r>
              <a:rPr lang="ru-RU" dirty="0" smtClean="0"/>
              <a:t>Так стартовали беспроигрышные выступления на протяжении семи лет. Европейское золото он держал в своих руках на пьедестале почета в Шеффилде (1993), в Вене (1995), в Севилье (1997), в </a:t>
            </a:r>
            <a:r>
              <a:rPr lang="ru-RU" dirty="0" err="1" smtClean="0"/>
              <a:t>Хельсинках</a:t>
            </a:r>
            <a:r>
              <a:rPr lang="ru-RU" dirty="0" smtClean="0"/>
              <a:t> (2000), в Берлине (2002) и Мадриде (2004). Дистанция в 50 и 100 метро покорилась ему на двух олимпийских играх подряд – на играх в Барселоне 1992 года и в Атланте 1996, таким образом, он повторил достижение американца Джонни </a:t>
            </a:r>
            <a:r>
              <a:rPr lang="ru-RU" dirty="0" err="1" smtClean="0"/>
              <a:t>Вайсмюллера</a:t>
            </a:r>
            <a:r>
              <a:rPr lang="ru-RU" dirty="0" smtClean="0"/>
              <a:t>. </a:t>
            </a:r>
            <a:endParaRPr lang="ru-RU"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0"/>
            <a:ext cx="3124200" cy="36576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0" y="3657600"/>
            <a:ext cx="3124200" cy="3200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2743200" y="0"/>
            <a:ext cx="6400800" cy="6858000"/>
          </a:xfrm>
        </p:spPr>
        <p:txBody>
          <a:bodyPr>
            <a:normAutofit fontScale="92500"/>
          </a:bodyPr>
          <a:lstStyle/>
          <a:p>
            <a:r>
              <a:rPr lang="ru-RU" dirty="0" smtClean="0"/>
              <a:t>Неоднократно Александр Попов становился чемпионом мира на соревнованиях, проходивших в Риме (1994), </a:t>
            </a:r>
            <a:r>
              <a:rPr lang="ru-RU" dirty="0" err="1" smtClean="0"/>
              <a:t>Перте</a:t>
            </a:r>
            <a:r>
              <a:rPr lang="ru-RU" dirty="0" smtClean="0"/>
              <a:t> (1998) и Барселоне (2003). В 1998 году Международная федерация плавания вручила ему приз ФИНА: кубок, свидетельствовавший о том, что российский спортсмен является самым выдающимся пловцом 90-х годов. С 1993 года Александр Владимирович Попов перенес свои тренировки в Австралию, так как на зеленый континент был приглашен работать тренер Г. Турецкий, однако выступал Попов всегда только за Россию, не принимая заманчивые предложения от австралийской стороны.</a:t>
            </a:r>
            <a:endParaRPr lang="ru-RU"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0"/>
            <a:ext cx="3048000" cy="3048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048000"/>
            <a:ext cx="3124200" cy="381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2514600" y="0"/>
            <a:ext cx="6629400" cy="6858000"/>
          </a:xfrm>
        </p:spPr>
        <p:txBody>
          <a:bodyPr>
            <a:normAutofit fontScale="92500" lnSpcReduction="20000"/>
          </a:bodyPr>
          <a:lstStyle/>
          <a:p>
            <a:r>
              <a:rPr lang="ru-RU" dirty="0" smtClean="0"/>
              <a:t>Как непревзойденному спринтеру, Попову интересна не просто гонка на опережение, но и техническая сторона процесса. Его изыскания в этом вопросе опровергли устоявшееся мнение о том, что невозможно изменить в лучшую сторону скорость передвижения человека в воде, которая складывается из соотношения дины тела в секунду времени. Так, в 1994 году Александр Попов стал автором мирового рекорда на дистанции в 100 метров – 48,21 сек., на той же дистанции в 25 метровом бассейне – 46,74 сек. Помимо этого им был побит мировой рекорд на пятидесятиметровой дистанции – 21,64 сек. В 2000 году на олимпийских играх в Сиднее его избрали в МОК, в котором он стал одним из самых молодых членов.</a:t>
            </a:r>
            <a:endParaRPr lang="ru-RU" dirty="0"/>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0" y="0"/>
            <a:ext cx="2819400" cy="34290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0" y="3429000"/>
            <a:ext cx="2895600" cy="3429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a:xfrm>
            <a:off x="2895600" y="0"/>
            <a:ext cx="6248400" cy="6858000"/>
          </a:xfrm>
        </p:spPr>
        <p:txBody>
          <a:bodyPr>
            <a:normAutofit/>
          </a:bodyPr>
          <a:lstStyle/>
          <a:p>
            <a:r>
              <a:rPr lang="ru-RU" dirty="0" smtClean="0"/>
              <a:t>Так, в 1994 году Александр Попов стал автором мирового рекорда на дистанции в 100 метров – 48,21 сек., на той же дистанции в 25 метровом бассейне – 46,74 сек. Помимо этого им был побит мировой рекорд на пятидесятиметровой дистанции – 21,64 сек. В 2000 году на олимпийских играх в Сиднее его избрали в МОК, в котором он стал одним из самых молодых членов.</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0" y="0"/>
            <a:ext cx="3124200" cy="3276600"/>
          </a:xfrm>
          <a:prstGeom prst="rect">
            <a:avLst/>
          </a:prstGeom>
          <a:noFill/>
          <a:ln w="9525">
            <a:noFill/>
            <a:miter lim="800000"/>
            <a:headEnd/>
            <a:tailEnd/>
          </a:ln>
        </p:spPr>
      </p:pic>
      <p:sp>
        <p:nvSpPr>
          <p:cNvPr id="6" name="Содержимое 5"/>
          <p:cNvSpPr>
            <a:spLocks noGrp="1"/>
          </p:cNvSpPr>
          <p:nvPr>
            <p:ph sz="half" idx="1"/>
          </p:nvPr>
        </p:nvSpPr>
        <p:spPr/>
        <p:txBody>
          <a:bodyPr/>
          <a:lstStyle/>
          <a:p>
            <a:endParaRPr lang="ru-RU" dirty="0"/>
          </a:p>
        </p:txBody>
      </p:sp>
      <p:pic>
        <p:nvPicPr>
          <p:cNvPr id="6147" name="Picture 3"/>
          <p:cNvPicPr>
            <a:picLocks noChangeAspect="1" noChangeArrowheads="1"/>
          </p:cNvPicPr>
          <p:nvPr/>
        </p:nvPicPr>
        <p:blipFill>
          <a:blip r:embed="rId3" cstate="print"/>
          <a:srcRect/>
          <a:stretch>
            <a:fillRect/>
          </a:stretch>
        </p:blipFill>
        <p:spPr bwMode="auto">
          <a:xfrm>
            <a:off x="0" y="3276600"/>
            <a:ext cx="3200400" cy="3581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3886200" y="0"/>
            <a:ext cx="5257800" cy="6858000"/>
          </a:xfrm>
        </p:spPr>
        <p:txBody>
          <a:bodyPr>
            <a:normAutofit fontScale="92500" lnSpcReduction="20000"/>
          </a:bodyPr>
          <a:lstStyle/>
          <a:p>
            <a:r>
              <a:rPr lang="ru-RU" dirty="0" smtClean="0"/>
              <a:t>Сегодня Александр Попов ведет активную деятельность, направленную на развитие и поддержание олимпийских традиций в России. Он является членом Совета по физической культуре и спорту при Президенте РФ, членом исполкома российского Олимпийского комитета, а так же первым вице-президентом Всероссийской федерации плавания. Проводится Кубок имени Попова, пятый турнир по плаванию среди инвалидов , Есть еще один турнир, который будет проводиться в Екатеринбурге с 6 по 9 декабря для юношей 14-15 лет и девушек 12-13 лет. </a:t>
            </a:r>
            <a:endParaRPr lang="ru-RU"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0" y="3429000"/>
            <a:ext cx="3733800" cy="34290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0" y="0"/>
            <a:ext cx="3810000" cy="3429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1047</Words>
  <Application>Microsoft Office PowerPoint</Application>
  <PresentationFormat>Экран (4:3)</PresentationFormat>
  <Paragraphs>42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Александр Владимирович Попов –  известный российский пловец четырёхкратный олимпийский чемпион. </vt:lpstr>
      <vt:lpstr>Слайд 2</vt:lpstr>
      <vt:lpstr>Слайд 3</vt:lpstr>
      <vt:lpstr>Слайд 4</vt:lpstr>
      <vt:lpstr>Слайд 5</vt:lpstr>
      <vt:lpstr>Слайд 6</vt:lpstr>
      <vt:lpstr>Слайд 7</vt:lpstr>
      <vt:lpstr>Слайд 8</vt:lpstr>
      <vt:lpstr>Слайд 9</vt:lpstr>
      <vt:lpstr>Награды и достижения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Александр Владимирович Попов –  известный россиский пловец четырёхкратный олимпийский чемпион. </dc:title>
  <dc:creator>Светлана</dc:creator>
  <cp:lastModifiedBy>Светлана</cp:lastModifiedBy>
  <cp:revision>13</cp:revision>
  <dcterms:created xsi:type="dcterms:W3CDTF">2013-04-27T19:01:20Z</dcterms:created>
  <dcterms:modified xsi:type="dcterms:W3CDTF">2013-11-07T19:45:00Z</dcterms:modified>
</cp:coreProperties>
</file>