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2" r:id="rId14"/>
    <p:sldId id="283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2A660D-B8CD-4151-8F1F-EDBB60C28F0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41C5A91-76C7-445F-84B8-A93D586F1BAE}">
      <dgm:prSet phldrT="[Текст]" custT="1"/>
      <dgm:spPr/>
      <dgm:t>
        <a:bodyPr/>
        <a:lstStyle/>
        <a:p>
          <a:r>
            <a:rPr lang="ru-RU" sz="2000" dirty="0" err="1" smtClean="0"/>
            <a:t>Каменый</a:t>
          </a:r>
          <a:r>
            <a:rPr lang="ru-RU" sz="2000" dirty="0" smtClean="0"/>
            <a:t> век</a:t>
          </a:r>
          <a:endParaRPr lang="ru-RU" sz="2000" dirty="0"/>
        </a:p>
      </dgm:t>
    </dgm:pt>
    <dgm:pt modelId="{D89B11B0-1C45-4A21-BFF0-41B69E7092ED}" type="parTrans" cxnId="{C5931FD8-6BD2-402A-A35C-2E53E06364F7}">
      <dgm:prSet/>
      <dgm:spPr/>
      <dgm:t>
        <a:bodyPr/>
        <a:lstStyle/>
        <a:p>
          <a:endParaRPr lang="ru-RU"/>
        </a:p>
      </dgm:t>
    </dgm:pt>
    <dgm:pt modelId="{EE4DD6E3-E7B5-4CCD-A01A-09C6D764459A}" type="sibTrans" cxnId="{C5931FD8-6BD2-402A-A35C-2E53E06364F7}">
      <dgm:prSet/>
      <dgm:spPr/>
      <dgm:t>
        <a:bodyPr/>
        <a:lstStyle/>
        <a:p>
          <a:endParaRPr lang="ru-RU"/>
        </a:p>
      </dgm:t>
    </dgm:pt>
    <dgm:pt modelId="{6DBC1E09-A287-46AA-A33B-83AE05ACC2F9}">
      <dgm:prSet phldrT="[Текст]"/>
      <dgm:spPr/>
      <dgm:t>
        <a:bodyPr/>
        <a:lstStyle/>
        <a:p>
          <a:r>
            <a:rPr lang="ru-RU" dirty="0" smtClean="0"/>
            <a:t>Медный век</a:t>
          </a:r>
        </a:p>
        <a:p>
          <a:r>
            <a:rPr lang="en-US" dirty="0" smtClean="0"/>
            <a:t>IV-III </a:t>
          </a:r>
          <a:r>
            <a:rPr lang="ru-RU" dirty="0" smtClean="0"/>
            <a:t>тысячелетия до н.э.</a:t>
          </a:r>
          <a:endParaRPr lang="ru-RU" dirty="0"/>
        </a:p>
      </dgm:t>
    </dgm:pt>
    <dgm:pt modelId="{29BABFDA-BA66-4D4A-A5D8-AE76F6A3921D}" type="parTrans" cxnId="{2504FDED-9A14-40F3-8D0C-16D4656BB093}">
      <dgm:prSet/>
      <dgm:spPr/>
      <dgm:t>
        <a:bodyPr/>
        <a:lstStyle/>
        <a:p>
          <a:endParaRPr lang="ru-RU"/>
        </a:p>
      </dgm:t>
    </dgm:pt>
    <dgm:pt modelId="{092E2D56-9197-4581-8651-EB459C2EDF4A}" type="sibTrans" cxnId="{2504FDED-9A14-40F3-8D0C-16D4656BB093}">
      <dgm:prSet/>
      <dgm:spPr/>
      <dgm:t>
        <a:bodyPr/>
        <a:lstStyle/>
        <a:p>
          <a:endParaRPr lang="ru-RU"/>
        </a:p>
      </dgm:t>
    </dgm:pt>
    <dgm:pt modelId="{0A793D09-23D8-4AA9-A7D7-3B37520C79F2}">
      <dgm:prSet phldrT="[Текст]"/>
      <dgm:spPr/>
      <dgm:t>
        <a:bodyPr/>
        <a:lstStyle/>
        <a:p>
          <a:r>
            <a:rPr lang="ru-RU" dirty="0" smtClean="0"/>
            <a:t>Бронзовый век</a:t>
          </a:r>
        </a:p>
        <a:p>
          <a:endParaRPr lang="ru-RU" dirty="0" smtClean="0"/>
        </a:p>
        <a:p>
          <a:r>
            <a:rPr lang="en-US" dirty="0" smtClean="0"/>
            <a:t>IV-I</a:t>
          </a:r>
          <a:r>
            <a:rPr lang="ru-RU" dirty="0" smtClean="0"/>
            <a:t> тысячелетия до н.э.</a:t>
          </a:r>
          <a:endParaRPr lang="ru-RU" dirty="0"/>
        </a:p>
      </dgm:t>
    </dgm:pt>
    <dgm:pt modelId="{211E5197-9F4B-4D78-9C4B-BACDE6A1F8D2}" type="parTrans" cxnId="{F40F82B7-6B89-47FD-9107-7B4A06E03BE4}">
      <dgm:prSet/>
      <dgm:spPr/>
      <dgm:t>
        <a:bodyPr/>
        <a:lstStyle/>
        <a:p>
          <a:endParaRPr lang="ru-RU"/>
        </a:p>
      </dgm:t>
    </dgm:pt>
    <dgm:pt modelId="{3B195162-8408-4A94-9B52-44C3A474828A}" type="sibTrans" cxnId="{F40F82B7-6B89-47FD-9107-7B4A06E03BE4}">
      <dgm:prSet/>
      <dgm:spPr/>
      <dgm:t>
        <a:bodyPr/>
        <a:lstStyle/>
        <a:p>
          <a:endParaRPr lang="ru-RU"/>
        </a:p>
      </dgm:t>
    </dgm:pt>
    <dgm:pt modelId="{D6D4A04A-B005-4517-9947-24BC448BDBC3}">
      <dgm:prSet/>
      <dgm:spPr/>
      <dgm:t>
        <a:bodyPr/>
        <a:lstStyle/>
        <a:p>
          <a:r>
            <a:rPr lang="ru-RU" dirty="0" smtClean="0"/>
            <a:t>Железный век</a:t>
          </a:r>
        </a:p>
        <a:p>
          <a:r>
            <a:rPr lang="ru-RU" dirty="0" smtClean="0"/>
            <a:t>Начало </a:t>
          </a:r>
          <a:r>
            <a:rPr lang="en-US" dirty="0" smtClean="0"/>
            <a:t>I</a:t>
          </a:r>
          <a:r>
            <a:rPr lang="ru-RU" dirty="0" smtClean="0"/>
            <a:t>  тысячелетия до н.э.</a:t>
          </a:r>
          <a:endParaRPr lang="ru-RU" dirty="0"/>
        </a:p>
      </dgm:t>
    </dgm:pt>
    <dgm:pt modelId="{D041E793-0A17-4AC5-A57E-5BE136E9AF6D}" type="parTrans" cxnId="{0CD4A12C-C71D-4260-9CD2-095BFBCCB723}">
      <dgm:prSet/>
      <dgm:spPr/>
      <dgm:t>
        <a:bodyPr/>
        <a:lstStyle/>
        <a:p>
          <a:endParaRPr lang="ru-RU"/>
        </a:p>
      </dgm:t>
    </dgm:pt>
    <dgm:pt modelId="{62C0A909-7DFE-4ADE-BA68-91D1554B7B88}" type="sibTrans" cxnId="{0CD4A12C-C71D-4260-9CD2-095BFBCCB723}">
      <dgm:prSet/>
      <dgm:spPr/>
      <dgm:t>
        <a:bodyPr/>
        <a:lstStyle/>
        <a:p>
          <a:endParaRPr lang="ru-RU"/>
        </a:p>
      </dgm:t>
    </dgm:pt>
    <dgm:pt modelId="{B93C28D7-CD4C-47C2-98CC-9C532A273E34}" type="pres">
      <dgm:prSet presAssocID="{E52A660D-B8CD-4151-8F1F-EDBB60C28F03}" presName="Name0" presStyleCnt="0">
        <dgm:presLayoutVars>
          <dgm:dir/>
          <dgm:animLvl val="lvl"/>
          <dgm:resizeHandles val="exact"/>
        </dgm:presLayoutVars>
      </dgm:prSet>
      <dgm:spPr/>
    </dgm:pt>
    <dgm:pt modelId="{14310771-E630-466B-BC36-3E9DE68730AB}" type="pres">
      <dgm:prSet presAssocID="{041C5A91-76C7-445F-84B8-A93D586F1BA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1D428-1989-4127-8A80-FADB06D35B96}" type="pres">
      <dgm:prSet presAssocID="{EE4DD6E3-E7B5-4CCD-A01A-09C6D764459A}" presName="parTxOnlySpace" presStyleCnt="0"/>
      <dgm:spPr/>
    </dgm:pt>
    <dgm:pt modelId="{FAB0B834-3ADE-4CB8-8D69-0527EDD8C934}" type="pres">
      <dgm:prSet presAssocID="{6DBC1E09-A287-46AA-A33B-83AE05ACC2F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A97FE-52F3-435A-9C3F-56F104EEA9F0}" type="pres">
      <dgm:prSet presAssocID="{092E2D56-9197-4581-8651-EB459C2EDF4A}" presName="parTxOnlySpace" presStyleCnt="0"/>
      <dgm:spPr/>
    </dgm:pt>
    <dgm:pt modelId="{D312F6BD-A1AA-412A-BE92-426E90A27AF8}" type="pres">
      <dgm:prSet presAssocID="{0A793D09-23D8-4AA9-A7D7-3B37520C79F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CCB92-2963-4050-9AB4-5978CCBC12DF}" type="pres">
      <dgm:prSet presAssocID="{3B195162-8408-4A94-9B52-44C3A474828A}" presName="parTxOnlySpace" presStyleCnt="0"/>
      <dgm:spPr/>
    </dgm:pt>
    <dgm:pt modelId="{C7AD6A9B-1C2B-4B72-BECA-E9CBD3360B32}" type="pres">
      <dgm:prSet presAssocID="{D6D4A04A-B005-4517-9947-24BC448BDBC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AFE19D-307C-4AA7-9FE3-0767B915A316}" type="presOf" srcId="{0A793D09-23D8-4AA9-A7D7-3B37520C79F2}" destId="{D312F6BD-A1AA-412A-BE92-426E90A27AF8}" srcOrd="0" destOrd="0" presId="urn:microsoft.com/office/officeart/2005/8/layout/chevron1"/>
    <dgm:cxn modelId="{64F07B58-CC6E-4C3E-A4D7-38A46BFDA0C7}" type="presOf" srcId="{041C5A91-76C7-445F-84B8-A93D586F1BAE}" destId="{14310771-E630-466B-BC36-3E9DE68730AB}" srcOrd="0" destOrd="0" presId="urn:microsoft.com/office/officeart/2005/8/layout/chevron1"/>
    <dgm:cxn modelId="{F40F82B7-6B89-47FD-9107-7B4A06E03BE4}" srcId="{E52A660D-B8CD-4151-8F1F-EDBB60C28F03}" destId="{0A793D09-23D8-4AA9-A7D7-3B37520C79F2}" srcOrd="2" destOrd="0" parTransId="{211E5197-9F4B-4D78-9C4B-BACDE6A1F8D2}" sibTransId="{3B195162-8408-4A94-9B52-44C3A474828A}"/>
    <dgm:cxn modelId="{C5931FD8-6BD2-402A-A35C-2E53E06364F7}" srcId="{E52A660D-B8CD-4151-8F1F-EDBB60C28F03}" destId="{041C5A91-76C7-445F-84B8-A93D586F1BAE}" srcOrd="0" destOrd="0" parTransId="{D89B11B0-1C45-4A21-BFF0-41B69E7092ED}" sibTransId="{EE4DD6E3-E7B5-4CCD-A01A-09C6D764459A}"/>
    <dgm:cxn modelId="{DBD27A1A-EC3C-44B4-8219-F7A038B7F712}" type="presOf" srcId="{E52A660D-B8CD-4151-8F1F-EDBB60C28F03}" destId="{B93C28D7-CD4C-47C2-98CC-9C532A273E34}" srcOrd="0" destOrd="0" presId="urn:microsoft.com/office/officeart/2005/8/layout/chevron1"/>
    <dgm:cxn modelId="{2504FDED-9A14-40F3-8D0C-16D4656BB093}" srcId="{E52A660D-B8CD-4151-8F1F-EDBB60C28F03}" destId="{6DBC1E09-A287-46AA-A33B-83AE05ACC2F9}" srcOrd="1" destOrd="0" parTransId="{29BABFDA-BA66-4D4A-A5D8-AE76F6A3921D}" sibTransId="{092E2D56-9197-4581-8651-EB459C2EDF4A}"/>
    <dgm:cxn modelId="{2550BD04-DBB2-494B-A48A-D8AB448F9228}" type="presOf" srcId="{6DBC1E09-A287-46AA-A33B-83AE05ACC2F9}" destId="{FAB0B834-3ADE-4CB8-8D69-0527EDD8C934}" srcOrd="0" destOrd="0" presId="urn:microsoft.com/office/officeart/2005/8/layout/chevron1"/>
    <dgm:cxn modelId="{100A6723-A9B8-4B7B-AF82-18F02A1E0903}" type="presOf" srcId="{D6D4A04A-B005-4517-9947-24BC448BDBC3}" destId="{C7AD6A9B-1C2B-4B72-BECA-E9CBD3360B32}" srcOrd="0" destOrd="0" presId="urn:microsoft.com/office/officeart/2005/8/layout/chevron1"/>
    <dgm:cxn modelId="{0CD4A12C-C71D-4260-9CD2-095BFBCCB723}" srcId="{E52A660D-B8CD-4151-8F1F-EDBB60C28F03}" destId="{D6D4A04A-B005-4517-9947-24BC448BDBC3}" srcOrd="3" destOrd="0" parTransId="{D041E793-0A17-4AC5-A57E-5BE136E9AF6D}" sibTransId="{62C0A909-7DFE-4ADE-BA68-91D1554B7B88}"/>
    <dgm:cxn modelId="{CA0A72B0-B44F-4E4F-8B0F-F5611B0D1A40}" type="presParOf" srcId="{B93C28D7-CD4C-47C2-98CC-9C532A273E34}" destId="{14310771-E630-466B-BC36-3E9DE68730AB}" srcOrd="0" destOrd="0" presId="urn:microsoft.com/office/officeart/2005/8/layout/chevron1"/>
    <dgm:cxn modelId="{0F0B74AF-F797-4AC1-83ED-CC4E866EAEB1}" type="presParOf" srcId="{B93C28D7-CD4C-47C2-98CC-9C532A273E34}" destId="{4781D428-1989-4127-8A80-FADB06D35B96}" srcOrd="1" destOrd="0" presId="urn:microsoft.com/office/officeart/2005/8/layout/chevron1"/>
    <dgm:cxn modelId="{4BEF29CE-B91A-4126-A54B-A5E44CB320CB}" type="presParOf" srcId="{B93C28D7-CD4C-47C2-98CC-9C532A273E34}" destId="{FAB0B834-3ADE-4CB8-8D69-0527EDD8C934}" srcOrd="2" destOrd="0" presId="urn:microsoft.com/office/officeart/2005/8/layout/chevron1"/>
    <dgm:cxn modelId="{ED0B58AE-035B-4F56-8BC1-BFC56546D6E5}" type="presParOf" srcId="{B93C28D7-CD4C-47C2-98CC-9C532A273E34}" destId="{5F7A97FE-52F3-435A-9C3F-56F104EEA9F0}" srcOrd="3" destOrd="0" presId="urn:microsoft.com/office/officeart/2005/8/layout/chevron1"/>
    <dgm:cxn modelId="{A4306E05-8C3D-4C0D-B02E-B35B4718F467}" type="presParOf" srcId="{B93C28D7-CD4C-47C2-98CC-9C532A273E34}" destId="{D312F6BD-A1AA-412A-BE92-426E90A27AF8}" srcOrd="4" destOrd="0" presId="urn:microsoft.com/office/officeart/2005/8/layout/chevron1"/>
    <dgm:cxn modelId="{0A07503A-89C8-422B-A430-11BE0901BC32}" type="presParOf" srcId="{B93C28D7-CD4C-47C2-98CC-9C532A273E34}" destId="{519CCB92-2963-4050-9AB4-5978CCBC12DF}" srcOrd="5" destOrd="0" presId="urn:microsoft.com/office/officeart/2005/8/layout/chevron1"/>
    <dgm:cxn modelId="{3769EACD-A858-455F-A624-E8B53A285EBD}" type="presParOf" srcId="{B93C28D7-CD4C-47C2-98CC-9C532A273E34}" destId="{C7AD6A9B-1C2B-4B72-BECA-E9CBD3360B32}" srcOrd="6" destOrd="0" presId="urn:microsoft.com/office/officeart/2005/8/layout/chevr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B0F3-B550-4BDD-BCFE-D9920D8EED84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A3CFA-8F3D-426C-A803-9F64797EB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B0F3-B550-4BDD-BCFE-D9920D8EED84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A3CFA-8F3D-426C-A803-9F64797EB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B0F3-B550-4BDD-BCFE-D9920D8EED84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A3CFA-8F3D-426C-A803-9F64797EB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B0F3-B550-4BDD-BCFE-D9920D8EED84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A3CFA-8F3D-426C-A803-9F64797EB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B0F3-B550-4BDD-BCFE-D9920D8EED84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A3CFA-8F3D-426C-A803-9F64797EB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B0F3-B550-4BDD-BCFE-D9920D8EED84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A3CFA-8F3D-426C-A803-9F64797EB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B0F3-B550-4BDD-BCFE-D9920D8EED84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A3CFA-8F3D-426C-A803-9F64797EB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B0F3-B550-4BDD-BCFE-D9920D8EED84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A3CFA-8F3D-426C-A803-9F64797EB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B0F3-B550-4BDD-BCFE-D9920D8EED84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A3CFA-8F3D-426C-A803-9F64797EB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B0F3-B550-4BDD-BCFE-D9920D8EED84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A3CFA-8F3D-426C-A803-9F64797EB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B0F3-B550-4BDD-BCFE-D9920D8EED84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A3CFA-8F3D-426C-A803-9F64797EB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1B0F3-B550-4BDD-BCFE-D9920D8EED84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A3CFA-8F3D-426C-A803-9F64797EB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4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2"/>
          <p:cNvSpPr txBox="1">
            <a:spLocks noChangeArrowheads="1"/>
          </p:cNvSpPr>
          <p:nvPr/>
        </p:nvSpPr>
        <p:spPr bwMode="auto">
          <a:xfrm>
            <a:off x="971550" y="1484313"/>
            <a:ext cx="82169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ИНТЕРАКТИВНАЯ ИНТЕЛЛЕКТУАЛЬНАЯ ИГРА </a:t>
            </a:r>
            <a:br>
              <a:rPr lang="ru-RU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«юный химик»</a:t>
            </a:r>
          </a:p>
        </p:txBody>
      </p:sp>
      <p:sp>
        <p:nvSpPr>
          <p:cNvPr id="5127" name="TextBox 3"/>
          <p:cNvSpPr txBox="1">
            <a:spLocks noChangeArrowheads="1"/>
          </p:cNvSpPr>
          <p:nvPr/>
        </p:nvSpPr>
        <p:spPr bwMode="auto">
          <a:xfrm>
            <a:off x="107950" y="6021388"/>
            <a:ext cx="111728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«Учение с увлечением – залог успешного будущего»</a:t>
            </a:r>
          </a:p>
          <a:p>
            <a:pPr>
              <a:defRPr/>
            </a:pP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51288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8.Раствор какого вещества применяется для полоскания горла</a:t>
            </a:r>
          </a:p>
        </p:txBody>
      </p:sp>
      <p:pic>
        <p:nvPicPr>
          <p:cNvPr id="14339" name="Содержимое 3" descr="75620251_17540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03313" y="2805113"/>
            <a:ext cx="1166812" cy="1416050"/>
          </a:xfrm>
        </p:spPr>
      </p:pic>
      <p:pic>
        <p:nvPicPr>
          <p:cNvPr id="14340" name="Рисунок 4" descr="1293176260_150179720_4----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725" y="2636838"/>
            <a:ext cx="128587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5" descr="ammiak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5588" y="4797425"/>
            <a:ext cx="1876425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6" descr="fs_00001255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76925" y="4833938"/>
            <a:ext cx="10715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250825" y="3190875"/>
            <a:ext cx="5762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Georgia" pitchFamily="18" charset="0"/>
              </a:rPr>
              <a:t>А</a:t>
            </a:r>
          </a:p>
        </p:txBody>
      </p:sp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4500563" y="2636838"/>
            <a:ext cx="5508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latin typeface="Georgia" pitchFamily="18" charset="0"/>
              </a:rPr>
              <a:t>Б</a:t>
            </a:r>
          </a:p>
        </p:txBody>
      </p:sp>
      <p:sp>
        <p:nvSpPr>
          <p:cNvPr id="14345" name="TextBox 9"/>
          <p:cNvSpPr txBox="1">
            <a:spLocks noChangeArrowheads="1"/>
          </p:cNvSpPr>
          <p:nvPr/>
        </p:nvSpPr>
        <p:spPr bwMode="auto">
          <a:xfrm>
            <a:off x="971550" y="4941888"/>
            <a:ext cx="5540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latin typeface="Georgia" pitchFamily="18" charset="0"/>
              </a:rPr>
              <a:t>В</a:t>
            </a:r>
          </a:p>
        </p:txBody>
      </p:sp>
      <p:sp>
        <p:nvSpPr>
          <p:cNvPr id="14346" name="TextBox 10"/>
          <p:cNvSpPr txBox="1">
            <a:spLocks noChangeArrowheads="1"/>
          </p:cNvSpPr>
          <p:nvPr/>
        </p:nvSpPr>
        <p:spPr bwMode="auto">
          <a:xfrm>
            <a:off x="5364163" y="4941888"/>
            <a:ext cx="5127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latin typeface="Georgia" pitchFamily="18" charset="0"/>
              </a:rPr>
              <a:t>Г</a:t>
            </a:r>
          </a:p>
        </p:txBody>
      </p:sp>
      <p:sp>
        <p:nvSpPr>
          <p:cNvPr id="15371" name="TextBox 1"/>
          <p:cNvSpPr txBox="1">
            <a:spLocks noChangeArrowheads="1"/>
          </p:cNvSpPr>
          <p:nvPr/>
        </p:nvSpPr>
        <p:spPr bwMode="auto">
          <a:xfrm>
            <a:off x="1116013" y="2349500"/>
            <a:ext cx="1347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СОДА</a:t>
            </a:r>
          </a:p>
        </p:txBody>
      </p:sp>
      <p:sp>
        <p:nvSpPr>
          <p:cNvPr id="15372" name="TextBox 2"/>
          <p:cNvSpPr txBox="1">
            <a:spLocks noChangeArrowheads="1"/>
          </p:cNvSpPr>
          <p:nvPr/>
        </p:nvSpPr>
        <p:spPr bwMode="auto">
          <a:xfrm>
            <a:off x="5621338" y="2133600"/>
            <a:ext cx="16144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УКСУСНАЯ КИСЛОТА</a:t>
            </a:r>
          </a:p>
        </p:txBody>
      </p:sp>
      <p:sp>
        <p:nvSpPr>
          <p:cNvPr id="15373" name="TextBox 3"/>
          <p:cNvSpPr txBox="1">
            <a:spLocks noChangeArrowheads="1"/>
          </p:cNvSpPr>
          <p:nvPr/>
        </p:nvSpPr>
        <p:spPr bwMode="auto">
          <a:xfrm>
            <a:off x="1692275" y="4365625"/>
            <a:ext cx="2016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АММИАК</a:t>
            </a:r>
          </a:p>
        </p:txBody>
      </p:sp>
      <p:sp>
        <p:nvSpPr>
          <p:cNvPr id="15374" name="TextBox 4"/>
          <p:cNvSpPr txBox="1">
            <a:spLocks noChangeArrowheads="1"/>
          </p:cNvSpPr>
          <p:nvPr/>
        </p:nvSpPr>
        <p:spPr bwMode="auto">
          <a:xfrm>
            <a:off x="6429375" y="4643438"/>
            <a:ext cx="173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ГЛЮКОЗА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2239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9.Название какого химического элемента связано с Францией.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/>
          <a:lstStyle/>
          <a:p>
            <a:pPr marL="107950" indent="0">
              <a:buFont typeface="Georgia" pitchFamily="18" charset="0"/>
              <a:buNone/>
              <a:defRPr/>
            </a:pPr>
            <a:r>
              <a:rPr lang="ru-RU" sz="4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</a:t>
            </a:r>
            <a:r>
              <a:rPr lang="ru-RU" sz="4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Дубний</a:t>
            </a:r>
            <a:endParaRPr lang="ru-RU" sz="44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7950" indent="0">
              <a:buFont typeface="Georgia" pitchFamily="18" charset="0"/>
              <a:buNone/>
              <a:defRPr/>
            </a:pPr>
            <a:r>
              <a:rPr lang="ru-RU" sz="4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Галлий</a:t>
            </a:r>
          </a:p>
          <a:p>
            <a:pPr marL="107950" indent="0">
              <a:buFont typeface="Georgia" pitchFamily="18" charset="0"/>
              <a:buNone/>
              <a:defRPr/>
            </a:pPr>
            <a:r>
              <a:rPr lang="ru-RU" sz="4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Берклий</a:t>
            </a:r>
          </a:p>
          <a:p>
            <a:pPr marL="107950" indent="0">
              <a:buFont typeface="Georgia" pitchFamily="18" charset="0"/>
              <a:buNone/>
              <a:defRPr/>
            </a:pPr>
            <a:r>
              <a:rPr lang="ru-RU" sz="4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Рутений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935038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«Сухой лед»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657725"/>
          </a:xfrm>
        </p:spPr>
        <p:txBody>
          <a:bodyPr/>
          <a:lstStyle/>
          <a:p>
            <a:pPr marL="107950" indent="0">
              <a:buFont typeface="Georgia" pitchFamily="18" charset="0"/>
              <a:buNone/>
            </a:pPr>
            <a:r>
              <a:rPr lang="ru-RU" sz="3600" b="1" i="1" smtClean="0">
                <a:solidFill>
                  <a:srgbClr val="FF0000"/>
                </a:solidFill>
              </a:rPr>
              <a:t>А) Твердый углекислый газ</a:t>
            </a:r>
          </a:p>
          <a:p>
            <a:pPr marL="107950" indent="0">
              <a:buFont typeface="Georgia" pitchFamily="18" charset="0"/>
              <a:buNone/>
            </a:pPr>
            <a:r>
              <a:rPr lang="ru-RU" sz="3600" b="1" i="1" smtClean="0">
                <a:solidFill>
                  <a:srgbClr val="FF0000"/>
                </a:solidFill>
              </a:rPr>
              <a:t>Б) Обыкновенный лед</a:t>
            </a:r>
          </a:p>
          <a:p>
            <a:pPr marL="107950" indent="0">
              <a:buFont typeface="Georgia" pitchFamily="18" charset="0"/>
              <a:buNone/>
            </a:pPr>
            <a:r>
              <a:rPr lang="ru-RU" sz="3600" b="1" i="1" smtClean="0">
                <a:solidFill>
                  <a:srgbClr val="FF0000"/>
                </a:solidFill>
              </a:rPr>
              <a:t>В) Твердый кислород</a:t>
            </a:r>
          </a:p>
          <a:p>
            <a:pPr marL="107950" indent="0">
              <a:buFont typeface="Georgia" pitchFamily="18" charset="0"/>
              <a:buNone/>
            </a:pPr>
            <a:r>
              <a:rPr lang="ru-RU" sz="3600" b="1" i="1" smtClean="0">
                <a:solidFill>
                  <a:srgbClr val="FF0000"/>
                </a:solidFill>
              </a:rPr>
              <a:t>Г) Твердый азот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Решите ребус и Вы узнаете название химического элемента </a:t>
            </a:r>
          </a:p>
          <a:p>
            <a:endParaRPr lang="ru-RU" dirty="0"/>
          </a:p>
        </p:txBody>
      </p:sp>
      <p:pic>
        <p:nvPicPr>
          <p:cNvPr id="4" name="Рисунок 3" descr="кислород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071810"/>
            <a:ext cx="4857784" cy="285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 В головоломке затаились названия четырёх простых веществ. Читать названия можно </a:t>
            </a:r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вертикали и горизонтали или сверху вниз и снизу вверх, или слева направо и справа налево. Найдите эти названия.</a:t>
            </a:r>
          </a:p>
          <a:p>
            <a:endParaRPr lang="ru-RU" dirty="0"/>
          </a:p>
        </p:txBody>
      </p:sp>
      <p:pic>
        <p:nvPicPr>
          <p:cNvPr id="4" name="Рисунок 3" descr="0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643182"/>
            <a:ext cx="3929090" cy="367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382000" cy="100806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Г)БРОНЗА ( сплав меди с оловом)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28775"/>
            <a:ext cx="4041775" cy="647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Царь - колокол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1628775"/>
            <a:ext cx="4041775" cy="5762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Царь - пушка</a:t>
            </a:r>
            <a:endParaRPr lang="ru-RU" dirty="0"/>
          </a:p>
        </p:txBody>
      </p:sp>
      <p:pic>
        <p:nvPicPr>
          <p:cNvPr id="18437" name="Содержимое 6" descr="0_40260_4bbb4abe_L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2349500"/>
            <a:ext cx="2860675" cy="4244975"/>
          </a:xfrm>
        </p:spPr>
      </p:pic>
      <p:pic>
        <p:nvPicPr>
          <p:cNvPr id="18438" name="Содержимое 7" descr="18_05_2004%2004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18050" y="2420938"/>
            <a:ext cx="4041775" cy="4176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86518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В) МЕДЬ</a:t>
            </a:r>
          </a:p>
        </p:txBody>
      </p:sp>
      <p:pic>
        <p:nvPicPr>
          <p:cNvPr id="19459" name="Содержимое 3" descr="original-129258830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89375" y="2997200"/>
            <a:ext cx="4779963" cy="3455988"/>
          </a:xfrm>
        </p:spPr>
      </p:pic>
      <p:graphicFrame>
        <p:nvGraphicFramePr>
          <p:cNvPr id="2" name="Схема 1"/>
          <p:cNvGraphicFramePr/>
          <p:nvPr/>
        </p:nvGraphicFramePr>
        <p:xfrm>
          <a:off x="611560" y="1397000"/>
          <a:ext cx="8064896" cy="159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461" name="TextBox 2"/>
          <p:cNvSpPr txBox="1">
            <a:spLocks noChangeArrowheads="1"/>
          </p:cNvSpPr>
          <p:nvPr/>
        </p:nvSpPr>
        <p:spPr bwMode="auto">
          <a:xfrm>
            <a:off x="468313" y="3141663"/>
            <a:ext cx="31670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Медь – пластичный металл</a:t>
            </a:r>
          </a:p>
          <a:p>
            <a:r>
              <a:rPr lang="ru-RU"/>
              <a:t>Розовато-красного цвета</a:t>
            </a:r>
          </a:p>
          <a:p>
            <a:r>
              <a:rPr lang="ru-RU"/>
              <a:t>Плотность  - 8,95 г/см3</a:t>
            </a:r>
          </a:p>
          <a:p>
            <a:r>
              <a:rPr lang="ru-RU"/>
              <a:t>Температура плавления – 1083 С</a:t>
            </a:r>
          </a:p>
          <a:p>
            <a:r>
              <a:rPr lang="ru-RU"/>
              <a:t>Высокая электрическая проводимость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81000" y="620713"/>
            <a:ext cx="8382000" cy="9366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Б) ВОДОРОД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84313"/>
            <a:ext cx="4041775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Водород во Вселенной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1484313"/>
            <a:ext cx="4041775" cy="720725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Водород входит в состав воды</a:t>
            </a:r>
            <a:endParaRPr lang="ru-RU" dirty="0"/>
          </a:p>
        </p:txBody>
      </p:sp>
      <p:pic>
        <p:nvPicPr>
          <p:cNvPr id="20485" name="Содержимое 6" descr="tumblr_l536w6GSdc1qctrjro1_50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459038"/>
            <a:ext cx="4041775" cy="4097337"/>
          </a:xfrm>
        </p:spPr>
      </p:pic>
      <p:pic>
        <p:nvPicPr>
          <p:cNvPr id="20486" name="Содержимое 7" descr="0_1607d_8ade5243_XL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18050" y="2420938"/>
            <a:ext cx="4041775" cy="4125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537075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endParaRPr lang="en-US" sz="5400" smtClean="0"/>
          </a:p>
          <a:p>
            <a:pPr eaLnBrk="1" hangingPunct="1">
              <a:buFont typeface="Georgia" pitchFamily="18" charset="0"/>
              <a:buNone/>
            </a:pPr>
            <a:r>
              <a:rPr lang="en-US" sz="5400" smtClean="0"/>
              <a:t>Zn + 2HCI = ZnCI2 + H2</a:t>
            </a:r>
          </a:p>
          <a:p>
            <a:pPr eaLnBrk="1" hangingPunct="1">
              <a:buFont typeface="Georgia" pitchFamily="18" charset="0"/>
              <a:buNone/>
            </a:pPr>
            <a:endParaRPr lang="en-US" sz="5400" smtClean="0"/>
          </a:p>
          <a:p>
            <a:pPr eaLnBrk="1" hangingPunct="1">
              <a:buFont typeface="Georgia" pitchFamily="18" charset="0"/>
              <a:buNone/>
            </a:pPr>
            <a:r>
              <a:rPr lang="ru-RU" sz="5400" smtClean="0">
                <a:solidFill>
                  <a:srgbClr val="FF0000"/>
                </a:solidFill>
              </a:rPr>
              <a:t>Реакция замещения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Содержимое 3" descr="1310089954_53072_or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765175"/>
            <a:ext cx="2325687" cy="2303463"/>
          </a:xfrm>
        </p:spPr>
      </p:pic>
      <p:pic>
        <p:nvPicPr>
          <p:cNvPr id="22532" name="Рисунок 4" descr="d5994c6af1d5f8aa05e5d2956a96dfe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692150"/>
            <a:ext cx="26479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5" descr="avogadro_zakon_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3748088"/>
            <a:ext cx="201612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6" descr="lavuazie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3933825"/>
            <a:ext cx="2449513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1619250" y="1844675"/>
            <a:ext cx="3413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Georgia" pitchFamily="18" charset="0"/>
              </a:rPr>
              <a:t>А</a:t>
            </a:r>
          </a:p>
        </p:txBody>
      </p:sp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5148263" y="1844675"/>
            <a:ext cx="5508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Georgia" pitchFamily="18" charset="0"/>
              </a:rPr>
              <a:t>Б</a:t>
            </a:r>
          </a:p>
        </p:txBody>
      </p:sp>
      <p:sp>
        <p:nvSpPr>
          <p:cNvPr id="22537" name="TextBox 9"/>
          <p:cNvSpPr txBox="1">
            <a:spLocks noChangeArrowheads="1"/>
          </p:cNvSpPr>
          <p:nvPr/>
        </p:nvSpPr>
        <p:spPr bwMode="auto">
          <a:xfrm>
            <a:off x="539750" y="4868863"/>
            <a:ext cx="431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Georgia" pitchFamily="18" charset="0"/>
              </a:rPr>
              <a:t>В</a:t>
            </a:r>
          </a:p>
        </p:txBody>
      </p:sp>
      <p:sp>
        <p:nvSpPr>
          <p:cNvPr id="22538" name="TextBox 10"/>
          <p:cNvSpPr txBox="1">
            <a:spLocks noChangeArrowheads="1"/>
          </p:cNvSpPr>
          <p:nvPr/>
        </p:nvSpPr>
        <p:spPr bwMode="auto">
          <a:xfrm>
            <a:off x="4787900" y="5084763"/>
            <a:ext cx="5127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latin typeface="Georgia" pitchFamily="18" charset="0"/>
              </a:rPr>
              <a:t>Г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68538" y="3141663"/>
            <a:ext cx="2087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М.В.Ломоносов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867400" y="3357563"/>
            <a:ext cx="3025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Georgia" pitchFamily="18" charset="0"/>
              </a:rPr>
              <a:t>Д.И.Менделеев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16013" y="6165850"/>
            <a:ext cx="2303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 Амедео Авогадро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724525" y="6308725"/>
            <a:ext cx="2735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Антуан Лавуазье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БЛИЦ </a:t>
            </a:r>
          </a:p>
        </p:txBody>
      </p:sp>
      <p:pic>
        <p:nvPicPr>
          <p:cNvPr id="6147" name="Содержимое 5" descr="1279283710_znak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692150"/>
            <a:ext cx="5761037" cy="5881688"/>
          </a:xfrm>
        </p:spPr>
      </p:pic>
      <p:sp>
        <p:nvSpPr>
          <p:cNvPr id="4" name="Прямоугольник 3"/>
          <p:cNvSpPr/>
          <p:nvPr/>
        </p:nvSpPr>
        <p:spPr>
          <a:xfrm>
            <a:off x="785786" y="571480"/>
            <a:ext cx="1714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БЛИЦ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7686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Georgia" pitchFamily="18" charset="0"/>
              <a:buNone/>
            </a:pPr>
            <a:r>
              <a:rPr lang="ru-RU" sz="4000" dirty="0" smtClean="0"/>
              <a:t>Молярный объем газа при н.у.:</a:t>
            </a:r>
          </a:p>
          <a:p>
            <a:pPr eaLnBrk="1" hangingPunct="1">
              <a:buFont typeface="Georgia" pitchFamily="18" charset="0"/>
              <a:buNone/>
            </a:pPr>
            <a:endParaRPr lang="ru-RU" dirty="0" smtClean="0"/>
          </a:p>
          <a:p>
            <a:pPr eaLnBrk="1" hangingPunct="1">
              <a:buFont typeface="Georgia" pitchFamily="18" charset="0"/>
              <a:buNone/>
            </a:pPr>
            <a:r>
              <a:rPr lang="ru-RU" sz="3200" dirty="0" smtClean="0"/>
              <a:t>А) 2, 24 моль</a:t>
            </a:r>
            <a:r>
              <a:rPr lang="en-US" sz="3200" dirty="0" smtClean="0"/>
              <a:t>/</a:t>
            </a:r>
            <a:r>
              <a:rPr lang="ru-RU" sz="3200" dirty="0" smtClean="0"/>
              <a:t>л</a:t>
            </a:r>
          </a:p>
          <a:p>
            <a:pPr eaLnBrk="1" hangingPunct="1">
              <a:buFont typeface="Georgia" pitchFamily="18" charset="0"/>
              <a:buNone/>
            </a:pPr>
            <a:endParaRPr lang="ru-RU" sz="3200" dirty="0" smtClean="0"/>
          </a:p>
          <a:p>
            <a:pPr eaLnBrk="1" hangingPunct="1">
              <a:buFont typeface="Georgia" pitchFamily="18" charset="0"/>
              <a:buNone/>
            </a:pPr>
            <a:r>
              <a:rPr lang="ru-RU" sz="3200" dirty="0" smtClean="0"/>
              <a:t>Б) 22,4 моль</a:t>
            </a:r>
            <a:r>
              <a:rPr lang="en-US" sz="3200" dirty="0" smtClean="0"/>
              <a:t>/</a:t>
            </a:r>
            <a:r>
              <a:rPr lang="ru-RU" sz="3200" dirty="0" smtClean="0"/>
              <a:t>л</a:t>
            </a:r>
          </a:p>
          <a:p>
            <a:pPr eaLnBrk="1" hangingPunct="1">
              <a:buFont typeface="Georgia" pitchFamily="18" charset="0"/>
              <a:buNone/>
            </a:pPr>
            <a:endParaRPr lang="ru-RU" sz="3200" dirty="0" smtClean="0"/>
          </a:p>
          <a:p>
            <a:pPr eaLnBrk="1" hangingPunct="1">
              <a:buFont typeface="Georgia" pitchFamily="18" charset="0"/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В) 22, 4 л</a:t>
            </a:r>
            <a:r>
              <a:rPr lang="en-US" sz="3200" dirty="0" smtClean="0">
                <a:solidFill>
                  <a:srgbClr val="FF0000"/>
                </a:solidFill>
              </a:rPr>
              <a:t>/</a:t>
            </a:r>
            <a:r>
              <a:rPr lang="ru-RU" sz="3200" dirty="0" smtClean="0">
                <a:solidFill>
                  <a:srgbClr val="FF0000"/>
                </a:solidFill>
              </a:rPr>
              <a:t>моль</a:t>
            </a:r>
          </a:p>
          <a:p>
            <a:pPr eaLnBrk="1" hangingPunct="1">
              <a:buFont typeface="Georgia" pitchFamily="18" charset="0"/>
              <a:buNone/>
            </a:pPr>
            <a:endParaRPr lang="ru-RU" sz="3200" dirty="0" smtClean="0"/>
          </a:p>
          <a:p>
            <a:pPr eaLnBrk="1" hangingPunct="1">
              <a:buFont typeface="Georgia" pitchFamily="18" charset="0"/>
              <a:buNone/>
            </a:pPr>
            <a:r>
              <a:rPr lang="ru-RU" sz="3200" dirty="0" smtClean="0"/>
              <a:t>Г) 6* 10 1/моль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Содержимое 3" descr="75620251_17540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196975"/>
            <a:ext cx="2016125" cy="2447925"/>
          </a:xfrm>
        </p:spPr>
      </p:pic>
      <p:pic>
        <p:nvPicPr>
          <p:cNvPr id="24580" name="Рисунок 4" descr="1293176260_150179720_4----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725" y="981075"/>
            <a:ext cx="2687638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5" descr="ammiak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63713" y="3860800"/>
            <a:ext cx="28130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6" descr="fs_00001255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67400" y="3860800"/>
            <a:ext cx="19446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250825" y="2420938"/>
            <a:ext cx="8524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FF00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24584" name="TextBox 8"/>
          <p:cNvSpPr txBox="1">
            <a:spLocks noChangeArrowheads="1"/>
          </p:cNvSpPr>
          <p:nvPr/>
        </p:nvSpPr>
        <p:spPr bwMode="auto">
          <a:xfrm>
            <a:off x="4500563" y="2636838"/>
            <a:ext cx="5508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latin typeface="Georgia" pitchFamily="18" charset="0"/>
              </a:rPr>
              <a:t>Б</a:t>
            </a:r>
          </a:p>
        </p:txBody>
      </p:sp>
      <p:sp>
        <p:nvSpPr>
          <p:cNvPr id="24585" name="TextBox 9"/>
          <p:cNvSpPr txBox="1">
            <a:spLocks noChangeArrowheads="1"/>
          </p:cNvSpPr>
          <p:nvPr/>
        </p:nvSpPr>
        <p:spPr bwMode="auto">
          <a:xfrm>
            <a:off x="971550" y="4941888"/>
            <a:ext cx="5540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latin typeface="Georgia" pitchFamily="18" charset="0"/>
              </a:rPr>
              <a:t>В</a:t>
            </a:r>
          </a:p>
        </p:txBody>
      </p:sp>
      <p:sp>
        <p:nvSpPr>
          <p:cNvPr id="24586" name="TextBox 10"/>
          <p:cNvSpPr txBox="1">
            <a:spLocks noChangeArrowheads="1"/>
          </p:cNvSpPr>
          <p:nvPr/>
        </p:nvSpPr>
        <p:spPr bwMode="auto">
          <a:xfrm>
            <a:off x="5364163" y="4941888"/>
            <a:ext cx="5127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latin typeface="Georgia" pitchFamily="18" charset="0"/>
              </a:rPr>
              <a:t>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921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Город – </a:t>
            </a:r>
            <a:r>
              <a:rPr lang="ru-RU" dirty="0" err="1" smtClean="0"/>
              <a:t>наукоград</a:t>
            </a:r>
            <a:r>
              <a:rPr lang="ru-RU" dirty="0" smtClean="0"/>
              <a:t> Московская обл.</a:t>
            </a:r>
            <a:endParaRPr lang="ru-RU" dirty="0"/>
          </a:p>
        </p:txBody>
      </p:sp>
      <p:pic>
        <p:nvPicPr>
          <p:cNvPr id="25603" name="Содержимое 3" descr="Dubna_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63650" y="1557338"/>
            <a:ext cx="6616700" cy="501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863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Галлия – старинное название Франции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627" name="Содержимое 3" descr="EiffelTower_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2133600"/>
            <a:ext cx="5418137" cy="4440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18487" cy="1008063"/>
          </a:xfrm>
        </p:spPr>
        <p:txBody>
          <a:bodyPr/>
          <a:lstStyle/>
          <a:p>
            <a:pPr eaLnBrk="1" hangingPunct="1"/>
            <a:r>
              <a:rPr lang="ru-RU" smtClean="0"/>
              <a:t>Беркли – штат Калифорния</a:t>
            </a:r>
          </a:p>
        </p:txBody>
      </p:sp>
      <p:pic>
        <p:nvPicPr>
          <p:cNvPr id="27651" name="Содержимое 3" descr="Hotel0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2205038"/>
            <a:ext cx="4751388" cy="4506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0080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Рутения – латинское название России</a:t>
            </a:r>
            <a:endParaRPr lang="ru-RU" dirty="0"/>
          </a:p>
        </p:txBody>
      </p:sp>
      <p:pic>
        <p:nvPicPr>
          <p:cNvPr id="28675" name="Содержимое 3" descr="800px-russian_flag_with_map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844675"/>
            <a:ext cx="7315200" cy="4729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935038"/>
          </a:xfrm>
        </p:spPr>
        <p:txBody>
          <a:bodyPr/>
          <a:lstStyle/>
          <a:p>
            <a:r>
              <a:rPr lang="ru-RU" smtClean="0"/>
              <a:t>10. «Сухой лед»</a:t>
            </a:r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657725"/>
          </a:xfrm>
        </p:spPr>
        <p:txBody>
          <a:bodyPr/>
          <a:lstStyle/>
          <a:p>
            <a:pPr marL="107950" indent="0">
              <a:buFont typeface="Georgia" pitchFamily="18" charset="0"/>
              <a:buNone/>
            </a:pPr>
            <a:r>
              <a:rPr lang="ru-RU" sz="4400" smtClean="0">
                <a:solidFill>
                  <a:srgbClr val="FF0000"/>
                </a:solidFill>
              </a:rPr>
              <a:t>А) Твердый углекислый</a:t>
            </a:r>
          </a:p>
          <a:p>
            <a:pPr marL="107950" indent="0">
              <a:buFont typeface="Georgia" pitchFamily="18" charset="0"/>
              <a:buNone/>
            </a:pPr>
            <a:r>
              <a:rPr lang="ru-RU" sz="4400" smtClean="0">
                <a:solidFill>
                  <a:srgbClr val="FF0000"/>
                </a:solidFill>
              </a:rPr>
              <a:t> газ</a:t>
            </a:r>
          </a:p>
          <a:p>
            <a:pPr marL="107950" indent="0">
              <a:buFont typeface="Georgia" pitchFamily="18" charset="0"/>
              <a:buNone/>
            </a:pPr>
            <a:r>
              <a:rPr lang="ru-RU" sz="4400" smtClean="0"/>
              <a:t>Б) Обыкновенный лед</a:t>
            </a:r>
          </a:p>
          <a:p>
            <a:pPr marL="107950" indent="0">
              <a:buFont typeface="Georgia" pitchFamily="18" charset="0"/>
              <a:buNone/>
            </a:pPr>
            <a:r>
              <a:rPr lang="ru-RU" sz="4400" smtClean="0"/>
              <a:t>В) Твердый кислород</a:t>
            </a:r>
          </a:p>
          <a:p>
            <a:pPr marL="107950" indent="0">
              <a:buFont typeface="Georgia" pitchFamily="18" charset="0"/>
              <a:buNone/>
            </a:pPr>
            <a:r>
              <a:rPr lang="ru-RU" sz="4400" smtClean="0"/>
              <a:t>Г) Твердый азот</a:t>
            </a:r>
          </a:p>
        </p:txBody>
      </p:sp>
      <p:pic>
        <p:nvPicPr>
          <p:cNvPr id="2970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8938" y="3933825"/>
            <a:ext cx="20320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4225" y="620713"/>
            <a:ext cx="19177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0080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6144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836613"/>
            <a:ext cx="8280400" cy="555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936625"/>
          </a:xfrm>
        </p:spPr>
        <p:txBody>
          <a:bodyPr>
            <a:normAutofit fontScale="90000"/>
          </a:bodyPr>
          <a:lstStyle/>
          <a:p>
            <a:r>
              <a:rPr lang="ru-RU" b="1" i="1" smtClean="0">
                <a:solidFill>
                  <a:srgbClr val="00B0F0"/>
                </a:solidFill>
              </a:rPr>
              <a:t>1.Выберите химическое явление: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584700"/>
          </a:xfrm>
        </p:spPr>
        <p:txBody>
          <a:bodyPr/>
          <a:lstStyle/>
          <a:p>
            <a:pPr>
              <a:buFont typeface="Georgia" pitchFamily="18" charset="0"/>
              <a:buNone/>
              <a:defRPr/>
            </a:pP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испарение воды</a:t>
            </a:r>
          </a:p>
          <a:p>
            <a:pPr>
              <a:buFont typeface="Georgia" pitchFamily="18" charset="0"/>
              <a:buNone/>
              <a:defRPr/>
            </a:pP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скисание молока</a:t>
            </a:r>
          </a:p>
          <a:p>
            <a:pPr>
              <a:buFont typeface="Georgia" pitchFamily="18" charset="0"/>
              <a:buNone/>
              <a:defRPr/>
            </a:pP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плавление сливочного масла при нагревании</a:t>
            </a:r>
          </a:p>
          <a:p>
            <a:pPr>
              <a:buFont typeface="Georgia" pitchFamily="18" charset="0"/>
              <a:buNone/>
              <a:defRPr/>
            </a:pP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испарение ацетона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00063" y="1000125"/>
            <a:ext cx="8229600" cy="9350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2.Из какого сплава изготовлены царь-пушка и царь-колокол</a:t>
            </a:r>
          </a:p>
        </p:txBody>
      </p:sp>
      <p:pic>
        <p:nvPicPr>
          <p:cNvPr id="8195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56100" y="2120900"/>
            <a:ext cx="4176713" cy="4248150"/>
          </a:xfrm>
        </p:spPr>
      </p:pic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971550" y="2636838"/>
            <a:ext cx="27717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Железо</a:t>
            </a:r>
          </a:p>
          <a:p>
            <a:pPr>
              <a:defRPr/>
            </a:pPr>
            <a:r>
              <a:rPr lang="ru-RU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Медь</a:t>
            </a:r>
          </a:p>
          <a:p>
            <a:pPr>
              <a:defRPr/>
            </a:pPr>
            <a:r>
              <a:rPr lang="ru-RU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Серебро</a:t>
            </a:r>
          </a:p>
          <a:p>
            <a:pPr>
              <a:defRPr/>
            </a:pPr>
            <a:r>
              <a:rPr lang="ru-RU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Бронза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936625"/>
          </a:xfrm>
        </p:spPr>
        <p:txBody>
          <a:bodyPr/>
          <a:lstStyle/>
          <a:p>
            <a:pPr>
              <a:defRPr/>
            </a:pP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3.Металл,  известный с древности: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873625"/>
          </a:xfrm>
        </p:spPr>
        <p:txBody>
          <a:bodyPr/>
          <a:lstStyle/>
          <a:p>
            <a:pPr marL="107950" indent="0">
              <a:buFont typeface="Georgia" pitchFamily="18" charset="0"/>
              <a:buNone/>
              <a:defRPr/>
            </a:pP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Титан</a:t>
            </a:r>
          </a:p>
          <a:p>
            <a:pPr marL="107950" indent="0">
              <a:buFont typeface="Georgia" pitchFamily="18" charset="0"/>
              <a:buNone/>
              <a:defRPr/>
            </a:pP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Олово</a:t>
            </a:r>
          </a:p>
          <a:p>
            <a:pPr marL="107950" indent="0">
              <a:buFont typeface="Georgia" pitchFamily="18" charset="0"/>
              <a:buNone/>
              <a:defRPr/>
            </a:pP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Медь</a:t>
            </a:r>
          </a:p>
          <a:p>
            <a:pPr marL="107950" indent="0">
              <a:buFont typeface="Georgia" pitchFamily="18" charset="0"/>
              <a:buNone/>
              <a:defRPr/>
            </a:pP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Калий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3684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4.Самый распространенный элемент во Вселенной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>
            <a:normAutofit/>
          </a:bodyPr>
          <a:lstStyle/>
          <a:p>
            <a:pPr marL="107950" indent="0">
              <a:buFont typeface="Georgia" pitchFamily="18" charset="0"/>
              <a:buNone/>
            </a:pPr>
            <a:r>
              <a:rPr lang="ru-RU" sz="4000" b="1" i="1" dirty="0" smtClean="0">
                <a:solidFill>
                  <a:srgbClr val="00B050"/>
                </a:solidFill>
              </a:rPr>
              <a:t>А) Гелий</a:t>
            </a:r>
          </a:p>
          <a:p>
            <a:pPr marL="107950" indent="0">
              <a:buFont typeface="Georgia" pitchFamily="18" charset="0"/>
              <a:buNone/>
            </a:pPr>
            <a:r>
              <a:rPr lang="ru-RU" sz="4000" b="1" i="1" dirty="0" smtClean="0">
                <a:solidFill>
                  <a:srgbClr val="00B050"/>
                </a:solidFill>
              </a:rPr>
              <a:t>Б) Водород</a:t>
            </a:r>
          </a:p>
          <a:p>
            <a:pPr marL="107950" indent="0">
              <a:buFont typeface="Georgia" pitchFamily="18" charset="0"/>
              <a:buNone/>
            </a:pPr>
            <a:r>
              <a:rPr lang="ru-RU" sz="4000" b="1" i="1" dirty="0" smtClean="0">
                <a:solidFill>
                  <a:srgbClr val="00B050"/>
                </a:solidFill>
              </a:rPr>
              <a:t>В) Кислород</a:t>
            </a:r>
          </a:p>
          <a:p>
            <a:pPr marL="107950" indent="0">
              <a:buFont typeface="Georgia" pitchFamily="18" charset="0"/>
              <a:buNone/>
            </a:pPr>
            <a:r>
              <a:rPr lang="ru-RU" sz="4000" b="1" i="1" dirty="0" smtClean="0">
                <a:solidFill>
                  <a:srgbClr val="00B050"/>
                </a:solidFill>
              </a:rPr>
              <a:t>Г) Азот</a:t>
            </a:r>
          </a:p>
        </p:txBody>
      </p:sp>
      <p:pic>
        <p:nvPicPr>
          <p:cNvPr id="10244" name="Содержимое 6" descr="tumblr_l536w6GSdc1qctrjro1_50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6248" y="3429000"/>
            <a:ext cx="291465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92163"/>
          </a:xfrm>
        </p:spPr>
        <p:txBody>
          <a:bodyPr>
            <a:normAutofit fontScale="90000"/>
          </a:bodyPr>
          <a:lstStyle/>
          <a:p>
            <a:r>
              <a:rPr lang="ru-RU" b="1" i="1" smtClean="0">
                <a:solidFill>
                  <a:srgbClr val="00B050"/>
                </a:solidFill>
              </a:rPr>
              <a:t>5.Укажите тип данной реакции: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873625"/>
          </a:xfrm>
        </p:spPr>
        <p:txBody>
          <a:bodyPr/>
          <a:lstStyle/>
          <a:p>
            <a:pPr marL="107950" indent="0">
              <a:buFont typeface="Georgia" pitchFamily="18" charset="0"/>
              <a:buNone/>
              <a:defRPr/>
            </a:pPr>
            <a:endParaRPr lang="ru-RU" sz="5400" dirty="0" smtClean="0"/>
          </a:p>
          <a:p>
            <a:pPr marL="107950" indent="0">
              <a:buFont typeface="Georgia" pitchFamily="18" charset="0"/>
              <a:buNone/>
              <a:defRPr/>
            </a:pPr>
            <a:r>
              <a:rPr lang="en-US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 + 2HCI = ZnCI2 + H2</a:t>
            </a:r>
          </a:p>
          <a:p>
            <a:pPr marL="107950" indent="0">
              <a:buFont typeface="Georgia" pitchFamily="18" charset="0"/>
              <a:buNone/>
              <a:defRPr/>
            </a:pPr>
            <a:endParaRPr lang="ru-RU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865188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6.Портрет Д.И.Менделеева: </a:t>
            </a:r>
          </a:p>
        </p:txBody>
      </p:sp>
      <p:pic>
        <p:nvPicPr>
          <p:cNvPr id="12291" name="Содержимое 3" descr="1310089954_53072_or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1916113"/>
            <a:ext cx="2197100" cy="2176462"/>
          </a:xfrm>
        </p:spPr>
      </p:pic>
      <p:pic>
        <p:nvPicPr>
          <p:cNvPr id="12292" name="Рисунок 4" descr="d5994c6af1d5f8aa05e5d2956a96dfe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99125" y="1779588"/>
            <a:ext cx="2044700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5" descr="avogadro_zakon_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7275" y="4256088"/>
            <a:ext cx="178593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6" descr="lavuazie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9138" y="4438650"/>
            <a:ext cx="1944687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971550" y="2781300"/>
            <a:ext cx="6477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Georgia" pitchFamily="18" charset="0"/>
              </a:rPr>
              <a:t>А</a:t>
            </a:r>
          </a:p>
        </p:txBody>
      </p:sp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5148263" y="1844675"/>
            <a:ext cx="5508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Georgia" pitchFamily="18" charset="0"/>
              </a:rPr>
              <a:t>Б</a:t>
            </a:r>
          </a:p>
        </p:txBody>
      </p:sp>
      <p:sp>
        <p:nvSpPr>
          <p:cNvPr id="12297" name="TextBox 9"/>
          <p:cNvSpPr txBox="1">
            <a:spLocks noChangeArrowheads="1"/>
          </p:cNvSpPr>
          <p:nvPr/>
        </p:nvSpPr>
        <p:spPr bwMode="auto">
          <a:xfrm>
            <a:off x="539750" y="4868863"/>
            <a:ext cx="431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Georgia" pitchFamily="18" charset="0"/>
              </a:rPr>
              <a:t>В</a:t>
            </a:r>
          </a:p>
        </p:txBody>
      </p:sp>
      <p:sp>
        <p:nvSpPr>
          <p:cNvPr id="12298" name="TextBox 10"/>
          <p:cNvSpPr txBox="1">
            <a:spLocks noChangeArrowheads="1"/>
          </p:cNvSpPr>
          <p:nvPr/>
        </p:nvSpPr>
        <p:spPr bwMode="auto">
          <a:xfrm>
            <a:off x="4787900" y="5084763"/>
            <a:ext cx="5127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latin typeface="Georgia" pitchFamily="18" charset="0"/>
              </a:rPr>
              <a:t>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122396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7.Молярный объем газа при н.у. равен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481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Georgia" pitchFamily="18" charset="0"/>
              <a:buNone/>
              <a:defRPr/>
            </a:pPr>
            <a:endParaRPr lang="ru-RU" dirty="0" smtClean="0"/>
          </a:p>
          <a:p>
            <a:pPr eaLnBrk="1" hangingPunct="1">
              <a:buFont typeface="Georgia" pitchFamily="18" charset="0"/>
              <a:buNone/>
              <a:defRPr/>
            </a:pPr>
            <a: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2, 24 моль</a:t>
            </a:r>
            <a:r>
              <a:rPr lang="en-US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  <a:p>
            <a:pPr eaLnBrk="1" hangingPunct="1">
              <a:buFont typeface="Georgia" pitchFamily="18" charset="0"/>
              <a:buNone/>
              <a:defRPr/>
            </a:pPr>
            <a:endParaRPr lang="ru-RU" sz="32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Georgia" pitchFamily="18" charset="0"/>
              <a:buNone/>
              <a:defRPr/>
            </a:pPr>
            <a: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22,4 моль</a:t>
            </a:r>
            <a:r>
              <a:rPr lang="en-US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  <a:p>
            <a:pPr eaLnBrk="1" hangingPunct="1">
              <a:buFont typeface="Georgia" pitchFamily="18" charset="0"/>
              <a:buNone/>
              <a:defRPr/>
            </a:pPr>
            <a:endParaRPr lang="ru-RU" sz="32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Georgia" pitchFamily="18" charset="0"/>
              <a:buNone/>
              <a:defRPr/>
            </a:pPr>
            <a: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22, 4 л</a:t>
            </a:r>
            <a:r>
              <a:rPr lang="en-US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моль</a:t>
            </a:r>
          </a:p>
          <a:p>
            <a:pPr eaLnBrk="1" hangingPunct="1">
              <a:buFont typeface="Georgia" pitchFamily="18" charset="0"/>
              <a:buNone/>
              <a:defRPr/>
            </a:pPr>
            <a:endParaRPr lang="ru-RU" sz="32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Georgia" pitchFamily="18" charset="0"/>
              <a:buNone/>
              <a:defRPr/>
            </a:pPr>
            <a: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6,02 стр.ч./моль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421</Words>
  <Application>Microsoft Office PowerPoint</Application>
  <PresentationFormat>Экран (4:3)</PresentationFormat>
  <Paragraphs>117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БЛИЦ </vt:lpstr>
      <vt:lpstr>1.Выберите химическое явление:</vt:lpstr>
      <vt:lpstr>2.Из какого сплава изготовлены царь-пушка и царь-колокол</vt:lpstr>
      <vt:lpstr>3.Металл,  известный с древности:</vt:lpstr>
      <vt:lpstr>4.Самый распространенный элемент во Вселенной</vt:lpstr>
      <vt:lpstr>5.Укажите тип данной реакции:</vt:lpstr>
      <vt:lpstr>6.Портрет Д.И.Менделеева: </vt:lpstr>
      <vt:lpstr>7.Молярный объем газа при н.у. равен</vt:lpstr>
      <vt:lpstr>8.Раствор какого вещества применяется для полоскания горла</vt:lpstr>
      <vt:lpstr>9.Название какого химического элемента связано с Францией.</vt:lpstr>
      <vt:lpstr>10. «Сухой лед»</vt:lpstr>
      <vt:lpstr>Слайд 13</vt:lpstr>
      <vt:lpstr>Слайд 14</vt:lpstr>
      <vt:lpstr>Г)БРОНЗА ( сплав меди с оловом)</vt:lpstr>
      <vt:lpstr>В) МЕДЬ</vt:lpstr>
      <vt:lpstr>Б) ВОДОРОД</vt:lpstr>
      <vt:lpstr>Слайд 18</vt:lpstr>
      <vt:lpstr>Слайд 19</vt:lpstr>
      <vt:lpstr>Слайд 20</vt:lpstr>
      <vt:lpstr>Слайд 21</vt:lpstr>
      <vt:lpstr>Город – наукоград Московская обл.</vt:lpstr>
      <vt:lpstr>Галлия – старинное название Франции</vt:lpstr>
      <vt:lpstr>Беркли – штат Калифорния</vt:lpstr>
      <vt:lpstr>Рутения – латинское название России</vt:lpstr>
      <vt:lpstr>10. «Сухой лед»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6</cp:revision>
  <dcterms:created xsi:type="dcterms:W3CDTF">2013-03-05T18:10:20Z</dcterms:created>
  <dcterms:modified xsi:type="dcterms:W3CDTF">2013-03-24T09:53:18Z</dcterms:modified>
</cp:coreProperties>
</file>