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71" r:id="rId8"/>
    <p:sldId id="273" r:id="rId9"/>
    <p:sldId id="279" r:id="rId10"/>
    <p:sldId id="280" r:id="rId11"/>
    <p:sldId id="281" r:id="rId12"/>
    <p:sldId id="286" r:id="rId13"/>
    <p:sldId id="287" r:id="rId14"/>
    <p:sldId id="283" r:id="rId15"/>
    <p:sldId id="284" r:id="rId16"/>
    <p:sldId id="285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6A840-E7BF-4C12-9099-5EE857F47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E99D4-D7B8-4935-B9AF-91E6000C8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519BF-0552-453F-A2A0-6FEED1C288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91B61-CBC2-4975-91AF-D56F580F46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C3BD2-B377-40A2-83AF-CA9C57962B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93E9B-6879-4C11-8C37-A3DFD45143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EDAD6-97CB-4BA4-A826-411BC3B0C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0D5E4-D138-4C1D-AD6C-A37F8E3BF4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912FD-90D3-4FB9-81C2-02E3844DA9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5B865-0D3D-4E49-ACDF-BB83A35495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3620F-DDD5-45A7-89FF-D6B66EDAD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A1599E-8D14-4CB4-9359-B98D053529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534400" cy="3048000"/>
          </a:xfrm>
        </p:spPr>
        <p:txBody>
          <a:bodyPr/>
          <a:lstStyle/>
          <a:p>
            <a:pPr algn="l"/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ЭКСТРЕМИЗ в молодежной среде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МБОУ СОШ №22, Узловая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Илюхина О.А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                                              2013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22312" y="838200"/>
            <a:ext cx="8269287" cy="17526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Толерантность считается признаком высокого духовного и интеллектуального развития индивидуума, группы, общества в целом.</a:t>
            </a:r>
          </a:p>
          <a:p>
            <a:pPr algn="ctr"/>
            <a:r>
              <a:rPr lang="ru-RU" sz="2800" b="1" i="1" dirty="0" smtClean="0"/>
              <a:t>:</a:t>
            </a:r>
          </a:p>
          <a:p>
            <a:pPr algn="ctr"/>
            <a:endParaRPr lang="ru-RU" sz="28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1828801"/>
            <a:ext cx="8763000" cy="560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Терпимость к чужим мнениям, верованиям, поведению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Сострадание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Принятие другого таким, какой он есть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Прощение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Толерантность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Принятие другого таким, какой он есть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Уважение прав других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Сотрудничество, дух партнерства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Милосердие,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уважение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человеческого достоинства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818" name="Picture 2" descr="http://buguruslashki.ru/_/rsrc/1304513331707/vneklassnaa-rabota/cto-takoe-tolerantnost/%D1%86%D0%B2%D0%B5%D1%82%D0%BE%D0%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87636"/>
            <a:ext cx="7772400" cy="58326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Мир без насилия\image_small_23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66FF"/>
                </a:solidFill>
              </a:rPr>
              <a:t>МИР</a:t>
            </a:r>
          </a:p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b="1" dirty="0" smtClean="0">
                <a:solidFill>
                  <a:srgbClr val="FFFF00"/>
                </a:solidFill>
              </a:rPr>
              <a:t>для каждого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FFFF00"/>
                </a:solidFill>
              </a:rPr>
              <a:t>из нас</a:t>
            </a:r>
          </a:p>
          <a:p>
            <a:pPr algn="ctr">
              <a:buNone/>
            </a:pPr>
            <a:r>
              <a:rPr lang="ru-RU" sz="7200" i="1" dirty="0" smtClean="0">
                <a:solidFill>
                  <a:schemeClr val="bg1"/>
                </a:solidFill>
              </a:rPr>
              <a:t> </a:t>
            </a:r>
            <a:r>
              <a:rPr lang="ru-RU" sz="11500" i="1" dirty="0" smtClean="0">
                <a:solidFill>
                  <a:srgbClr val="CC0099"/>
                </a:solidFill>
              </a:rPr>
              <a:t>ОДИН</a:t>
            </a:r>
            <a:endParaRPr lang="ru-RU" sz="7200" i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slow" advTm="565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685800" y="762000"/>
            <a:ext cx="8458200" cy="4800599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Только нам решать, </a:t>
            </a:r>
          </a:p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что будет дальше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583362"/>
          </a:xfrm>
        </p:spPr>
        <p:txBody>
          <a:bodyPr/>
          <a:lstStyle/>
          <a:p>
            <a:pPr algn="l"/>
            <a:r>
              <a:rPr lang="ru-RU" sz="4800" b="1" i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ир без насилия\0_2fc72_ec41e9f_-1-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6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23900" dirty="0" smtClean="0">
                <a:solidFill>
                  <a:srgbClr val="C00000"/>
                </a:solidFill>
              </a:rPr>
              <a:t>МИР</a:t>
            </a:r>
            <a:endParaRPr lang="ru-RU" sz="23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5531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ир без насилия\1278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26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13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или</a:t>
            </a:r>
            <a:endParaRPr lang="ru-RU" sz="13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 advTm="531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ир без насилия\jadernaja_vojna_majkl_mills_1953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31158" cy="68664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16600" dirty="0" smtClean="0">
                <a:solidFill>
                  <a:schemeClr val="tx1"/>
                </a:solidFill>
              </a:rPr>
              <a:t>ВОЙНА</a:t>
            </a:r>
            <a:endParaRPr lang="ru-RU" sz="1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828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 descr="ogon-19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810"/>
            <a:ext cx="9144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18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90783">
            <a:off x="1753394" y="1199356"/>
            <a:ext cx="168592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9" descr="3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23662">
            <a:off x="4741863" y="104775"/>
            <a:ext cx="194151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21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3851">
            <a:off x="2678113" y="-122238"/>
            <a:ext cx="151765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22" descr="4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90752">
            <a:off x="3290888" y="-501650"/>
            <a:ext cx="11271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24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497892">
            <a:off x="1882775" y="396875"/>
            <a:ext cx="19018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25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1265">
            <a:off x="3817938" y="-66675"/>
            <a:ext cx="14398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26" descr="4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91746">
            <a:off x="4259263" y="-498475"/>
            <a:ext cx="14351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27"/>
          <p:cNvSpPr txBox="1">
            <a:spLocks noChangeArrowheads="1"/>
          </p:cNvSpPr>
          <p:nvPr/>
        </p:nvSpPr>
        <p:spPr bwMode="auto">
          <a:xfrm rot="1968162">
            <a:off x="2308225" y="2568575"/>
            <a:ext cx="1660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CC"/>
                </a:solidFill>
              </a:rPr>
              <a:t>справедливость</a:t>
            </a:r>
            <a:endParaRPr lang="ru-RU" sz="1400" b="1" dirty="0">
              <a:solidFill>
                <a:srgbClr val="0000CC"/>
              </a:solidFill>
            </a:endParaRPr>
          </a:p>
        </p:txBody>
      </p:sp>
      <p:pic>
        <p:nvPicPr>
          <p:cNvPr id="28683" name="Рисунок 17" descr="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02386">
            <a:off x="5123170" y="955914"/>
            <a:ext cx="21082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Box 28"/>
          <p:cNvSpPr txBox="1">
            <a:spLocks noChangeArrowheads="1"/>
          </p:cNvSpPr>
          <p:nvPr/>
        </p:nvSpPr>
        <p:spPr bwMode="auto">
          <a:xfrm rot="-1704189">
            <a:off x="4916488" y="2890838"/>
            <a:ext cx="1417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благородство</a:t>
            </a:r>
          </a:p>
        </p:txBody>
      </p:sp>
      <p:sp>
        <p:nvSpPr>
          <p:cNvPr id="28685" name="TextBox 29"/>
          <p:cNvSpPr txBox="1">
            <a:spLocks noChangeArrowheads="1"/>
          </p:cNvSpPr>
          <p:nvPr/>
        </p:nvSpPr>
        <p:spPr bwMode="auto">
          <a:xfrm rot="986959">
            <a:off x="2230438" y="3184525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правдивость</a:t>
            </a:r>
          </a:p>
        </p:txBody>
      </p:sp>
      <p:sp>
        <p:nvSpPr>
          <p:cNvPr id="28686" name="TextBox 30"/>
          <p:cNvSpPr txBox="1">
            <a:spLocks noChangeArrowheads="1"/>
          </p:cNvSpPr>
          <p:nvPr/>
        </p:nvSpPr>
        <p:spPr bwMode="auto">
          <a:xfrm rot="3742495">
            <a:off x="3168650" y="1816100"/>
            <a:ext cx="4143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ум</a:t>
            </a:r>
          </a:p>
        </p:txBody>
      </p:sp>
      <p:sp>
        <p:nvSpPr>
          <p:cNvPr id="28687" name="TextBox 31"/>
          <p:cNvSpPr txBox="1">
            <a:spLocks noChangeArrowheads="1"/>
          </p:cNvSpPr>
          <p:nvPr/>
        </p:nvSpPr>
        <p:spPr bwMode="auto">
          <a:xfrm rot="4345186">
            <a:off x="3577431" y="1610519"/>
            <a:ext cx="608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сила</a:t>
            </a:r>
          </a:p>
        </p:txBody>
      </p:sp>
      <p:sp>
        <p:nvSpPr>
          <p:cNvPr id="28688" name="TextBox 32"/>
          <p:cNvSpPr txBox="1">
            <a:spLocks noChangeArrowheads="1"/>
          </p:cNvSpPr>
          <p:nvPr/>
        </p:nvSpPr>
        <p:spPr bwMode="auto">
          <a:xfrm rot="-2541702">
            <a:off x="4581525" y="2581275"/>
            <a:ext cx="12366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терпимость</a:t>
            </a:r>
          </a:p>
        </p:txBody>
      </p:sp>
      <p:sp>
        <p:nvSpPr>
          <p:cNvPr id="28689" name="TextBox 33"/>
          <p:cNvSpPr txBox="1">
            <a:spLocks noChangeArrowheads="1"/>
          </p:cNvSpPr>
          <p:nvPr/>
        </p:nvSpPr>
        <p:spPr bwMode="auto">
          <a:xfrm rot="-3994909">
            <a:off x="3936207" y="1650206"/>
            <a:ext cx="684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честь</a:t>
            </a:r>
          </a:p>
        </p:txBody>
      </p:sp>
      <p:sp>
        <p:nvSpPr>
          <p:cNvPr id="28690" name="TextBox 34"/>
          <p:cNvSpPr txBox="1">
            <a:spLocks noChangeArrowheads="1"/>
          </p:cNvSpPr>
          <p:nvPr/>
        </p:nvSpPr>
        <p:spPr bwMode="auto">
          <a:xfrm rot="-3474081">
            <a:off x="4344194" y="1959769"/>
            <a:ext cx="919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доброта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3400" y="44196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8438" algn="ctr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</a:rPr>
              <a:t>Жизнь для меня не тающая свеча. Это что-то вроде чудесного факела, который попал мне  в руки на мгновение, и я хочу заставить его пылать как можно ярче, прежде чем передать грядущим поколениям»</a:t>
            </a:r>
          </a:p>
          <a:p>
            <a:pPr indent="198438" algn="r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Б. Шоу</a:t>
            </a:r>
            <a:endParaRPr lang="ru-RU" sz="2400" dirty="0"/>
          </a:p>
        </p:txBody>
      </p:sp>
      <p:pic>
        <p:nvPicPr>
          <p:cNvPr id="22" name="Picture 2" descr="http://buguruslashki.ru/_/rsrc/1304513331707/vneklassnaa-rabota/cto-takoe-tolerantnost/%D1%86%D0%B2%D0%B5%D1%82%D0%BE%D0%B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24222">
            <a:off x="6852439" y="391834"/>
            <a:ext cx="2006469" cy="15057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38200"/>
            <a:ext cx="8839200" cy="5029200"/>
          </a:xfrm>
        </p:spPr>
        <p:txBody>
          <a:bodyPr/>
          <a:lstStyle/>
          <a:p>
            <a:r>
              <a:rPr lang="ru-RU" sz="4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Большой толковый словарь дает следующее определение экстремизму: </a:t>
            </a:r>
            <a:r>
              <a:rPr lang="ru-RU" sz="4800" b="1" i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экстремизм – это приверженность крайним взглядам и мерам.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8839200" cy="1676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Arial Narrow" pitchFamily="34" charset="0"/>
              </a:rPr>
              <a:t>Понятие “экстремизм” определено и упоминается в нормативных правовых актах:</a:t>
            </a:r>
            <a:endParaRPr lang="ru-RU" sz="3600" b="1" i="1" dirty="0">
              <a:solidFill>
                <a:srgbClr val="660066"/>
              </a:solidFill>
              <a:latin typeface="Arial Narrow" pitchFamily="34" charset="0"/>
            </a:endParaRPr>
          </a:p>
        </p:txBody>
      </p:sp>
      <p:pic>
        <p:nvPicPr>
          <p:cNvPr id="16386" name="Picture 2" descr="http://school44.tyumen-edu.ru/vospitrab/tolerantnost/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130868"/>
            <a:ext cx="1752600" cy="20454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0" y="2209800"/>
            <a:ext cx="635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Конституция Российской Федерации.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2514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Федеральный закон от 25 июля 2002 года № 114-ФЗ “О противодействии экстремистской деятельности”.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31242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Федеральный закон от 05 июля 2002 года № 112-ФЗ “О внесении изменений и дополнений в законодательные акты Российской Федерации в связи с принятием Федерального закона “О противодействии экстремистской деятельности”.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38400" y="502920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Указ Президента Российской Федерации от 23 марта 1995 года № 310 (в редакции от 03.11.2004) “О мерах по обеспечению согласованных действий органов государственной власти в борьбе с проявлениями фашизма и иных форм политического экстремизма в Российской Федерации”.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4800" y="396240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Федеральный закон от 24 июля 2007 года № 211-ФЗ “О внесении изменений в отдельные законодательные акты Российской Федерации в связи с совершенствованием государственного управления в области противодействия экстремизму”.</a:t>
            </a:r>
            <a:endParaRPr lang="ru-RU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Акты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насилия 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относятся к категории экстремистских, если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они не только используются в качестве прямого способа достижения политических, идеологических и социальных целей, но и являются инструментом публичности и устрашения;</a:t>
            </a:r>
          </a:p>
          <a:p>
            <a:endParaRPr lang="ru-RU" sz="1800" dirty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ни направлены на то, чтобы  причинить вред не непосредственному противнику, а другим людям.</a:t>
            </a:r>
            <a:endParaRPr lang="ru-RU" sz="1800" dirty="0"/>
          </a:p>
        </p:txBody>
      </p:sp>
      <p:pic>
        <p:nvPicPr>
          <p:cNvPr id="30722" name="Picture 2" descr="http://www.sibinfo.su/cache/files/uni_news/1_extr_sq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52400"/>
            <a:ext cx="2895600" cy="2177492"/>
          </a:xfrm>
          <a:prstGeom prst="rect">
            <a:avLst/>
          </a:prstGeom>
          <a:noFill/>
        </p:spPr>
      </p:pic>
      <p:pic>
        <p:nvPicPr>
          <p:cNvPr id="30724" name="Picture 4" descr="http://moole.ru/uploads/posts/2011-08/1312982544_03c26fdc696a5d5960892af85f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828800"/>
            <a:ext cx="3949797" cy="2590800"/>
          </a:xfrm>
          <a:prstGeom prst="rect">
            <a:avLst/>
          </a:prstGeom>
          <a:noFill/>
        </p:spPr>
      </p:pic>
      <p:pic>
        <p:nvPicPr>
          <p:cNvPr id="30726" name="Picture 6" descr="http://kolyan.net/uploads/posts/2010-02/thumbs/1265097542_1233078089_824971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3009" y="4419600"/>
            <a:ext cx="3960991" cy="2590800"/>
          </a:xfrm>
          <a:prstGeom prst="rect">
            <a:avLst/>
          </a:prstGeom>
          <a:noFill/>
        </p:spPr>
      </p:pic>
      <p:pic>
        <p:nvPicPr>
          <p:cNvPr id="30728" name="Picture 8" descr="http://gdb.rferl.org/2E07D3A8-F3FD-40C3-BAC1-116200832214_mw800_mh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1" y="381000"/>
            <a:ext cx="233545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22312" y="457201"/>
            <a:ext cx="8269287" cy="1524000"/>
          </a:xfrm>
        </p:spPr>
        <p:txBody>
          <a:bodyPr/>
          <a:lstStyle/>
          <a:p>
            <a:pPr algn="ctr"/>
            <a:r>
              <a:rPr lang="ru-RU" sz="4000" b="1" dirty="0" smtClean="0"/>
              <a:t>Экстремальное поведение: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24384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это крайние способы достижения социальной справедливости, каких-то благ, привилегий, как для себя, так и </a:t>
            </a:r>
            <a:r>
              <a:rPr lang="ru-RU" sz="2800" b="1" dirty="0" err="1" smtClean="0"/>
              <a:t>депривированных</a:t>
            </a:r>
            <a:r>
              <a:rPr lang="ru-RU" sz="2800" b="1" dirty="0" smtClean="0"/>
              <a:t> (социальное сиротство, низкий уровень жизни, группы риска и т.д.) социальных групп. </a:t>
            </a:r>
            <a:endParaRPr lang="ru-RU" sz="2800" b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 descr="C:\Users\Таня\Pictures\1289946428_zenit_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1" y="304800"/>
            <a:ext cx="4120686" cy="3352800"/>
          </a:xfrm>
          <a:prstGeom prst="rect">
            <a:avLst/>
          </a:prstGeom>
        </p:spPr>
      </p:pic>
      <p:pic>
        <p:nvPicPr>
          <p:cNvPr id="12" name="Picture 3" descr="C:\Users\Таня\Pictures\vancouv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04800"/>
            <a:ext cx="4406899" cy="33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qrok.net/uploads/posts/2009-06/1244117219_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000892"/>
            <a:ext cx="4391245" cy="2704708"/>
          </a:xfrm>
          <a:prstGeom prst="rect">
            <a:avLst/>
          </a:prstGeom>
          <a:noFill/>
        </p:spPr>
      </p:pic>
      <p:pic>
        <p:nvPicPr>
          <p:cNvPr id="32772" name="Picture 4" descr="http://byaki.net/uploads/posts/2010-12/1292276795_moscow_1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7299" y="3962400"/>
            <a:ext cx="4360117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008313" cy="5516563"/>
          </a:xfrm>
        </p:spPr>
        <p:txBody>
          <a:bodyPr/>
          <a:lstStyle/>
          <a:p>
            <a:r>
              <a:rPr lang="ru-RU" sz="2000" dirty="0" smtClean="0"/>
              <a:t>Скинхедами или «</a:t>
            </a:r>
            <a:r>
              <a:rPr lang="ru-RU" sz="2000" dirty="0" err="1" smtClean="0"/>
              <a:t>скинами</a:t>
            </a:r>
            <a:r>
              <a:rPr lang="ru-RU" sz="2000" dirty="0" smtClean="0"/>
              <a:t>» называют участников относительно нового неформального молодежного движения, возникшего в Англии, Европе и Америке во второй половине </a:t>
            </a:r>
            <a:r>
              <a:rPr lang="en-US" sz="2000" dirty="0" smtClean="0"/>
              <a:t>XX</a:t>
            </a:r>
            <a:r>
              <a:rPr lang="ru-RU" sz="2000" dirty="0" smtClean="0"/>
              <a:t> века. Слово «скинхед» произошло от слияния двух английских слов </a:t>
            </a:r>
            <a:r>
              <a:rPr lang="ru-RU" sz="2000" dirty="0" err="1" smtClean="0"/>
              <a:t>skin</a:t>
            </a:r>
            <a:r>
              <a:rPr lang="ru-RU" sz="2000" dirty="0" smtClean="0"/>
              <a:t> (кожа) и </a:t>
            </a:r>
            <a:r>
              <a:rPr lang="ru-RU" sz="2000" dirty="0" err="1" smtClean="0"/>
              <a:t>head</a:t>
            </a:r>
            <a:r>
              <a:rPr lang="ru-RU" sz="2000" dirty="0" smtClean="0"/>
              <a:t> (голова) и в буквальном переводе означает «кожаная голова».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2286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15" name="Picture 2" descr="C:\Users\Таня\Pictures\skinxed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609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img0.liveinternet.ru/images/attach/c/8/100/775/100775810_large_658x0_00000_120_02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63223" y="3875442"/>
            <a:ext cx="3980777" cy="29825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371600" y="4419600"/>
            <a:ext cx="7772400" cy="1362075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0480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Неформальные организации</a:t>
            </a:r>
            <a:endParaRPr lang="ru-RU" sz="4000" b="1" dirty="0"/>
          </a:p>
        </p:txBody>
      </p:sp>
      <p:pic>
        <p:nvPicPr>
          <p:cNvPr id="11" name="Picture 4" descr="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1143000"/>
            <a:ext cx="2200951" cy="2895600"/>
          </a:xfrm>
          <a:prstGeom prst="rect">
            <a:avLst/>
          </a:prstGeom>
          <a:noFill/>
          <a:ln/>
        </p:spPr>
      </p:pic>
      <p:pic>
        <p:nvPicPr>
          <p:cNvPr id="12" name="Picture 4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1" y="1676400"/>
            <a:ext cx="3047999" cy="4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130842"/>
            <a:ext cx="2072640" cy="272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Таня\Pictures\0001-001-Em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1466" y="1371601"/>
            <a:ext cx="241340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Таня\Pictures\1264774409_sport_fun-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4343400"/>
            <a:ext cx="36615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дложка для тек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0850"/>
            <a:ext cx="7620000" cy="59563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17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Ссылка</a:t>
            </a:r>
          </a:p>
          <a:p>
            <a:pPr>
              <a:spcBef>
                <a:spcPct val="50000"/>
              </a:spcBef>
            </a:pPr>
            <a:r>
              <a:rPr lang="ru-RU" b="1"/>
              <a:t>Пергаменты</a:t>
            </a:r>
            <a:r>
              <a:rPr lang="ru-RU"/>
              <a:t> - http://hameleons.com/vector/ribbon-baner-vector/173-old-paper.html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  <a:endParaRPr lang="ru-RU" sz="4800" b="1" i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533400" y="457200"/>
            <a:ext cx="8229600" cy="62484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В жизни человек общается с представителями различных национальностей, культур, миров, концессий, социальных слоев, поэтому важно научиться уважать культурные ценности как своего народа, так и представителей другой культуры, религии. Кроме того, толерантность как качество личности считается необходимым для успешной адаптации к новым неожиданным условиям. Люди, не обладающие толерантностью, проявляя категоричность, оказываются неспособными к изменениям, которых требует от нас жизнь.</a:t>
            </a:r>
          </a:p>
          <a:p>
            <a:pPr algn="just"/>
            <a:endParaRPr lang="ru-RU" sz="2400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u="sng" dirty="0" smtClean="0">
                <a:solidFill>
                  <a:srgbClr val="7030A0"/>
                </a:solidFill>
              </a:rPr>
              <a:t>Толерантность</a:t>
            </a:r>
            <a:r>
              <a:rPr lang="ru-RU" sz="2400" dirty="0" smtClean="0">
                <a:solidFill>
                  <a:srgbClr val="7030A0"/>
                </a:solidFill>
              </a:rPr>
              <a:t> является сравнительно поздним порождением культуры, Осознание актуальности толерантности отдельным индивидом предполагает его длительную духовную работу над собой.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572</Words>
  <Application>Microsoft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 ЭКСТРЕМИЗ в молодежной среде  МБОУ СОШ №22, Узловая Илюхина О.А                                                        2013 </vt:lpstr>
      <vt:lpstr>Большой толковый словарь дает следующее определение экстремизму: экстремизм – это приверженность крайним взглядам и мерам. </vt:lpstr>
      <vt:lpstr> </vt:lpstr>
      <vt:lpstr>Акты насилия   относятся к категории экстремистских, если</vt:lpstr>
      <vt:lpstr>. </vt:lpstr>
      <vt:lpstr>. </vt:lpstr>
      <vt:lpstr>. </vt:lpstr>
      <vt:lpstr>. </vt:lpstr>
      <vt:lpstr>. </vt:lpstr>
      <vt:lpstr>. </vt:lpstr>
      <vt:lpstr>. </vt:lpstr>
      <vt:lpstr>Слайд 12</vt:lpstr>
      <vt:lpstr>. </vt:lpstr>
      <vt:lpstr>МИР</vt:lpstr>
      <vt:lpstr>или</vt:lpstr>
      <vt:lpstr>ВОЙНА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Dima@Oksana</cp:lastModifiedBy>
  <cp:revision>23</cp:revision>
  <cp:lastPrinted>1601-01-01T00:00:00Z</cp:lastPrinted>
  <dcterms:created xsi:type="dcterms:W3CDTF">1601-01-01T00:00:00Z</dcterms:created>
  <dcterms:modified xsi:type="dcterms:W3CDTF">2013-10-15T17:46:39Z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