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0" r:id="rId3"/>
    <p:sldId id="273" r:id="rId4"/>
    <p:sldId id="261" r:id="rId5"/>
    <p:sldId id="262" r:id="rId6"/>
    <p:sldId id="263" r:id="rId7"/>
    <p:sldId id="264" r:id="rId8"/>
    <p:sldId id="278" r:id="rId9"/>
    <p:sldId id="277" r:id="rId10"/>
    <p:sldId id="275" r:id="rId11"/>
    <p:sldId id="276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C589"/>
    <a:srgbClr val="524BE1"/>
    <a:srgbClr val="BAB7F3"/>
    <a:srgbClr val="9A96EE"/>
    <a:srgbClr val="24C0DA"/>
    <a:srgbClr val="2C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7315" autoAdjust="0"/>
  </p:normalViewPr>
  <p:slideViewPr>
    <p:cSldViewPr>
      <p:cViewPr>
        <p:scale>
          <a:sx n="50" d="100"/>
          <a:sy n="50" d="100"/>
        </p:scale>
        <p:origin x="-172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E2705C-40FF-43AA-9A6A-EE96B0700A19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EAFEDF-9203-46E8-B119-71A097607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06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D8809-83B4-4400-BC8B-2E492DA3D0D9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5AE1-83F1-47D2-BAC8-7F10CA530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DC8C-3763-4F62-B5AF-66E746E0F7DA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9014-34D3-4DC1-A36F-D1275AE38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34FD-A9D9-4CAC-9E08-02588E240E3F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6932-48B6-48F7-BF70-E52CF0C44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5EA2-103D-4E95-8906-52312285F7B6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4D6E-FC73-4C86-A621-2F4D265ED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8D14-C152-43B3-B41F-AEDC55897846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DE8C-D0F7-42B2-B400-ABE7D808E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82F5-FD67-472C-A244-69A0A68675D3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4B083-BBEB-458E-AB56-1C942B734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2D01-C555-4A0F-983C-B7891D3F540B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C6EE-C7FA-4C25-815B-92B6EE107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B5AE-72ED-4DF1-A4CF-C6C85BC53A9C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9975-AAFE-4A36-B40B-53EB4E864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8361B-1089-478C-B463-48C1F93DFE6F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3787-EBA1-41A7-9F5C-F1AB0272A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122E-BEDF-4294-A389-D429F5466A4E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A838-A515-4A9A-8DAD-96A6CE801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DEB80-814B-4C5F-A38F-26519BF4FE34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B64E-5D78-4DC1-B4A1-15DEC4702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AE8752-4948-4C74-B092-1D3EF04643AD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01B05B-0C8C-4B23-A88B-573465182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96" r:id="rId9"/>
    <p:sldLayoutId id="2147483687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Ферменты  </a:t>
            </a:r>
            <a:endParaRPr lang="ru-RU" dirty="0"/>
          </a:p>
        </p:txBody>
      </p:sp>
      <p:sp>
        <p:nvSpPr>
          <p:cNvPr id="1433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484313"/>
            <a:ext cx="7854950" cy="5040312"/>
          </a:xfrm>
        </p:spPr>
        <p:txBody>
          <a:bodyPr/>
          <a:lstStyle/>
          <a:p>
            <a:pPr marR="0" algn="l" eaLnBrk="1" hangingPunct="1"/>
            <a:r>
              <a:rPr lang="en-US" b="1" smtClean="0">
                <a:latin typeface="Arial" charset="0"/>
              </a:rPr>
              <a:t>     </a:t>
            </a:r>
            <a:r>
              <a:rPr lang="ru-RU" b="1" smtClean="0">
                <a:latin typeface="Arial" charset="0"/>
              </a:rPr>
              <a:t>Ферменты </a:t>
            </a:r>
            <a:r>
              <a:rPr lang="ru-RU" smtClean="0">
                <a:latin typeface="Arial" charset="0"/>
              </a:rPr>
              <a:t>– это биологические катализаторы белковой природы, ускоряющие химические реакции в живых  организмах и вне их.</a:t>
            </a:r>
          </a:p>
          <a:p>
            <a:pPr marR="0" algn="ctr" eaLnBrk="1" hangingPunct="1"/>
            <a:endParaRPr lang="ru-RU" sz="2400" smtClean="0"/>
          </a:p>
          <a:p>
            <a:pPr marR="0" algn="ctr" eaLnBrk="1" hangingPunct="1"/>
            <a:r>
              <a:rPr lang="ru-RU" smtClean="0">
                <a:latin typeface="Arial" charset="0"/>
              </a:rPr>
              <a:t>  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</a:rPr>
              <a:t>Дж. Самнер</a:t>
            </a:r>
            <a:r>
              <a:rPr lang="ru-RU" sz="2000" smtClean="0">
                <a:latin typeface="Times New Roman" pitchFamily="18" charset="0"/>
              </a:rPr>
              <a:t> впервые получил фермент уреазу в чистом виде и</a:t>
            </a:r>
            <a:r>
              <a:rPr lang="ru-RU" sz="2000" smtClean="0">
                <a:latin typeface="Arial" charset="0"/>
              </a:rPr>
              <a:t> </a:t>
            </a:r>
            <a:r>
              <a:rPr lang="ru-RU" sz="2000" smtClean="0">
                <a:latin typeface="Times New Roman" pitchFamily="18" charset="0"/>
              </a:rPr>
              <a:t>доказал, что действие ферментов не связано с клеткой.</a:t>
            </a:r>
          </a:p>
          <a:p>
            <a:pPr marR="0" algn="ctr" eaLnBrk="1" hangingPunct="1"/>
            <a:r>
              <a:rPr lang="ru-RU" sz="2000" smtClean="0">
                <a:latin typeface="Times New Roman" pitchFamily="18" charset="0"/>
              </a:rPr>
              <a:t>                 Кроме него , в </a:t>
            </a:r>
            <a:r>
              <a:rPr lang="ru-RU" sz="2000" i="1" smtClean="0">
                <a:latin typeface="Times New Roman" pitchFamily="18" charset="0"/>
              </a:rPr>
              <a:t>ферментологию</a:t>
            </a:r>
            <a:r>
              <a:rPr lang="ru-RU" sz="2000" smtClean="0">
                <a:latin typeface="Times New Roman" pitchFamily="18" charset="0"/>
              </a:rPr>
              <a:t>, или </a:t>
            </a:r>
            <a:r>
              <a:rPr lang="ru-RU" sz="2000" i="1" smtClean="0">
                <a:latin typeface="Times New Roman" pitchFamily="18" charset="0"/>
              </a:rPr>
              <a:t>энзимологию</a:t>
            </a:r>
            <a:r>
              <a:rPr lang="ru-RU" sz="2000" smtClean="0">
                <a:latin typeface="Times New Roman" pitchFamily="18" charset="0"/>
              </a:rPr>
              <a:t>, учение о ферментах </a:t>
            </a:r>
            <a:r>
              <a:rPr lang="ru-RU" sz="2000" smtClean="0"/>
              <a:t>–</a:t>
            </a:r>
            <a:r>
              <a:rPr lang="ru-RU" sz="2000" smtClean="0">
                <a:latin typeface="Times New Roman" pitchFamily="18" charset="0"/>
              </a:rPr>
              <a:t> значительный вклад внесли  как </a:t>
            </a:r>
          </a:p>
          <a:p>
            <a:pPr marR="0" algn="ctr" eaLnBrk="1" hangingPunct="1"/>
            <a:r>
              <a:rPr lang="ru-RU" sz="2000" smtClean="0">
                <a:latin typeface="Times New Roman" pitchFamily="18" charset="0"/>
              </a:rPr>
              <a:t>                               </a:t>
            </a:r>
            <a:r>
              <a:rPr lang="ru-RU" sz="2000" u="sng" smtClean="0">
                <a:latin typeface="Times New Roman" pitchFamily="18" charset="0"/>
              </a:rPr>
              <a:t>отечественные</a:t>
            </a:r>
            <a:r>
              <a:rPr lang="ru-RU" sz="2000" smtClean="0">
                <a:latin typeface="Times New Roman" pitchFamily="18" charset="0"/>
              </a:rPr>
              <a:t> (К.С. Кирхгоф, И.П.Павлов, С.Е. Северин, В.А. Энгельгард и др.),  так и </a:t>
            </a:r>
          </a:p>
          <a:p>
            <a:pPr marR="0" algn="ctr" eaLnBrk="1" hangingPunct="1"/>
            <a:r>
              <a:rPr lang="ru-RU" sz="2000" smtClean="0">
                <a:latin typeface="Times New Roman" pitchFamily="18" charset="0"/>
              </a:rPr>
              <a:t>                               </a:t>
            </a:r>
            <a:r>
              <a:rPr lang="ru-RU" sz="2000" u="sng" smtClean="0">
                <a:latin typeface="Times New Roman" pitchFamily="18" charset="0"/>
              </a:rPr>
              <a:t>зарубежные</a:t>
            </a:r>
            <a:r>
              <a:rPr lang="ru-RU" sz="2000" smtClean="0">
                <a:latin typeface="Times New Roman" pitchFamily="18" charset="0"/>
              </a:rPr>
              <a:t>  (Э. Фишер, Дж. Нортрон, А. Спаланцини, М. Дюкло и др.).</a:t>
            </a:r>
          </a:p>
          <a:p>
            <a:pPr marR="0" algn="ctr"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2" y="642920"/>
          <a:ext cx="821537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6"/>
                <a:gridCol w="1500198"/>
                <a:gridCol w="1714512"/>
                <a:gridCol w="3714776"/>
              </a:tblGrid>
              <a:tr h="496520"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Трипсин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Пищевая 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Производство продуктов для детского питания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Ренин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Сыроделие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Свертывание молока (получение сгустка казеина)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Бактериальные </a:t>
                      </a:r>
                      <a:r>
                        <a:rPr lang="ru-RU" dirty="0" err="1" smtClean="0"/>
                        <a:t>протеиназы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Стирка</a:t>
                      </a:r>
                      <a:r>
                        <a:rPr lang="ru-RU" baseline="0" dirty="0" smtClean="0"/>
                        <a:t> белья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Стиральные порошки с ферментативными добавками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Кожевенная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Отделение волос – способ, при котором не повреждается ни волос, ни шкура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Текстильная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Извлечение шерсти из обрывков овечьих шкур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Пищевая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белковых </a:t>
                      </a:r>
                      <a:r>
                        <a:rPr lang="ru-RU" dirty="0" err="1" smtClean="0"/>
                        <a:t>гидролизатов</a:t>
                      </a:r>
                      <a:r>
                        <a:rPr lang="ru-RU" dirty="0" smtClean="0"/>
                        <a:t> (в частности, для производства кормов)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186766" cy="362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324"/>
                <a:gridCol w="1846022"/>
                <a:gridCol w="401242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Глюкозооксидаза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Пищевая</a:t>
                      </a:r>
                    </a:p>
                    <a:p>
                      <a:endParaRPr lang="ru-RU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Удаление глюкозы или кислорода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8628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Каталаза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Пищевая 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Удаление </a:t>
                      </a:r>
                      <a:r>
                        <a:rPr lang="ru-RU" dirty="0" err="1" smtClean="0"/>
                        <a:t>пероксида</a:t>
                      </a:r>
                      <a:r>
                        <a:rPr lang="ru-RU" dirty="0" smtClean="0"/>
                        <a:t> водорода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Резиновая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(из </a:t>
                      </a:r>
                      <a:r>
                        <a:rPr lang="ru-RU" dirty="0" err="1" smtClean="0"/>
                        <a:t>пероксида</a:t>
                      </a:r>
                      <a:r>
                        <a:rPr lang="ru-RU" dirty="0" smtClean="0"/>
                        <a:t> водорода) кислорода, необходимого для превращения латекса в губчатую резину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Целлюлозы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Пищевая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Осветление фруктовых соков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Пектиназы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Ежесекундно в человеческом организме происходят тысячи и тысячи ферментативных реакций</a:t>
            </a:r>
            <a:r>
              <a:rPr lang="ru-RU" sz="2400" dirty="0" smtClean="0"/>
              <a:t>.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967302"/>
          </a:xfrm>
        </p:spPr>
        <p:txBody>
          <a:bodyPr/>
          <a:lstStyle/>
          <a:p>
            <a:pPr eaLnBrk="1" hangingPunct="1">
              <a:buNone/>
            </a:pPr>
            <a:r>
              <a:rPr lang="ru-RU" sz="2000" dirty="0" smtClean="0"/>
              <a:t>     - Фермент </a:t>
            </a:r>
            <a:r>
              <a:rPr lang="ru-RU" sz="2000" dirty="0" smtClean="0">
                <a:solidFill>
                  <a:srgbClr val="92D050"/>
                </a:solidFill>
              </a:rPr>
              <a:t>амилаза</a:t>
            </a:r>
            <a:r>
              <a:rPr lang="ru-RU" sz="2000" dirty="0" smtClean="0"/>
              <a:t>, который содержится  в слюне и в соке тонкого кишечника, помогает </a:t>
            </a:r>
            <a:r>
              <a:rPr lang="ru-RU" sz="2000" dirty="0" smtClean="0">
                <a:solidFill>
                  <a:srgbClr val="92D050"/>
                </a:solidFill>
              </a:rPr>
              <a:t>превращению крахмала в мальтозу</a:t>
            </a:r>
            <a:r>
              <a:rPr lang="ru-RU" sz="2000" dirty="0" smtClean="0"/>
              <a:t>.</a:t>
            </a:r>
          </a:p>
          <a:p>
            <a:pPr eaLnBrk="1" hangingPunct="1">
              <a:buNone/>
            </a:pPr>
            <a:r>
              <a:rPr lang="ru-RU" sz="2000" dirty="0" smtClean="0"/>
              <a:t>     - Затем </a:t>
            </a:r>
            <a:r>
              <a:rPr lang="ru-RU" sz="2000" dirty="0" smtClean="0">
                <a:solidFill>
                  <a:srgbClr val="92D050"/>
                </a:solidFill>
              </a:rPr>
              <a:t>мальтоза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92D050"/>
                </a:solidFill>
              </a:rPr>
              <a:t>превращается в глюкозу </a:t>
            </a:r>
            <a:r>
              <a:rPr lang="ru-RU" sz="2000" dirty="0" smtClean="0"/>
              <a:t>в тонком кишечнике с помощью  фермента </a:t>
            </a:r>
            <a:r>
              <a:rPr lang="ru-RU" sz="2000" dirty="0" err="1" smtClean="0">
                <a:solidFill>
                  <a:srgbClr val="92D050"/>
                </a:solidFill>
              </a:rPr>
              <a:t>мальтазы</a:t>
            </a:r>
            <a:r>
              <a:rPr lang="ru-RU" sz="2000" dirty="0" smtClean="0"/>
              <a:t>.</a:t>
            </a:r>
          </a:p>
          <a:p>
            <a:pPr eaLnBrk="1" hangingPunct="1">
              <a:buNone/>
            </a:pPr>
            <a:r>
              <a:rPr lang="ru-RU" sz="2000" dirty="0" smtClean="0"/>
              <a:t>     - В желудке и тонком кишечнике такие ферменты, </a:t>
            </a:r>
            <a:r>
              <a:rPr lang="ru-RU" sz="2000" dirty="0" smtClean="0">
                <a:solidFill>
                  <a:srgbClr val="92D050"/>
                </a:solidFill>
              </a:rPr>
              <a:t>как пепсин и </a:t>
            </a:r>
            <a:r>
              <a:rPr lang="ru-RU" sz="2000" dirty="0" err="1" smtClean="0">
                <a:solidFill>
                  <a:srgbClr val="92D050"/>
                </a:solidFill>
              </a:rPr>
              <a:t>трепсин</a:t>
            </a:r>
            <a:r>
              <a:rPr lang="ru-RU" sz="2000" dirty="0" smtClean="0">
                <a:solidFill>
                  <a:srgbClr val="92D050"/>
                </a:solidFill>
              </a:rPr>
              <a:t>, превращают белки </a:t>
            </a:r>
            <a:r>
              <a:rPr lang="ru-RU" sz="2000" dirty="0" smtClean="0"/>
              <a:t>в более простые соединения – </a:t>
            </a:r>
            <a:r>
              <a:rPr lang="ru-RU" sz="2000" dirty="0" smtClean="0">
                <a:solidFill>
                  <a:srgbClr val="92D050"/>
                </a:solidFill>
              </a:rPr>
              <a:t>пептиды</a:t>
            </a:r>
            <a:r>
              <a:rPr lang="ru-RU" sz="2000" dirty="0" smtClean="0"/>
              <a:t>.</a:t>
            </a:r>
          </a:p>
          <a:p>
            <a:pPr eaLnBrk="1" hangingPunct="1">
              <a:buNone/>
            </a:pPr>
            <a:r>
              <a:rPr lang="ru-RU" sz="2000" dirty="0" smtClean="0"/>
              <a:t>     - </a:t>
            </a:r>
            <a:r>
              <a:rPr lang="ru-RU" sz="2000" dirty="0" smtClean="0">
                <a:solidFill>
                  <a:srgbClr val="92D050"/>
                </a:solidFill>
              </a:rPr>
              <a:t>Пептиды растворяются </a:t>
            </a:r>
            <a:r>
              <a:rPr lang="ru-RU" sz="2000" dirty="0" smtClean="0"/>
              <a:t>в тонком кишечнике </a:t>
            </a:r>
            <a:r>
              <a:rPr lang="ru-RU" sz="2000" dirty="0" smtClean="0">
                <a:solidFill>
                  <a:srgbClr val="92D050"/>
                </a:solidFill>
              </a:rPr>
              <a:t>до аминокислот </a:t>
            </a:r>
            <a:r>
              <a:rPr lang="ru-RU" sz="2000" dirty="0" smtClean="0"/>
              <a:t>под действием ферментов – </a:t>
            </a:r>
            <a:r>
              <a:rPr lang="ru-RU" sz="2000" dirty="0" smtClean="0">
                <a:solidFill>
                  <a:srgbClr val="92D050"/>
                </a:solidFill>
              </a:rPr>
              <a:t>пептидаз.</a:t>
            </a:r>
          </a:p>
          <a:p>
            <a:pPr eaLnBrk="1" hangingPunct="1">
              <a:buNone/>
            </a:pPr>
            <a:r>
              <a:rPr lang="ru-RU" sz="2000" dirty="0" smtClean="0">
                <a:solidFill>
                  <a:srgbClr val="92D050"/>
                </a:solidFill>
              </a:rPr>
              <a:t>     - </a:t>
            </a:r>
            <a:r>
              <a:rPr lang="ru-RU" sz="2000" dirty="0" smtClean="0"/>
              <a:t>На</a:t>
            </a:r>
            <a:r>
              <a:rPr lang="ru-RU" sz="2000" dirty="0" smtClean="0">
                <a:solidFill>
                  <a:srgbClr val="92D050"/>
                </a:solidFill>
              </a:rPr>
              <a:t> жиры (липиды) </a:t>
            </a:r>
            <a:r>
              <a:rPr lang="ru-RU" sz="2000" dirty="0" smtClean="0"/>
              <a:t>в тонком кишечнике действует фермент  </a:t>
            </a:r>
            <a:r>
              <a:rPr lang="ru-RU" sz="2000" dirty="0" smtClean="0">
                <a:solidFill>
                  <a:srgbClr val="92D050"/>
                </a:solidFill>
              </a:rPr>
              <a:t>липаза</a:t>
            </a:r>
            <a:r>
              <a:rPr lang="ru-RU" sz="2000" dirty="0" smtClean="0">
                <a:solidFill>
                  <a:srgbClr val="31C589"/>
                </a:solidFill>
              </a:rPr>
              <a:t>, </a:t>
            </a:r>
            <a:r>
              <a:rPr lang="ru-RU" sz="2000" dirty="0" smtClean="0">
                <a:solidFill>
                  <a:srgbClr val="92D050"/>
                </a:solidFill>
              </a:rPr>
              <a:t>расщепляющий их до глицерина и жирных кислот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3000396" cy="500066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ru-RU" sz="2800" dirty="0" smtClean="0"/>
              <a:t>Вопросы и задания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357158" y="1142985"/>
            <a:ext cx="8329642" cy="5181616"/>
          </a:xfrm>
        </p:spPr>
        <p:txBody>
          <a:bodyPr/>
          <a:lstStyle/>
          <a:p>
            <a:pPr eaLnBrk="1" hangingPunct="1">
              <a:buNone/>
            </a:pPr>
            <a:r>
              <a:rPr lang="ru-RU" sz="2000" dirty="0" smtClean="0"/>
              <a:t>  1.Что такое ферменты?</a:t>
            </a:r>
          </a:p>
          <a:p>
            <a:pPr eaLnBrk="1" hangingPunct="1">
              <a:buNone/>
            </a:pPr>
            <a:r>
              <a:rPr lang="ru-RU" sz="2000" dirty="0" smtClean="0"/>
              <a:t>  2. Чем отличается действие ферментов от действия неорганических катализаторов?</a:t>
            </a:r>
          </a:p>
          <a:p>
            <a:pPr eaLnBrk="1" hangingPunct="1">
              <a:buNone/>
            </a:pPr>
            <a:r>
              <a:rPr lang="ru-RU" sz="2000" dirty="0" smtClean="0"/>
              <a:t>  3.Перечислите факторы, которые влияют на скорость ферментативной реакции.</a:t>
            </a:r>
          </a:p>
          <a:p>
            <a:pPr eaLnBrk="1" hangingPunct="1">
              <a:buNone/>
            </a:pPr>
            <a:r>
              <a:rPr lang="ru-RU" sz="2000" dirty="0" smtClean="0"/>
              <a:t>  4.При какой температуре ферменты проявляют наибольшую активность: 26, 36, 56 С?</a:t>
            </a:r>
          </a:p>
          <a:p>
            <a:pPr eaLnBrk="1" hangingPunct="1">
              <a:buNone/>
            </a:pPr>
            <a:r>
              <a:rPr lang="ru-RU" sz="2000" dirty="0" smtClean="0"/>
              <a:t>  5.Укажите оптимальные значения </a:t>
            </a:r>
            <a:r>
              <a:rPr lang="en-US" sz="2000" dirty="0" smtClean="0"/>
              <a:t>pH</a:t>
            </a:r>
            <a:r>
              <a:rPr lang="ru-RU" sz="2000" dirty="0" smtClean="0"/>
              <a:t> для действия амилазы и пепсина.</a:t>
            </a:r>
          </a:p>
          <a:p>
            <a:pPr eaLnBrk="1" hangingPunct="1">
              <a:buNone/>
            </a:pPr>
            <a:r>
              <a:rPr lang="ru-RU" sz="2000" dirty="0" smtClean="0"/>
              <a:t>  6.Как классифицируют ферменты и как образуют их тривиальные названия?</a:t>
            </a:r>
          </a:p>
          <a:p>
            <a:pPr eaLnBrk="1" hangingPunct="1">
              <a:buNone/>
            </a:pPr>
            <a:r>
              <a:rPr lang="ru-RU" sz="2000" dirty="0" smtClean="0"/>
              <a:t>  7.Назовите области применения ферментов в промышленности.</a:t>
            </a:r>
          </a:p>
          <a:p>
            <a:pPr eaLnBrk="1" hangingPunct="1">
              <a:buNone/>
            </a:pPr>
            <a:r>
              <a:rPr lang="ru-RU" sz="2000" dirty="0" smtClean="0"/>
              <a:t>  8.Лимонную кислоту в промышленности получают при микробиологическом (ферментативном) брожении раствора сахарозы согласно уравнению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28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5753120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  </a:t>
            </a:r>
            <a:r>
              <a:rPr lang="ru-RU" sz="2000" dirty="0" smtClean="0"/>
              <a:t>Сколько кг лимонной кислоты при выходе 62% от теоретически возможного можно получить из 520 кг 15%-ного раствора сахарозы?</a:t>
            </a:r>
          </a:p>
          <a:p>
            <a:pPr eaLnBrk="1" hangingPunct="1">
              <a:buNone/>
            </a:pPr>
            <a:r>
              <a:rPr lang="ru-RU" sz="2000" dirty="0" smtClean="0"/>
              <a:t>  9. Для производства молочной кислоты путём микробиологического (ферментативного) брожения в промышленности используют крахмал и кормовую патоку. Сколько килограммов молочной кислоты при выходе 75% от теоретически возможного можно получить из 640кг кормовой патоки, если массовая доля сухих веществ в ней составляет 80%, из которых на долю сахарозы приходится 45%?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20725"/>
          </a:xfrm>
        </p:spPr>
        <p:txBody>
          <a:bodyPr/>
          <a:lstStyle/>
          <a:p>
            <a:pPr eaLnBrk="1" hangingPunct="1"/>
            <a:r>
              <a:rPr lang="ru-RU" sz="3200" u="sng" smtClean="0">
                <a:solidFill>
                  <a:srgbClr val="2CC3DC"/>
                </a:solidFill>
                <a:latin typeface="Arial" charset="0"/>
              </a:rPr>
              <a:t>Строение ферментов</a:t>
            </a:r>
          </a:p>
        </p:txBody>
      </p:sp>
      <p:sp>
        <p:nvSpPr>
          <p:cNvPr id="15362" name="Rectangle 17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                                    </a:t>
            </a:r>
            <a:r>
              <a:rPr lang="ru-RU" smtClean="0">
                <a:latin typeface="Arial" charset="0"/>
              </a:rPr>
              <a:t>ферменты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однокомпанентные                 двухкомпанентные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( </a:t>
            </a:r>
            <a:r>
              <a:rPr lang="ru-RU" sz="2000" i="1" smtClean="0">
                <a:latin typeface="Arial" charset="0"/>
              </a:rPr>
              <a:t>простые белки</a:t>
            </a:r>
            <a:r>
              <a:rPr lang="ru-RU" smtClean="0">
                <a:latin typeface="Arial" charset="0"/>
              </a:rPr>
              <a:t>)                       (</a:t>
            </a:r>
            <a:r>
              <a:rPr lang="ru-RU" sz="2000" i="1" smtClean="0">
                <a:latin typeface="Arial" charset="0"/>
              </a:rPr>
              <a:t>белок + активная  группа</a:t>
            </a:r>
            <a:r>
              <a:rPr lang="ru-RU" smtClean="0">
                <a:latin typeface="Arial" charset="0"/>
              </a:rPr>
              <a:t>)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                           </a:t>
            </a:r>
            <a:r>
              <a:rPr lang="ru-RU" sz="2000" i="1" smtClean="0">
                <a:latin typeface="Arial" charset="0"/>
              </a:rPr>
              <a:t>активная группа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кофермент</a:t>
            </a:r>
            <a:r>
              <a:rPr lang="ru-RU" smtClean="0">
                <a:latin typeface="Arial" charset="0"/>
              </a:rPr>
              <a:t>                                     </a:t>
            </a:r>
            <a:r>
              <a:rPr lang="ru-RU" sz="2000" smtClean="0">
                <a:latin typeface="Arial" charset="0"/>
              </a:rPr>
              <a:t>простетическая  группа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                                                                 ( определяет каталитическую 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                                                                 активность, белковая часть)</a:t>
            </a:r>
          </a:p>
          <a:p>
            <a:pPr>
              <a:buFont typeface="Wingdings 2" pitchFamily="18" charset="2"/>
              <a:buNone/>
            </a:pPr>
            <a:endParaRPr lang="ru-RU" sz="2000" smtClean="0">
              <a:latin typeface="Arial" charset="0"/>
            </a:endParaRPr>
          </a:p>
        </p:txBody>
      </p:sp>
      <p:sp>
        <p:nvSpPr>
          <p:cNvPr id="15363" name="Line 18"/>
          <p:cNvSpPr>
            <a:spLocks noChangeShapeType="1"/>
          </p:cNvSpPr>
          <p:nvPr/>
        </p:nvSpPr>
        <p:spPr bwMode="auto">
          <a:xfrm flipH="1">
            <a:off x="2555875" y="1844675"/>
            <a:ext cx="18002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Line 19"/>
          <p:cNvSpPr>
            <a:spLocks noChangeShapeType="1"/>
          </p:cNvSpPr>
          <p:nvPr/>
        </p:nvSpPr>
        <p:spPr bwMode="auto">
          <a:xfrm>
            <a:off x="4356100" y="1844675"/>
            <a:ext cx="22320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21"/>
          <p:cNvSpPr>
            <a:spLocks noChangeShapeType="1"/>
          </p:cNvSpPr>
          <p:nvPr/>
        </p:nvSpPr>
        <p:spPr bwMode="auto">
          <a:xfrm flipH="1">
            <a:off x="1476375" y="4221163"/>
            <a:ext cx="2735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22"/>
          <p:cNvSpPr>
            <a:spLocks noChangeShapeType="1"/>
          </p:cNvSpPr>
          <p:nvPr/>
        </p:nvSpPr>
        <p:spPr bwMode="auto">
          <a:xfrm>
            <a:off x="4211638" y="4221163"/>
            <a:ext cx="24479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431800"/>
          </a:xfrm>
        </p:spPr>
        <p:txBody>
          <a:bodyPr/>
          <a:lstStyle/>
          <a:p>
            <a:r>
              <a:rPr lang="ru-RU" sz="2400" smtClean="0">
                <a:solidFill>
                  <a:srgbClr val="24C0DA"/>
                </a:solidFill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                                       </a:t>
            </a:r>
            <a:r>
              <a:rPr lang="ru-RU" sz="2400" smtClean="0">
                <a:solidFill>
                  <a:srgbClr val="31C589"/>
                </a:solidFill>
                <a:latin typeface="Times New Roman" pitchFamily="18" charset="0"/>
              </a:rPr>
              <a:t>ФЕРМЕНТЫ</a:t>
            </a:r>
            <a:r>
              <a:rPr lang="ru-RU" sz="2400" smtClean="0">
                <a:solidFill>
                  <a:srgbClr val="BAB7F3"/>
                </a:solidFill>
                <a:latin typeface="Times New Roman" pitchFamily="18" charset="0"/>
              </a:rPr>
              <a:t>  </a:t>
            </a:r>
            <a:br>
              <a:rPr lang="ru-RU" sz="2400" smtClean="0">
                <a:solidFill>
                  <a:srgbClr val="BAB7F3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BAB7F3"/>
                </a:solidFill>
                <a:latin typeface="Times New Roman" pitchFamily="18" charset="0"/>
              </a:rPr>
              <a:t>                             </a:t>
            </a:r>
            <a:r>
              <a:rPr lang="ru-RU" sz="2000" smtClean="0">
                <a:solidFill>
                  <a:srgbClr val="BAB7F3"/>
                </a:solidFill>
                <a:latin typeface="Times New Roman" pitchFamily="18" charset="0"/>
              </a:rPr>
              <a:t>(по типу катализируемой реакции)</a:t>
            </a:r>
          </a:p>
        </p:txBody>
      </p:sp>
      <p:sp>
        <p:nvSpPr>
          <p:cNvPr id="16386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114800" cy="5056187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Оксидоредуктазы- окислительно-восстановительные ферменты.</a:t>
            </a:r>
          </a:p>
          <a:p>
            <a:pPr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r>
              <a:rPr lang="ru-RU" sz="2000" smtClean="0">
                <a:latin typeface="Times New Roman" pitchFamily="18" charset="0"/>
              </a:rPr>
              <a:t>Трансферазы – ферменты переноса. Переносят отдельные группы, радикалы и атомы, как между отдельными молекулами, так и внутри их.</a:t>
            </a:r>
          </a:p>
          <a:p>
            <a:pPr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r>
              <a:rPr lang="ru-RU" sz="2000" smtClean="0">
                <a:latin typeface="Times New Roman" pitchFamily="18" charset="0"/>
              </a:rPr>
              <a:t>Гидролазы – ферменты, ускоряющие реакции гидролиза, т.е. процесс расщепления сложных веществ на более простые с присоединением молекулы воды.</a:t>
            </a:r>
          </a:p>
        </p:txBody>
      </p:sp>
      <p:sp>
        <p:nvSpPr>
          <p:cNvPr id="16387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268413"/>
            <a:ext cx="4038600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Лиазы – ферменты, отщепляющие от субстратов гидролитическим путем различных групп.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Изомеразы – ферменты, ускоряющие изомеризацию органических соединений (внутримолекулярные перегруппировки).</a:t>
            </a:r>
          </a:p>
          <a:p>
            <a:pPr>
              <a:lnSpc>
                <a:spcPct val="90000"/>
              </a:lnSpc>
            </a:pPr>
            <a:endParaRPr lang="ru-RU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Лигазы – ферменты, ускоряющие синтез сложных соединений из более простых за счет  распада пирофосфатных связей (АТФ).</a:t>
            </a:r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684213" y="90805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460375"/>
          </a:xfrm>
        </p:spPr>
        <p:txBody>
          <a:bodyPr/>
          <a:lstStyle/>
          <a:p>
            <a:pPr algn="r" eaLnBrk="1" hangingPunct="1"/>
            <a:r>
              <a:rPr lang="ru-RU" sz="3600" dirty="0" smtClean="0">
                <a:latin typeface="Arial" charset="0"/>
              </a:rPr>
              <a:t>Свойства ферментов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229600" cy="51117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31C589"/>
                </a:solidFill>
                <a:latin typeface="Arial" charset="0"/>
              </a:rPr>
              <a:t>Селективность</a:t>
            </a:r>
            <a:r>
              <a:rPr lang="ru-RU" dirty="0" smtClean="0">
                <a:latin typeface="Arial" charset="0"/>
              </a:rPr>
              <a:t>  </a:t>
            </a:r>
            <a:r>
              <a:rPr lang="ru-RU" sz="2000" dirty="0" smtClean="0">
                <a:latin typeface="Arial" charset="0"/>
              </a:rPr>
              <a:t>(избирательность их действия)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latin typeface="Arial" charset="0"/>
              </a:rPr>
              <a:t>       Определяется способностью фермента превращать только данный тип субстратов в определенных реакциях и условиях.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</p:txBody>
      </p:sp>
      <p:pic>
        <p:nvPicPr>
          <p:cNvPr id="17414" name="Picture 6" descr="Изображение 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773238"/>
            <a:ext cx="5472112" cy="32400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28596" y="-285777"/>
            <a:ext cx="8215370" cy="185763"/>
          </a:xfrm>
        </p:spPr>
        <p:txBody>
          <a:bodyPr/>
          <a:lstStyle/>
          <a:p>
            <a:pPr eaLnBrk="1" hangingPunct="1"/>
            <a:endParaRPr lang="ru-RU" sz="460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39750" y="188913"/>
            <a:ext cx="8229600" cy="611981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31C589"/>
                </a:solidFill>
                <a:latin typeface="Arial" charset="0"/>
              </a:rPr>
              <a:t>Высокая каталитическая активность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31C589"/>
                </a:solidFill>
                <a:latin typeface="Arial" charset="0"/>
              </a:rPr>
              <a:t>  </a:t>
            </a:r>
            <a:r>
              <a:rPr lang="ru-RU" sz="2000" dirty="0" smtClean="0">
                <a:latin typeface="Arial" charset="0"/>
              </a:rPr>
              <a:t>Добавка незначительной концентрации фермента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latin typeface="Arial" charset="0"/>
              </a:rPr>
              <a:t>ускоряет превращение субстрата в 10 </a:t>
            </a:r>
            <a:r>
              <a:rPr lang="ru-RU" sz="2000" baseline="30000" dirty="0" smtClean="0">
                <a:latin typeface="Arial" charset="0"/>
              </a:rPr>
              <a:t>8 </a:t>
            </a:r>
            <a:r>
              <a:rPr lang="ru-RU" sz="2000" dirty="0" smtClean="0">
                <a:latin typeface="Arial" charset="0"/>
              </a:rPr>
              <a:t>- 10</a:t>
            </a:r>
            <a:r>
              <a:rPr lang="ru-RU" sz="2000" baseline="30000" dirty="0" smtClean="0">
                <a:latin typeface="Arial" charset="0"/>
              </a:rPr>
              <a:t>12 </a:t>
            </a:r>
            <a:r>
              <a:rPr lang="ru-RU" sz="2000" dirty="0" smtClean="0">
                <a:latin typeface="Arial" charset="0"/>
              </a:rPr>
              <a:t>раз.</a:t>
            </a:r>
            <a:endParaRPr lang="ru-RU" dirty="0" smtClean="0">
              <a:solidFill>
                <a:srgbClr val="31C589"/>
              </a:solidFill>
              <a:latin typeface="Arial" charset="0"/>
            </a:endParaRPr>
          </a:p>
          <a:p>
            <a:pPr eaLnBrk="1" hangingPunct="1"/>
            <a:r>
              <a:rPr lang="ru-RU" dirty="0" smtClean="0">
                <a:solidFill>
                  <a:srgbClr val="31C589"/>
                </a:solidFill>
                <a:latin typeface="Arial" charset="0"/>
              </a:rPr>
              <a:t>Стабильность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31C589"/>
                </a:solidFill>
                <a:latin typeface="Arial" charset="0"/>
              </a:rPr>
              <a:t>  </a:t>
            </a:r>
            <a:r>
              <a:rPr lang="ru-RU" sz="2000" dirty="0" smtClean="0">
                <a:latin typeface="Arial" charset="0"/>
              </a:rPr>
              <a:t>Способность сохранять каталитическую активность</a:t>
            </a:r>
            <a:r>
              <a:rPr lang="ru-RU" dirty="0" smtClean="0">
                <a:solidFill>
                  <a:srgbClr val="31C589"/>
                </a:solidFill>
                <a:latin typeface="Arial" charset="0"/>
              </a:rPr>
              <a:t>  </a:t>
            </a:r>
          </a:p>
          <a:p>
            <a:pPr eaLnBrk="1" hangingPunct="1"/>
            <a:r>
              <a:rPr lang="ru-RU" dirty="0" smtClean="0">
                <a:solidFill>
                  <a:srgbClr val="31C589"/>
                </a:solidFill>
                <a:latin typeface="Arial" charset="0"/>
              </a:rPr>
              <a:t>Специфичность</a:t>
            </a:r>
          </a:p>
          <a:p>
            <a:pPr eaLnBrk="1" hangingPunct="1"/>
            <a:endParaRPr lang="ru-RU" dirty="0" smtClean="0">
              <a:solidFill>
                <a:srgbClr val="31C589"/>
              </a:solidFill>
              <a:latin typeface="Arial" charset="0"/>
            </a:endParaRPr>
          </a:p>
          <a:p>
            <a:pPr eaLnBrk="1" hangingPunct="1"/>
            <a:endParaRPr lang="ru-RU" dirty="0" smtClean="0">
              <a:solidFill>
                <a:srgbClr val="31C589"/>
              </a:solidFill>
              <a:latin typeface="Arial" charset="0"/>
            </a:endParaRPr>
          </a:p>
          <a:p>
            <a:pPr eaLnBrk="1" hangingPunct="1"/>
            <a:endParaRPr lang="ru-RU" dirty="0" smtClean="0">
              <a:solidFill>
                <a:srgbClr val="31C589"/>
              </a:solidFill>
              <a:latin typeface="Arial" charset="0"/>
            </a:endParaRPr>
          </a:p>
          <a:p>
            <a:pPr eaLnBrk="1" hangingPunct="1"/>
            <a:endParaRPr lang="ru-RU" dirty="0" smtClean="0">
              <a:solidFill>
                <a:srgbClr val="31C589"/>
              </a:solidFill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>
              <a:latin typeface="Arial" charset="0"/>
            </a:endParaRPr>
          </a:p>
        </p:txBody>
      </p:sp>
      <p:pic>
        <p:nvPicPr>
          <p:cNvPr id="18436" name="Picture 4" descr="Изображение 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213100"/>
            <a:ext cx="4897438" cy="30241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824558"/>
          </a:xfrm>
        </p:spPr>
        <p:txBody>
          <a:bodyPr/>
          <a:lstStyle/>
          <a:p>
            <a:r>
              <a:rPr lang="ru-RU" dirty="0" smtClean="0">
                <a:solidFill>
                  <a:srgbClr val="31C589"/>
                </a:solidFill>
              </a:rPr>
              <a:t>Зависимость от температуры</a:t>
            </a:r>
          </a:p>
          <a:p>
            <a:pPr>
              <a:buNone/>
            </a:pPr>
            <a:r>
              <a:rPr lang="ru-RU" sz="2000" dirty="0" smtClean="0"/>
              <a:t>     Многие ферменты обладают наибольшей эффективностью при температуре человеческого тела, т.е. приблизительно при          </a:t>
            </a:r>
          </a:p>
          <a:p>
            <a:pPr>
              <a:buNone/>
            </a:pPr>
            <a:r>
              <a:rPr lang="ru-RU" sz="2000" dirty="0" smtClean="0"/>
              <a:t>     Человек погибает при более низких и более высоких температурах не столько из-за того, что его убила болезнь, а столько из-за того, что перестают действовать ферменты, а следовательно прекращаются обменные процессы, которые и определяют существование организма.   </a:t>
            </a:r>
          </a:p>
          <a:p>
            <a:r>
              <a:rPr lang="ru-RU" sz="2000" dirty="0" smtClean="0"/>
              <a:t>  </a:t>
            </a:r>
            <a:r>
              <a:rPr lang="ru-RU" sz="2800" dirty="0" smtClean="0">
                <a:solidFill>
                  <a:srgbClr val="31C589"/>
                </a:solidFill>
              </a:rPr>
              <a:t>Зависимость от </a:t>
            </a:r>
            <a:r>
              <a:rPr lang="ru-RU" sz="2800" dirty="0" err="1" smtClean="0">
                <a:solidFill>
                  <a:srgbClr val="31C589"/>
                </a:solidFill>
              </a:rPr>
              <a:t>рН</a:t>
            </a:r>
            <a:r>
              <a:rPr lang="ru-RU" sz="2800" dirty="0" smtClean="0">
                <a:solidFill>
                  <a:srgbClr val="31C589"/>
                </a:solidFill>
              </a:rPr>
              <a:t> среды  </a:t>
            </a:r>
          </a:p>
          <a:p>
            <a:pPr>
              <a:buNone/>
            </a:pPr>
            <a:r>
              <a:rPr lang="ru-RU" sz="2000" dirty="0" smtClean="0"/>
              <a:t>     Ферменты наиболее эффективно действуют на субстрат при строго определенной среде раствора.</a:t>
            </a:r>
            <a:r>
              <a:rPr lang="ru-RU" sz="2800" dirty="0" smtClean="0"/>
              <a:t>             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/>
          <a:lstStyle/>
          <a:p>
            <a:pPr algn="r" eaLnBrk="1" hangingPunct="1"/>
            <a:r>
              <a:rPr lang="ru-RU" sz="2800" dirty="0" smtClean="0">
                <a:solidFill>
                  <a:schemeClr val="accent6"/>
                </a:solidFill>
              </a:rPr>
              <a:t>Значения </a:t>
            </a:r>
            <a:r>
              <a:rPr lang="ru-RU" sz="2800" dirty="0" err="1" smtClean="0">
                <a:solidFill>
                  <a:schemeClr val="accent6"/>
                </a:solidFill>
              </a:rPr>
              <a:t>рН</a:t>
            </a:r>
            <a:r>
              <a:rPr lang="ru-RU" sz="2800" dirty="0" smtClean="0">
                <a:solidFill>
                  <a:schemeClr val="accent6"/>
                </a:solidFill>
              </a:rPr>
              <a:t> физиологических жидкостей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/>
                <a:gridCol w="1714512"/>
                <a:gridCol w="19716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</a:t>
                      </a:r>
                      <a:r>
                        <a:rPr lang="ru-RU" dirty="0" err="1" smtClean="0"/>
                        <a:t>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</a:t>
                      </a:r>
                      <a:r>
                        <a:rPr lang="ru-RU" dirty="0" err="1" smtClean="0"/>
                        <a:t>откланения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Желудочный сок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0,9-2,0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Желчь печеночная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6,2-8,5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Желчь пузырная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5,6-8,0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Кровь (плазма)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7,25-7,44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5,0-6,5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4,2-7,8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Слезная жидкость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7,6-7,8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Слюна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5,6-7,9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Спинномозговая жидкость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7,4-7,8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  верхнего отдела толстого кишечника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 поджелудочной железы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8,6-9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 тонкого</a:t>
                      </a:r>
                      <a:r>
                        <a:rPr lang="ru-RU" baseline="0" dirty="0" smtClean="0"/>
                        <a:t> кишечника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5,1-7,1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8581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</a:rPr>
              <a:t>Некоторые примеры использования ферментов в промышленности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086724" cy="4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257412"/>
                <a:gridCol w="3686172"/>
              </a:tblGrid>
              <a:tr h="418660">
                <a:tc>
                  <a:txBody>
                    <a:bodyPr/>
                    <a:lstStyle/>
                    <a:p>
                      <a:r>
                        <a:rPr lang="ru-RU" dirty="0" smtClean="0"/>
                        <a:t>фермент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промышленность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</a:t>
                      </a:r>
                      <a:endParaRPr lang="ru-RU" dirty="0"/>
                    </a:p>
                  </a:txBody>
                  <a:tcPr/>
                </a:tc>
              </a:tr>
              <a:tr h="732655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Амилазы (</a:t>
                      </a:r>
                      <a:r>
                        <a:rPr lang="ru-RU" dirty="0" err="1" smtClean="0"/>
                        <a:t>расщипляют</a:t>
                      </a:r>
                      <a:r>
                        <a:rPr lang="ru-RU" dirty="0" smtClean="0"/>
                        <a:t> крахмал)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Пивоваренная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Осахаривание</a:t>
                      </a:r>
                      <a:r>
                        <a:rPr lang="ru-RU" dirty="0" smtClean="0"/>
                        <a:t> содержащегося в солоде крахмала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326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Текстильная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Удаление крахмала, наносимого на нити во время шлихтования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6166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Хлебопекарная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Крахмал  -  глюкоза. Дрожжевые</a:t>
                      </a:r>
                      <a:r>
                        <a:rPr lang="ru-RU" baseline="0" dirty="0" smtClean="0"/>
                        <a:t> клетки, </a:t>
                      </a:r>
                      <a:r>
                        <a:rPr lang="ru-RU" baseline="0" dirty="0" err="1" smtClean="0"/>
                        <a:t>сбраживая</a:t>
                      </a:r>
                      <a:r>
                        <a:rPr lang="ru-RU" baseline="0" dirty="0" smtClean="0"/>
                        <a:t> глюкозу, образуют углекислый газ, пузырьки которого разрыхляют тесто и придают хлебу пористую структуру. Хлеб лучше подрумянивается и дольше не черствеет.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85728"/>
          <a:ext cx="8072494" cy="630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071570"/>
                <a:gridCol w="1608126"/>
                <a:gridCol w="4035476"/>
              </a:tblGrid>
              <a:tr h="715871">
                <a:tc rowSpan="6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Протеазы (расщепляют белки)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Папаин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Пивоварен-ная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Этапы процесса пивоварения, регулирующие качество пива</a:t>
                      </a:r>
                      <a:endParaRPr lang="ru-RU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943075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Мясная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Умягчение мяса. Этот фермент достаточно устойчив к повышению температуры и при нагревании мяса какое-то время продолжает действовать. Потом он, конечно, инактивируется.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158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Фицин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Фармацевти-ческая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Добавка к зубным пастам для удаления зубного налета.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294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Фотография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Смывание желатина с использованной пленки для того, чтобы извлечь находящееся в нем серебро.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090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Пепсин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Пищевая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готовых каш.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226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Фармацевти-ческая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Препараты, способствующие пищеварению (в дополнение</a:t>
                      </a:r>
                      <a:r>
                        <a:rPr lang="ru-RU" baseline="0" dirty="0" smtClean="0"/>
                        <a:t> к обычному действию пепсина в желудке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945</Words>
  <Application>Microsoft Office PowerPoint</Application>
  <PresentationFormat>Экран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Ферменты  </vt:lpstr>
      <vt:lpstr>Строение ферментов</vt:lpstr>
      <vt:lpstr>                                        ФЕРМЕНТЫ                                (по типу катализируемой реакции)</vt:lpstr>
      <vt:lpstr>Свойства ферментов</vt:lpstr>
      <vt:lpstr>Презентация PowerPoint</vt:lpstr>
      <vt:lpstr>Презентация PowerPoint</vt:lpstr>
      <vt:lpstr>Значения рН физиологических жидкостей</vt:lpstr>
      <vt:lpstr>Некоторые примеры использования ферментов в промышленности</vt:lpstr>
      <vt:lpstr>Презентация PowerPoint</vt:lpstr>
      <vt:lpstr>Презентация PowerPoint</vt:lpstr>
      <vt:lpstr>Презентация PowerPoint</vt:lpstr>
      <vt:lpstr>      Ежесекундно в человеческом организме происходят тысячи и тысячи ферментативных реакций.</vt:lpstr>
      <vt:lpstr>Вопросы и задания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Ферменты  </dc:title>
  <dc:creator>User</dc:creator>
  <cp:lastModifiedBy>10kab</cp:lastModifiedBy>
  <cp:revision>31</cp:revision>
  <dcterms:created xsi:type="dcterms:W3CDTF">2011-02-16T15:54:34Z</dcterms:created>
  <dcterms:modified xsi:type="dcterms:W3CDTF">2013-03-04T10:52:19Z</dcterms:modified>
</cp:coreProperties>
</file>