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sldIdLst>
    <p:sldId id="265" r:id="rId5"/>
    <p:sldId id="268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65D604-4923-4C9A-B575-6F8DFAF55568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11.12.2013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36CAA9-D505-44E2-9C03-9909E50D89B0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8%D0%B0%D0%BF%D0%BE%D0%B7%D0%B8%D1%82%D0%B8%D0%B2" TargetMode="External"/><Relationship Id="rId2" Type="http://schemas.openxmlformats.org/officeDocument/2006/relationships/hyperlink" Target="http://ru.wikipedia.org/wiki/13_%D0%B4%D0%B5%D0%BA%D0%B0%D0%B1%D1%80%D1%8F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ru.wikipedia.org/wiki/%D0%A6%D0%B2%D0%B5%D1%82%D0%BD%D0%B0%D1%8F_%D1%84%D0%BE%D1%82%D0%BE%D0%B3%D1%80%D0%B0%D1%84%D0%B8%D1%8F_%D0%BC%D0%B5%D1%82%D0%BE%D0%B4%D0%BE%D0%BC_%D1%82%D1%80%D0%BE%D0%B9%D0%BD%D0%BE%D0%B9_%D1%8D%D0%BA%D1%81%D0%BF%D0%BE%D0%B7%D0%B8%D1%86%D0%B8%D0%B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E%D1%82%D0%BE%D0%B0%D0%BF%D0%BF%D0%B0%D1%80%D0%B0%D1%82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eg"/><Relationship Id="rId4" Type="http://schemas.openxmlformats.org/officeDocument/2006/relationships/hyperlink" Target="http://ru.wikipedia.org/wiki/%D0%9E%D0%B1%D1%8A%D0%B5%D0%BA%D1%82%D0%B8%D0%B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0%BC%D0%B5%D1%80%D0%B0-%D0%BE%D0%B1%D1%81%D0%BA%D1%83%D1%80%D0%B0" TargetMode="External"/><Relationship Id="rId2" Type="http://schemas.openxmlformats.org/officeDocument/2006/relationships/hyperlink" Target="http://ru.wikipedia.org/wiki/1826_%D0%B3%D0%BE%D0%B4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hyperlink" Target="http://ru.wikipedia.org/wiki/%D0%AD%D0%BA%D1%81%D0%BF%D0%BE%D0%B7%D0%B8%D1%86%D0%B8%D1%8F_(%D1%84%D0%BE%D1%82%D0%BE%D0%B3%D1%80%D0%B0%D1%84%D0%B8%D1%8F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0%D0%BA%D1%80%D0%B5%D0%BF%D0%BB%D0%B5%D0%BD%D0%B8%D0%B5_%D1%84%D0%BE%D1%82%D0%BE%D0%B3%D1%80%D0%B0%D1%84%D0%B8%D0%B9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ru.wikipedia.org/wiki/%D0%94%D0%B0%D0%B3%D0%B5%D1%80,_%D0%9B%D1%83%D0%B8_%D0%96%D0%B0%D0%BA_%D0%9C%D0%B0%D0%BD%D0%B4%D0%B5" TargetMode="External"/><Relationship Id="rId7" Type="http://schemas.openxmlformats.org/officeDocument/2006/relationships/hyperlink" Target="http://ru.wikipedia.org/wiki/%D0%A0%D1%82%D1%83%D1%82%D1%8C" TargetMode="External"/><Relationship Id="rId12" Type="http://schemas.openxmlformats.org/officeDocument/2006/relationships/hyperlink" Target="http://ru.wikipedia.org/wiki/%D0%94%D0%B0%D0%B3%D0%B5%D1%80%D0%BE%D1%82%D0%B8%D0%BF%D0%B8%D1%8F" TargetMode="External"/><Relationship Id="rId2" Type="http://schemas.openxmlformats.org/officeDocument/2006/relationships/hyperlink" Target="http://ru.wikipedia.org/wiki/1839_%D0%B3%D0%BE%D0%B4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ru.wikipedia.org/wiki/%D0%AD%D0%BA%D1%81%D0%BF%D0%BE%D0%BD%D0%B8%D1%80%D0%BE%D0%B2%D0%B0%D0%BD%D0%B8%D0%B5" TargetMode="External"/><Relationship Id="rId11" Type="http://schemas.openxmlformats.org/officeDocument/2006/relationships/hyperlink" Target="http://ru.wikipedia.org/wiki/%D0%A2%D0%B5%D0%BD%D0%B8_(%D1%84%D0%BE%D1%82%D0%BE%D0%B3%D1%80%D0%B0%D1%84%D0%B8%D1%8F)" TargetMode="External"/><Relationship Id="rId5" Type="http://schemas.openxmlformats.org/officeDocument/2006/relationships/hyperlink" Target="http://ru.wikipedia.org/wiki/%D0%A1%D0%B5%D1%80%D0%B5%D0%B1%D1%80%D0%BE" TargetMode="External"/><Relationship Id="rId10" Type="http://schemas.openxmlformats.org/officeDocument/2006/relationships/hyperlink" Target="http://ru.wikipedia.org/wiki/%D0%A1%D0%B2%D0%B5%D1%82%D0%B0_(%D1%84%D0%BE%D1%82%D0%BE%D0%B3%D1%80%D0%B0%D1%84%D0%B8%D1%8F)" TargetMode="External"/><Relationship Id="rId4" Type="http://schemas.openxmlformats.org/officeDocument/2006/relationships/hyperlink" Target="http://ru.wikipedia.org/wiki/%D0%9C%D0%B5%D0%B4%D1%8C" TargetMode="External"/><Relationship Id="rId9" Type="http://schemas.openxmlformats.org/officeDocument/2006/relationships/hyperlink" Target="http://ru.wikipedia.org/wiki/%D0%9F%D0%BE%D0%B2%D0%B0%D1%80%D0%B5%D0%BD%D0%BD%D0%B0%D1%8F_%D1%81%D0%BE%D0%BB%D1%8C" TargetMode="External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0%BB%D0%BE%D1%82%D0%B8%D0%BF%D0%B8%D1%8F" TargetMode="External"/><Relationship Id="rId2" Type="http://schemas.openxmlformats.org/officeDocument/2006/relationships/hyperlink" Target="http://ru.wikipedia.org/wiki/%D0%A2%D0%B0%D0%BB%D1%8C%D0%B1%D0%BE%D1%82,_%D0%A3%D0%B8%D0%BB%D1%8C%D1%8F%D0%BC_%D0%93%D0%B5%D0%BD%D1%80%D0%B8_%D0%A4%D0%BE%D0%BA%D1%81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61_%D0%B3%D0%BE%D0%B4" TargetMode="External"/><Relationship Id="rId2" Type="http://schemas.openxmlformats.org/officeDocument/2006/relationships/hyperlink" Target="http://ru.wikipedia.org/wiki/XIX_%D0%B2%D0%B5%D0%BA" TargetMode="Externa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jpeg"/><Relationship Id="rId5" Type="http://schemas.openxmlformats.org/officeDocument/2006/relationships/hyperlink" Target="http://ru.wikipedia.org/wiki/RGB" TargetMode="External"/><Relationship Id="rId4" Type="http://schemas.openxmlformats.org/officeDocument/2006/relationships/hyperlink" Target="http://ru.wikipedia.org/wiki/%D0%9C%D0%B0%D0%BA%D1%81%D0%B2%D0%B5%D0%BB%D0%BB,_%D0%94%D0%B6%D0%B5%D0%B9%D0%BC%D1%81_%D0%9A%D0%BB%D0%B5%D1%80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История фотографии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30437"/>
            <a:ext cx="4762500" cy="3448050"/>
          </a:xfrm>
        </p:spPr>
      </p:pic>
    </p:spTree>
    <p:extLst>
      <p:ext uri="{BB962C8B-B14F-4D97-AF65-F5344CB8AC3E}">
        <p14:creationId xmlns="" xmlns:p14="http://schemas.microsoft.com/office/powerpoint/2010/main" val="28783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2" tooltip="13 декабря"/>
              </a:rPr>
              <a:t>13 декабря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1902 года Прокудин-Горский впервые объявил о создании цветных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3" tooltip="Диапозитив"/>
              </a:rPr>
              <a:t>диапозитивов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по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4" tooltip="Цветная фотография методом тройной экспозиции"/>
              </a:rPr>
              <a:t>методу трёхцветной фотографии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244280" cy="386818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495911" cy="3846300"/>
          </a:xfrm>
        </p:spPr>
      </p:pic>
    </p:spTree>
    <p:extLst>
      <p:ext uri="{BB962C8B-B14F-4D97-AF65-F5344CB8AC3E}">
        <p14:creationId xmlns="" xmlns:p14="http://schemas.microsoft.com/office/powerpoint/2010/main" val="153987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592288"/>
          </a:xfrm>
        </p:spPr>
        <p:txBody>
          <a:bodyPr>
            <a:normAutofit/>
          </a:bodyPr>
          <a:lstStyle/>
          <a:p>
            <a:r>
              <a:rPr lang="ru-RU" sz="1800" dirty="0" err="1">
                <a:effectLst/>
              </a:rPr>
              <a:t>Стено́п</a:t>
            </a:r>
            <a:r>
              <a:rPr lang="ru-RU" sz="1800" dirty="0">
                <a:effectLst/>
              </a:rPr>
              <a:t> (от </a:t>
            </a:r>
            <a:r>
              <a:rPr lang="ru-RU" sz="1800" dirty="0">
                <a:effectLst/>
                <a:hlinkClick r:id="rId2" tooltip="Французский язык"/>
              </a:rPr>
              <a:t>фр.</a:t>
            </a:r>
            <a:r>
              <a:rPr lang="ru-RU" sz="1800" dirty="0">
                <a:effectLst/>
              </a:rPr>
              <a:t> </a:t>
            </a:r>
            <a:r>
              <a:rPr lang="fr-FR" sz="1800" i="1" dirty="0">
                <a:effectLst/>
              </a:rPr>
              <a:t>Sténopé</a:t>
            </a:r>
            <a:r>
              <a:rPr lang="ru-RU" sz="1800" dirty="0">
                <a:effectLst/>
              </a:rPr>
              <a:t>) — </a:t>
            </a:r>
            <a:r>
              <a:rPr lang="ru-RU" sz="1800" dirty="0">
                <a:effectLst/>
                <a:hlinkClick r:id="rId3" tooltip="Фотоаппарат"/>
              </a:rPr>
              <a:t>фотографический аппарат</a:t>
            </a:r>
            <a:r>
              <a:rPr lang="ru-RU" sz="1800" dirty="0">
                <a:effectLst/>
              </a:rPr>
              <a:t> без </a:t>
            </a:r>
            <a:r>
              <a:rPr lang="ru-RU" sz="1800" dirty="0">
                <a:effectLst/>
                <a:hlinkClick r:id="rId4" tooltip="Объектив"/>
              </a:rPr>
              <a:t>объектива</a:t>
            </a:r>
            <a:r>
              <a:rPr lang="ru-RU" sz="1800" dirty="0">
                <a:effectLst/>
              </a:rPr>
              <a:t>, роль которого выполняет малое отверстие. Стеноп используется для получения ландшафтных снимков с мягким изображением, чем- то похожим на изображение во время сна.</a:t>
            </a:r>
            <a:endParaRPr lang="ru-RU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3717033"/>
            <a:ext cx="5112568" cy="2160240"/>
          </a:xfrm>
        </p:spPr>
      </p:pic>
    </p:spTree>
    <p:extLst>
      <p:ext uri="{BB962C8B-B14F-4D97-AF65-F5344CB8AC3E}">
        <p14:creationId xmlns="" xmlns:p14="http://schemas.microsoft.com/office/powerpoint/2010/main" val="297515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858218"/>
          </a:xfrm>
        </p:spPr>
        <p:txBody>
          <a:bodyPr>
            <a:normAutofit/>
          </a:bodyPr>
          <a:lstStyle/>
          <a:p>
            <a:r>
              <a:rPr lang="ru-RU" sz="1600" dirty="0">
                <a:effectLst/>
              </a:rPr>
              <a:t>Поэтому первой в истории фотографией считается снимок «вид из окна», полученный </a:t>
            </a:r>
            <a:r>
              <a:rPr lang="ru-RU" sz="1600" dirty="0" err="1">
                <a:effectLst/>
              </a:rPr>
              <a:t>Ньепсом</a:t>
            </a:r>
            <a:r>
              <a:rPr lang="ru-RU" sz="1600" dirty="0">
                <a:effectLst/>
              </a:rPr>
              <a:t> в </a:t>
            </a:r>
            <a:r>
              <a:rPr lang="ru-RU" sz="1600" dirty="0">
                <a:effectLst/>
                <a:hlinkClick r:id="rId2" tooltip="1826 год"/>
              </a:rPr>
              <a:t>1826 году</a:t>
            </a:r>
            <a:r>
              <a:rPr lang="ru-RU" sz="1600" dirty="0">
                <a:effectLst/>
              </a:rPr>
              <a:t> с помощью </a:t>
            </a:r>
            <a:r>
              <a:rPr lang="ru-RU" sz="1600" dirty="0">
                <a:effectLst/>
                <a:hlinkClick r:id="rId3" tooltip="Камера-обскура"/>
              </a:rPr>
              <a:t>камеры-обскуры</a:t>
            </a:r>
            <a:r>
              <a:rPr lang="ru-RU" sz="1600" dirty="0">
                <a:effectLst/>
              </a:rPr>
              <a:t> на оловянной пластинке, покрытой тонким слоем асфальта. </a:t>
            </a:r>
            <a:r>
              <a:rPr lang="ru-RU" sz="1600" dirty="0">
                <a:effectLst/>
                <a:hlinkClick r:id="rId4" tooltip="Экспозиция (фотография)"/>
              </a:rPr>
              <a:t>Экспозиция</a:t>
            </a:r>
            <a:r>
              <a:rPr lang="ru-RU" sz="1600" dirty="0">
                <a:effectLst/>
              </a:rPr>
              <a:t> длилась восемь часов при ярком солнечном свете. Достоинством метода </a:t>
            </a:r>
            <a:r>
              <a:rPr lang="ru-RU" sz="1600" dirty="0" err="1">
                <a:effectLst/>
              </a:rPr>
              <a:t>Ньепса</a:t>
            </a:r>
            <a:r>
              <a:rPr lang="ru-RU" sz="1600" dirty="0">
                <a:effectLst/>
              </a:rPr>
              <a:t> было то, что изображение получалось рельефным (после протравливания асфальта), и его легко можно было размножить в любом числе экземпляров.</a:t>
            </a:r>
            <a:endParaRPr lang="ru-RU" sz="1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552728" cy="4543226"/>
          </a:xfrm>
        </p:spPr>
      </p:pic>
    </p:spTree>
    <p:extLst>
      <p:ext uri="{BB962C8B-B14F-4D97-AF65-F5344CB8AC3E}">
        <p14:creationId xmlns="" xmlns:p14="http://schemas.microsoft.com/office/powerpoint/2010/main" val="325875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В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2" tooltip="1839 год"/>
              </a:rPr>
              <a:t>1839 году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француз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3" tooltip="Дагер, Луи Жак Манде"/>
              </a:rPr>
              <a:t>Луи́-Жак Манде́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3" tooltip="Дагер, Луи Жак Манде"/>
              </a:rPr>
              <a:t>Даге́р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(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Jacques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Daguerre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) опубликовал способ получения изображения на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4" tooltip="Медь"/>
              </a:rPr>
              <a:t>медной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пластине, покрытой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5" tooltip="Серебро"/>
              </a:rPr>
              <a:t>серебром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. После тридцатиминутного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6" tooltip="Экспонирование"/>
              </a:rPr>
              <a:t>экспонирования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Дагер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перенёс пластину в тёмную комнату и какое-то время держал её над парами нагретой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7" tooltip="Ртуть"/>
              </a:rPr>
              <a:t>ртути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. В качестве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8" tooltip="Закрепление фотографий"/>
              </a:rPr>
              <a:t>закрепителя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изображения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Дагер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использовал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9" tooltip="Поваренная соль"/>
              </a:rPr>
              <a:t>поваренную соль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. Снимок получился довольно высокого качества — хорошо проработанные детали как в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10" tooltip="Света (фотография)"/>
              </a:rPr>
              <a:t>света́х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так и в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11" tooltip="Тени (фотография)"/>
              </a:rPr>
              <a:t>тенях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однако, копирование снимка было невозможно. Свой способ получения фотографического изображения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Дагер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назвал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12" tooltip="Дагеротипия"/>
              </a:rPr>
              <a:t>дагеротипия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95536" y="2348880"/>
            <a:ext cx="4040188" cy="1110927"/>
          </a:xfrm>
        </p:spPr>
        <p:txBody>
          <a:bodyPr>
            <a:normAutofit fontScale="92500"/>
          </a:bodyPr>
          <a:lstStyle/>
          <a:p>
            <a:r>
              <a:rPr lang="ru-RU" sz="1400" dirty="0"/>
              <a:t>Оригинальная камера </a:t>
            </a:r>
            <a:r>
              <a:rPr lang="ru-RU" sz="1400" dirty="0" err="1"/>
              <a:t>Дагера</a:t>
            </a:r>
            <a:r>
              <a:rPr lang="ru-RU" sz="1400" dirty="0"/>
              <a:t>, сделанная Альфонсом Жиру, ее размеры - 12х14,5х20 дюймов. Надпись на бирке "Аппарат не имеет гарантии, если на нем нет подписи г-на </a:t>
            </a:r>
            <a:r>
              <a:rPr lang="ru-RU" sz="1400" dirty="0" err="1"/>
              <a:t>Дагера</a:t>
            </a:r>
            <a:r>
              <a:rPr lang="ru-RU" sz="1400" dirty="0"/>
              <a:t> и печати г-на Жиру.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4008" y="1988840"/>
            <a:ext cx="4041775" cy="750887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4040188" cy="282813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15" y="2362200"/>
            <a:ext cx="2804594" cy="3763963"/>
          </a:xfrm>
        </p:spPr>
      </p:pic>
    </p:spTree>
    <p:extLst>
      <p:ext uri="{BB962C8B-B14F-4D97-AF65-F5344CB8AC3E}">
        <p14:creationId xmlns="" xmlns:p14="http://schemas.microsoft.com/office/powerpoint/2010/main" val="63263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Практически в то же самое время англичанин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2" action="ppaction://hlinkfile" tooltip="Тальбот, Уильям Генри Фокс"/>
              </a:rPr>
              <a:t>Уильям Генри Фокс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2" action="ppaction://hlinkfile" tooltip="Тальбот, Уильям Генри Фокс"/>
              </a:rPr>
              <a:t>Тальбот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изобрёл способ получения негативного фотографического изображения, который назвал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hlinkClick r:id="rId3" action="ppaction://hlinkfile" tooltip="Калотипия"/>
              </a:rPr>
              <a:t>калотипией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. В качестве носителя изображения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Тальбот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использовал бумагу, пропитанную хлористым серебром. Эта технология соединяла в себе высокое качество и возможность копирования снимков (позитивы печатались на аналогичной бумаге).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377584" cy="452596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4690864" cy="3996616"/>
          </a:xfrm>
        </p:spPr>
      </p:pic>
    </p:spTree>
    <p:extLst>
      <p:ext uri="{BB962C8B-B14F-4D97-AF65-F5344CB8AC3E}">
        <p14:creationId xmlns="" xmlns:p14="http://schemas.microsoft.com/office/powerpoint/2010/main" val="54631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Набор фотографа, весивший от 70 до 120 фунтов, необходимый для </a:t>
            </a:r>
            <a:r>
              <a:rPr lang="ru-RU" sz="2000" dirty="0" err="1">
                <a:effectLst/>
              </a:rPr>
              <a:t>мокроколлодионной</a:t>
            </a:r>
            <a:r>
              <a:rPr lang="ru-RU" sz="2000" dirty="0">
                <a:effectLst/>
              </a:rPr>
              <a:t> фотографии.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361384" cy="5388191"/>
          </a:xfrm>
        </p:spPr>
      </p:pic>
    </p:spTree>
    <p:extLst>
      <p:ext uri="{BB962C8B-B14F-4D97-AF65-F5344CB8AC3E}">
        <p14:creationId xmlns="" xmlns:p14="http://schemas.microsoft.com/office/powerpoint/2010/main" val="52055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effectLst/>
              </a:rPr>
              <a:t>Камера для визитных карточек, запатентованная Адольфом-</a:t>
            </a:r>
            <a:r>
              <a:rPr lang="ru-RU" sz="1600" dirty="0" err="1">
                <a:effectLst/>
              </a:rPr>
              <a:t>Эженом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Диздери</a:t>
            </a:r>
            <a:r>
              <a:rPr lang="ru-RU" sz="1600" dirty="0">
                <a:effectLst/>
              </a:rPr>
              <a:t> в 1854 году. Делались восемь экспозиций на пластине размером 6,5 на 8,5 дюймов. Отпечаток затем разрезался и наклеивался на карточки размером визитной карточки - 4 на 2,5 дюймов.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37" y="1600200"/>
            <a:ext cx="3729525" cy="4708525"/>
          </a:xfrm>
        </p:spPr>
      </p:pic>
    </p:spTree>
    <p:extLst>
      <p:ext uri="{BB962C8B-B14F-4D97-AF65-F5344CB8AC3E}">
        <p14:creationId xmlns="" xmlns:p14="http://schemas.microsoft.com/office/powerpoint/2010/main" val="381285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effectLst/>
              </a:rPr>
              <a:t>Лошадь в движении. 1878 год. Фотографии с мокрых пластин. Первые успешные фотографии движущейся лошади по дорожке Пало </a:t>
            </a:r>
            <a:r>
              <a:rPr lang="ru-RU" sz="1600" dirty="0" err="1">
                <a:effectLst/>
              </a:rPr>
              <a:t>Алто</a:t>
            </a:r>
            <a:r>
              <a:rPr lang="ru-RU" sz="1600" dirty="0">
                <a:effectLst/>
              </a:rPr>
              <a:t>, Сан-Франциско, 19 июня 1878 года. Экспозиция каждого негатива составляла меньше 1/2000 секунды. Использовались 12 камер подобных камере снизу.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09" y="1600200"/>
            <a:ext cx="4043581" cy="4708525"/>
          </a:xfrm>
        </p:spPr>
      </p:pic>
    </p:spTree>
    <p:extLst>
      <p:ext uri="{BB962C8B-B14F-4D97-AF65-F5344CB8AC3E}">
        <p14:creationId xmlns="" xmlns:p14="http://schemas.microsoft.com/office/powerpoint/2010/main" val="380678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1600" dirty="0" err="1">
                <a:effectLst/>
              </a:rPr>
              <a:t>Истмэн</a:t>
            </a:r>
            <a:r>
              <a:rPr lang="ru-RU" sz="1600" dirty="0">
                <a:effectLst/>
              </a:rPr>
              <a:t> в </a:t>
            </a:r>
            <a:r>
              <a:rPr lang="ru-RU" sz="1600" dirty="0" smtClean="0">
                <a:effectLst/>
              </a:rPr>
              <a:t>1888 </a:t>
            </a:r>
            <a:r>
              <a:rPr lang="ru-RU" sz="1600" dirty="0">
                <a:effectLst/>
              </a:rPr>
              <a:t>году </a:t>
            </a:r>
            <a:r>
              <a:rPr lang="ru-RU" sz="1600" dirty="0" smtClean="0">
                <a:effectLst/>
              </a:rPr>
              <a:t>разработал </a:t>
            </a:r>
            <a:r>
              <a:rPr lang="ru-RU" sz="1600" dirty="0">
                <a:effectLst/>
              </a:rPr>
              <a:t>превосходную для того времени любительскую камеру и породил слово, которое с тех пор стало синонимом слова «камера» — «кодак». Камера «Кодак» была небольшим ящиком (отсюда и название «детективная камера»), немногим более 6 дюймов в длину, 3,5 дюйма в ширину и менее 4 дюймов в высоту. С ней мог работать каждый, кто, как было написано в инструкции, способен: 1. Направить камеру. 2. Нажать на кнопку. 3. Повернуть ключ. 4. Дернуть шнур.</a:t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78037"/>
            <a:ext cx="3810000" cy="3752850"/>
          </a:xfrm>
        </p:spPr>
      </p:pic>
    </p:spTree>
    <p:extLst>
      <p:ext uri="{BB962C8B-B14F-4D97-AF65-F5344CB8AC3E}">
        <p14:creationId xmlns="" xmlns:p14="http://schemas.microsoft.com/office/powerpoint/2010/main" val="308620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65189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effectLst/>
              </a:rPr>
              <a:t>Цветная фотография появилась в середине </a:t>
            </a:r>
            <a:r>
              <a:rPr lang="ru-RU" sz="2000" dirty="0">
                <a:effectLst/>
                <a:hlinkClick r:id="rId2" tooltip="XIX век"/>
              </a:rPr>
              <a:t>XIX века</a:t>
            </a:r>
            <a:r>
              <a:rPr lang="ru-RU" sz="2000" dirty="0">
                <a:effectLst/>
              </a:rPr>
              <a:t>. Первый устойчивый цветной фотоснимок был сделан в </a:t>
            </a:r>
            <a:r>
              <a:rPr lang="ru-RU" sz="2000" dirty="0">
                <a:effectLst/>
                <a:hlinkClick r:id="rId3" tooltip="1861 год"/>
              </a:rPr>
              <a:t>1861 году</a:t>
            </a:r>
            <a:r>
              <a:rPr lang="ru-RU" sz="2000" dirty="0">
                <a:effectLst/>
              </a:rPr>
              <a:t> </a:t>
            </a:r>
            <a:r>
              <a:rPr lang="ru-RU" sz="2000" dirty="0">
                <a:effectLst/>
                <a:hlinkClick r:id="rId4" tooltip="Максвелл, Джеймс Клерк"/>
              </a:rPr>
              <a:t>Джеймсом Максвеллом</a:t>
            </a:r>
            <a:r>
              <a:rPr lang="ru-RU" sz="2000" dirty="0">
                <a:effectLst/>
              </a:rPr>
              <a:t> по методу трехцветной фотографии (метод цветоделения).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3789040"/>
            <a:ext cx="3008313" cy="2337123"/>
          </a:xfrm>
        </p:spPr>
        <p:txBody>
          <a:bodyPr/>
          <a:lstStyle/>
          <a:p>
            <a:r>
              <a:rPr lang="ru-RU" dirty="0"/>
              <a:t>Для получения цветного снимка по этому использовались три фотокамеры с установленными на них цветными светофильтрами (</a:t>
            </a:r>
            <a:r>
              <a:rPr lang="ru-RU" dirty="0">
                <a:hlinkClick r:id="rId5" tooltip="RGB"/>
              </a:rPr>
              <a:t>красным, зелёным и синим</a:t>
            </a:r>
            <a:r>
              <a:rPr lang="ru-RU" dirty="0"/>
              <a:t>). Получившиеся снимки позволяли воссоздать при проекции (а позднее, и в печати) цветное изображение.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484981"/>
            <a:ext cx="4286250" cy="5429250"/>
          </a:xfrm>
        </p:spPr>
      </p:pic>
    </p:spTree>
    <p:extLst>
      <p:ext uri="{BB962C8B-B14F-4D97-AF65-F5344CB8AC3E}">
        <p14:creationId xmlns="" xmlns:p14="http://schemas.microsoft.com/office/powerpoint/2010/main" val="2406356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1_Апекс</vt:lpstr>
      <vt:lpstr>3_Апекс</vt:lpstr>
      <vt:lpstr>2_Апекс</vt:lpstr>
      <vt:lpstr>Апекс</vt:lpstr>
      <vt:lpstr>История фотографии </vt:lpstr>
      <vt:lpstr>Поэтому первой в истории фотографией считается снимок «вид из окна», полученный Ньепсом в 1826 году с помощью камеры-обскуры на оловянной пластинке, покрытой тонким слоем асфальта. Экспозиция длилась восемь часов при ярком солнечном свете. Достоинством метода Ньепса было то, что изображение получалось рельефным (после протравливания асфальта), и его легко можно было размножить в любом числе экземпляров.</vt:lpstr>
      <vt:lpstr>В 1839 году француз Луи́-Жак Манде́ Даге́р (Jacques Daguerre) опубликовал способ получения изображения на медной пластине, покрытой серебром. После тридцатиминутного экспонирования Дагер перенёс пластину в тёмную комнату и какое-то время держал её над парами нагретой ртути. В качестве закрепителя изображения Дагер использовал поваренную соль. Снимок получился довольно высокого качества — хорошо проработанные детали как в света́х, так и в тенях, однако, копирование снимка было невозможно. Свой способ получения фотографического изображения Дагер назвал дагеротипия.</vt:lpstr>
      <vt:lpstr>Практически в то же самое время англичанин Уильям Генри Фокс Тальбот изобрёл способ получения негативного фотографического изображения, который назвал калотипией. В качестве носителя изображения Тальбот использовал бумагу, пропитанную хлористым серебром. Эта технология соединяла в себе высокое качество и возможность копирования снимков (позитивы печатались на аналогичной бумаге). </vt:lpstr>
      <vt:lpstr>Набор фотографа, весивший от 70 до 120 фунтов, необходимый для мокроколлодионной фотографии.</vt:lpstr>
      <vt:lpstr>Камера для визитных карточек, запатентованная Адольфом-Эженом Диздери в 1854 году. Делались восемь экспозиций на пластине размером 6,5 на 8,5 дюймов. Отпечаток затем разрезался и наклеивался на карточки размером визитной карточки - 4 на 2,5 дюймов.</vt:lpstr>
      <vt:lpstr>Лошадь в движении. 1878 год. Фотографии с мокрых пластин. Первые успешные фотографии движущейся лошади по дорожке Пало Алто, Сан-Франциско, 19 июня 1878 года. Экспозиция каждого негатива составляла меньше 1/2000 секунды. Использовались 12 камер подобных камере снизу.</vt:lpstr>
      <vt:lpstr>Истмэн в 1888 году разработал превосходную для того времени любительскую камеру и породил слово, которое с тех пор стало синонимом слова «камера» — «кодак». Камера «Кодак» была небольшим ящиком (отсюда и название «детективная камера»), немногим более 6 дюймов в длину, 3,5 дюйма в ширину и менее 4 дюймов в высоту. С ней мог работать каждый, кто, как было написано в инструкции, способен: 1. Направить камеру. 2. Нажать на кнопку. 3. Повернуть ключ. 4. Дернуть шнур. </vt:lpstr>
      <vt:lpstr>Цветная фотография появилась в середине XIX века. Первый устойчивый цветной фотоснимок был сделан в 1861 году Джеймсом Максвеллом по методу трехцветной фотографии (метод цветоделения).</vt:lpstr>
      <vt:lpstr>13 декабря 1902 года Прокудин-Горский впервые объявил о создании цветных диапозитивов по методу трёхцветной фотографии</vt:lpstr>
      <vt:lpstr>Стено́п (от фр. Sténopé) — фотографический аппарат без объектива, роль которого выполняет малое отверстие. Стеноп используется для получения ландшафтных снимков с мягким изображением, чем- то похожим на изображение во время сна.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фотографии (продолжение)</dc:title>
  <dc:creator>Авто</dc:creator>
  <cp:lastModifiedBy>1</cp:lastModifiedBy>
  <cp:revision>8</cp:revision>
  <dcterms:created xsi:type="dcterms:W3CDTF">2012-01-07T05:53:45Z</dcterms:created>
  <dcterms:modified xsi:type="dcterms:W3CDTF">2013-12-11T18:29:56Z</dcterms:modified>
</cp:coreProperties>
</file>