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fp=0&amp;img_url=http%3A%2F%2Fnashydetky.com%2Fwp-content%2Fuploads%2F2012%2F09%2Fshkola.jpg&amp;iorient=&amp;ih=&amp;icolor=&amp;site=&amp;text=%D0%BA%D0%B0%D1%80%D1%82%D0%B8%D0%BD%D0%BA%D0%B8%20%D0%BE%20%D1%88%D0%BA%D0%BE%D0%BB%D0%B5%3A%20%D1%83%D1%87%D0%B8%D1%82%D0%B5%D0%BB%D1%8C-%D1%83%D1%87%D0%B5%D0%BD%D0%B8%D0%BA&amp;iw=&amp;wp=&amp;pos=24&amp;recent=&amp;type=&amp;isize=&amp;rpt=simage&amp;itype=&amp;nojs=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Family picture 78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857364"/>
            <a:ext cx="3882876" cy="451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Работа с семьями, находящимися в социально-опасном положении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Органы социальной защиты населения </a:t>
            </a:r>
          </a:p>
          <a:p>
            <a:pPr lvl="0"/>
            <a:r>
              <a:rPr lang="ru-RU" dirty="0" smtClean="0"/>
              <a:t>Органы внутренних дел; </a:t>
            </a:r>
          </a:p>
          <a:p>
            <a:pPr lvl="0"/>
            <a:r>
              <a:rPr lang="ru-RU" dirty="0" smtClean="0"/>
              <a:t>Здравоохранение; </a:t>
            </a:r>
          </a:p>
          <a:p>
            <a:pPr lvl="0"/>
            <a:r>
              <a:rPr lang="ru-RU" dirty="0" smtClean="0"/>
              <a:t>Отдел по молодежной политики; </a:t>
            </a:r>
          </a:p>
          <a:p>
            <a:pPr lvl="0"/>
            <a:r>
              <a:rPr lang="ru-RU" dirty="0" smtClean="0"/>
              <a:t>Служба занятости населения; </a:t>
            </a:r>
          </a:p>
          <a:p>
            <a:pPr lvl="0"/>
            <a:r>
              <a:rPr lang="ru-RU" dirty="0" smtClean="0"/>
              <a:t>ПДН;</a:t>
            </a:r>
          </a:p>
          <a:p>
            <a:pPr lvl="0"/>
            <a:r>
              <a:rPr lang="ru-RU" dirty="0" smtClean="0"/>
              <a:t>КДН и ЗП </a:t>
            </a:r>
          </a:p>
          <a:p>
            <a:pPr lvl="0"/>
            <a:r>
              <a:rPr lang="ru-RU" dirty="0" smtClean="0"/>
              <a:t>Детские сады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СОВМЕСТНАЯ РАБОТА: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smtClean="0"/>
              <a:t>УБЕЖДЕНИЕ- </a:t>
            </a:r>
            <a:r>
              <a:rPr lang="ru-RU" dirty="0" err="1" smtClean="0"/>
              <a:t>разъснение</a:t>
            </a:r>
            <a:r>
              <a:rPr lang="ru-RU" dirty="0" smtClean="0"/>
              <a:t> </a:t>
            </a:r>
            <a:r>
              <a:rPr lang="ru-RU" dirty="0" smtClean="0"/>
              <a:t>и доказательство правильности и необъективности определенного поведения либо недопустимости какого-то поступка;</a:t>
            </a:r>
          </a:p>
          <a:p>
            <a:r>
              <a:rPr lang="ru-RU" dirty="0" smtClean="0"/>
              <a:t>2. МОРАЛЬНАЯ ПОДДЕРЖКА. – по отношению к детям из неблагополучных семей, где ребенок чувствует себя лишним, ненужным;</a:t>
            </a:r>
          </a:p>
          <a:p>
            <a:r>
              <a:rPr lang="ru-RU" dirty="0" smtClean="0"/>
              <a:t>3. ВОВЛЕЧЕНИЕ В ИНТЕРЕСНУЮ ДЕЯТЕЛЬНОСТЬ - поручение дела, которое приведет к успеху, укрепит веру в собственные силы:</a:t>
            </a:r>
          </a:p>
          <a:p>
            <a:r>
              <a:rPr lang="ru-RU" dirty="0" smtClean="0"/>
              <a:t>4. ГОТОВНОСТЬ СОПЕРЕЖИВАТЬ - это часто отсутствует в неблагополучных семьях;</a:t>
            </a:r>
          </a:p>
          <a:p>
            <a:r>
              <a:rPr lang="ru-RU" dirty="0" smtClean="0"/>
              <a:t>5. НРАВСТВЕННОЕ УПРАЖНЕНИЕ по формированию нравственных качеств.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ПРИЕМЫ (МЕТОДЫ) КОРРЕКЦИОННОЙ РАБОТЫ С СЕМЬЯМИ, НАХОДЯЩИМИСЯ В СОЦИАЛЬНО-ОПАСНОМ ПОЛОЖЕНИИ: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. Материально-бытовые условия. </a:t>
            </a:r>
          </a:p>
          <a:p>
            <a:r>
              <a:rPr lang="ru-RU" dirty="0" smtClean="0"/>
              <a:t>2. Эмоционально-нравственный климат. </a:t>
            </a:r>
          </a:p>
          <a:p>
            <a:r>
              <a:rPr lang="ru-RU" dirty="0" smtClean="0"/>
              <a:t>3, Режим дня ребенка в семье. </a:t>
            </a:r>
          </a:p>
          <a:p>
            <a:r>
              <a:rPr lang="ru-RU" dirty="0" smtClean="0"/>
              <a:t>4. Методы и приемы воздействия взрослых на детей</a:t>
            </a:r>
          </a:p>
          <a:p>
            <a:r>
              <a:rPr lang="ru-RU" dirty="0" smtClean="0"/>
              <a:t>5. Семейный досуг. </a:t>
            </a:r>
          </a:p>
          <a:p>
            <a:r>
              <a:rPr lang="ru-RU" dirty="0" smtClean="0"/>
              <a:t>6. Уровень педагогической культуры родителей.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</a:rPr>
              <a:t>ЧТО НУЖНО ЗНАТЬ О СЕМЬЕ,НАХОДЯЩЕЙСЯ В СОЦИАЛЬНО-ОПАСНОМ ПОЛОЖЕНИИ!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НАПРАВЛЕНИЯ И ФОРМЫ РАБОТЫ С СЕМЬЕЙ, находящейся в социально-опасном положении 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143248"/>
            <a:ext cx="4040188" cy="1428760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Диагностика семейного неблагополучия.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627912"/>
          </a:xfrm>
        </p:spPr>
        <p:txBody>
          <a:bodyPr>
            <a:normAutofit lnSpcReduction="1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наблюдения </a:t>
            </a:r>
            <a:endParaRPr lang="ru-RU" dirty="0" smtClean="0"/>
          </a:p>
          <a:p>
            <a:pPr lvl="0"/>
            <a:r>
              <a:rPr lang="ru-RU" dirty="0" smtClean="0"/>
              <a:t>анкетирование детей и родителей; </a:t>
            </a:r>
          </a:p>
          <a:p>
            <a:pPr lvl="0"/>
            <a:r>
              <a:rPr lang="ru-RU" dirty="0" err="1" smtClean="0"/>
              <a:t>опросники</a:t>
            </a:r>
            <a:r>
              <a:rPr lang="ru-RU" dirty="0" smtClean="0"/>
              <a:t>; </a:t>
            </a:r>
          </a:p>
          <a:p>
            <a:pPr lvl="0"/>
            <a:r>
              <a:rPr lang="ru-RU" dirty="0" smtClean="0"/>
              <a:t>тесты; </a:t>
            </a:r>
          </a:p>
          <a:p>
            <a:pPr lvl="0"/>
            <a:r>
              <a:rPr lang="ru-RU" dirty="0" smtClean="0"/>
              <a:t>мини-консилиумы; </a:t>
            </a:r>
          </a:p>
          <a:p>
            <a:pPr lvl="0"/>
            <a:r>
              <a:rPr lang="ru-RU" dirty="0" smtClean="0"/>
              <a:t>тренинги; </a:t>
            </a:r>
          </a:p>
          <a:p>
            <a:pPr lvl="0"/>
            <a:r>
              <a:rPr lang="ru-RU" dirty="0" smtClean="0"/>
              <a:t>анализ документов; </a:t>
            </a:r>
          </a:p>
          <a:p>
            <a:pPr lvl="0"/>
            <a:r>
              <a:rPr lang="ru-RU" dirty="0" smtClean="0"/>
              <a:t>анализ состояния здоровья детей; </a:t>
            </a:r>
          </a:p>
          <a:p>
            <a:r>
              <a:rPr lang="ru-RU" dirty="0" smtClean="0"/>
              <a:t>анализ развития, успеваемости.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0034" y="1571612"/>
            <a:ext cx="4040188" cy="3951288"/>
          </a:xfrm>
        </p:spPr>
        <p:txBody>
          <a:bodyPr/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Индивидуальная помощь семье, находящейся в социально-опасном положении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642918"/>
            <a:ext cx="4041775" cy="500066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советы по преодолению сложных жизненных ситуации;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консультации специалистов;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семейная терапия;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индивидуальные беседы;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индивидуальный социальный патронаж семей;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родительские собрания на дому.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Групповая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работа с родителями из семей, находящихся в социально-опасном положении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группы </a:t>
            </a:r>
            <a:r>
              <a:rPr lang="ru-RU" dirty="0" smtClean="0"/>
              <a:t>риска;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спортивные группы;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err="1" smtClean="0"/>
              <a:t>тренинговые</a:t>
            </a:r>
            <a:r>
              <a:rPr lang="ru-RU" dirty="0" smtClean="0"/>
              <a:t> группы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 lvl="0"/>
            <a:r>
              <a:rPr lang="ru-RU" dirty="0" smtClean="0"/>
              <a:t>консультирование;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семейные вечера.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4040188" cy="1539877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Профилактика семейного неблагополучия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28604"/>
            <a:ext cx="4041775" cy="5857916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родительский всеобуч; </a:t>
            </a:r>
          </a:p>
          <a:p>
            <a:pPr lvl="0"/>
            <a:r>
              <a:rPr lang="ru-RU" sz="2000" dirty="0" smtClean="0"/>
              <a:t>ознакомление с психолого-педагогической литературой; </a:t>
            </a:r>
          </a:p>
          <a:p>
            <a:pPr lvl="0"/>
            <a:r>
              <a:rPr lang="ru-RU" sz="2000" dirty="0" smtClean="0"/>
              <a:t>обобщение, обогащение и осмысление успешного воспитательного опыта родителей; </a:t>
            </a:r>
          </a:p>
          <a:p>
            <a:pPr lvl="0"/>
            <a:r>
              <a:rPr lang="ru-RU" sz="2000" dirty="0" smtClean="0"/>
              <a:t>семинары для учителей и родителей; </a:t>
            </a:r>
          </a:p>
          <a:p>
            <a:pPr lvl="0"/>
            <a:r>
              <a:rPr lang="ru-RU" sz="2000" dirty="0" smtClean="0"/>
              <a:t>лектории для подростков; </a:t>
            </a:r>
          </a:p>
          <a:p>
            <a:pPr lvl="0"/>
            <a:r>
              <a:rPr lang="ru-RU" sz="2000" dirty="0" smtClean="0"/>
              <a:t>устройство на работу; </a:t>
            </a:r>
          </a:p>
          <a:p>
            <a:pPr lvl="0"/>
            <a:r>
              <a:rPr lang="ru-RU" sz="2000" dirty="0" smtClean="0"/>
              <a:t>летний лагерь; </a:t>
            </a:r>
          </a:p>
          <a:p>
            <a:pPr lvl="0"/>
            <a:r>
              <a:rPr lang="ru-RU" sz="2000" dirty="0" smtClean="0"/>
              <a:t>постановка на учет ВШУ, </a:t>
            </a:r>
            <a:r>
              <a:rPr lang="ru-RU" sz="2000" dirty="0" err="1" smtClean="0"/>
              <a:t>КДН.и</a:t>
            </a:r>
            <a:r>
              <a:rPr lang="ru-RU" sz="2000" dirty="0" smtClean="0"/>
              <a:t> ЗП, ПДН; </a:t>
            </a:r>
          </a:p>
          <a:p>
            <a:r>
              <a:rPr lang="ru-RU" sz="2000" dirty="0" smtClean="0"/>
              <a:t>дополнительные занятия в помощь ребенку в учебе.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Помощь общества семьям, находящимся в социально-опасном положении 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28604"/>
            <a:ext cx="4041775" cy="5697559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институт приемной семьи; </a:t>
            </a:r>
          </a:p>
          <a:p>
            <a:pPr lvl="0"/>
            <a:r>
              <a:rPr lang="ru-RU" dirty="0" smtClean="0"/>
              <a:t>детские приюты; </a:t>
            </a:r>
          </a:p>
          <a:p>
            <a:pPr lvl="0"/>
            <a:r>
              <a:rPr lang="ru-RU" dirty="0" smtClean="0"/>
              <a:t>акция помоги пойти учиться; </a:t>
            </a:r>
          </a:p>
          <a:p>
            <a:pPr lvl="0"/>
            <a:r>
              <a:rPr lang="ru-RU" dirty="0" smtClean="0"/>
              <a:t>материальная поддержка; </a:t>
            </a:r>
          </a:p>
          <a:p>
            <a:pPr lvl="0"/>
            <a:r>
              <a:rPr lang="ru-RU" dirty="0" smtClean="0"/>
              <a:t>привлечение спонсорской помощи; </a:t>
            </a:r>
          </a:p>
          <a:p>
            <a:pPr lvl="0"/>
            <a:r>
              <a:rPr lang="ru-RU" dirty="0" smtClean="0"/>
              <a:t>обмен одеждой, бывшей в употреблении; </a:t>
            </a:r>
          </a:p>
          <a:p>
            <a:r>
              <a:rPr lang="ru-RU" dirty="0" smtClean="0"/>
              <a:t>лишение родительских прав.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детская </a:t>
            </a:r>
            <a:r>
              <a:rPr lang="ru-RU" dirty="0" smtClean="0"/>
              <a:t>безнадзорность и беспризорность. </a:t>
            </a:r>
          </a:p>
          <a:p>
            <a:pPr lvl="0"/>
            <a:r>
              <a:rPr lang="ru-RU" dirty="0" smtClean="0"/>
              <a:t>побеги из дома. </a:t>
            </a:r>
          </a:p>
          <a:p>
            <a:pPr lvl="0"/>
            <a:r>
              <a:rPr lang="ru-RU" dirty="0" smtClean="0"/>
              <a:t>половая распущенность. </a:t>
            </a:r>
          </a:p>
          <a:p>
            <a:pPr lvl="0"/>
            <a:r>
              <a:rPr lang="ru-RU" dirty="0" smtClean="0"/>
              <a:t>правонарушения и преступная деятельность. </a:t>
            </a:r>
          </a:p>
          <a:p>
            <a:pPr lvl="0"/>
            <a:r>
              <a:rPr lang="ru-RU" dirty="0" smtClean="0"/>
              <a:t>алкоголизм. </a:t>
            </a:r>
          </a:p>
          <a:p>
            <a:pPr lvl="0"/>
            <a:r>
              <a:rPr lang="ru-RU" dirty="0" smtClean="0"/>
              <a:t>Наркомания и токсикомания.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</a:rPr>
              <a:t>последствия жизни и воспитания в семье, находящейся в социально-опасном положении 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1 </a:t>
            </a:r>
            <a:r>
              <a:rPr lang="ru-RU" dirty="0" smtClean="0"/>
              <a:t>. Что я хорошего могу сказать о подростке? (с целью психологического расположения к себе родителей, привлечения их в союзники. )</a:t>
            </a:r>
          </a:p>
          <a:p>
            <a:r>
              <a:rPr lang="ru-RU" dirty="0" smtClean="0"/>
              <a:t>2. Что меня беспокоит в нем? (то самое, что является предметом вызова родителей в школу, прихода к ним домой, обсуждения на родительском собрании. )</a:t>
            </a:r>
          </a:p>
          <a:p>
            <a:r>
              <a:rPr lang="ru-RU" dirty="0" smtClean="0"/>
              <a:t>3. Каковы, по нашему общему мнению причины, этого отрицательного явления, факта? (это вызывает на откровенность, а значит, позволит выявить истинные причины)</a:t>
            </a:r>
          </a:p>
          <a:p>
            <a:r>
              <a:rPr lang="ru-RU" dirty="0" smtClean="0"/>
              <a:t>4. Какие меры следует предпринять и со стороны школы? (выработка общей стратегии и тактики воспитания и перевоспитания)</a:t>
            </a:r>
          </a:p>
          <a:p>
            <a:r>
              <a:rPr lang="ru-RU" dirty="0" smtClean="0"/>
              <a:t>5. Каких общих требований, общих принципов перехода к ребенку следует придерживаться, чтобы меры были эффективными? (в этой ситуации родители откровенно становятся на сторону учителя и активно ему помогают. 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БЕСЕДА УЧИТЕЛЯ С РОДИТЕЛЯМИ РЕБЕНКА ИЗ СЕМЬИ, НАХОДЯЩЕЙСЯ В СОЦИАЛЬНО-ОПАСНОМ ПОЛОЖЕНИИ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Autofit/>
          </a:bodyPr>
          <a:lstStyle/>
          <a:p>
            <a:pPr lvl="0" hangingPunct="0"/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несовершеннолетний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лицо, не достигшее возраста восемнадцати лет;</a:t>
            </a:r>
          </a:p>
          <a:p>
            <a:pPr lvl="0" hangingPunct="0"/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безнадзорный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несовершеннолетний, контроль за поведением которого отсутствует вследствие неисполнения или ненадлежащего исполнения обязанностей по его воспитанию, обучению и (или) содержанию со стороны родителей или законных представителей либо должностных лиц;</a:t>
            </a:r>
          </a:p>
          <a:p>
            <a:pPr lvl="0" hangingPunct="0"/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беспризорный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безнадзорный, не имеющий места жительства и (или) места пребывания;</a:t>
            </a:r>
          </a:p>
          <a:p>
            <a:pPr lvl="0" hangingPunct="0"/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несовершеннолетний, находящийся в социально опасном положении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лицо, которое вследствие безнадзорности или беспризорности находится в обстановке, представляющей опасность для его жизни или здоровья либо не отвечающей требованиям к его воспитанию или содержанию, либо совершает правонарушение или антиобщественные действия;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Основные понятия: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 rot="9936134" flipV="1">
            <a:off x="1035151" y="2538477"/>
            <a:ext cx="771530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Никогда не предпринимайте воспитательных воздействий в плохом настроении.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3314" name="Picture 2" descr="http://im5-tub-ru.yandex.net/i?id=140043085-1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714356"/>
            <a:ext cx="3071834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571480"/>
            <a:ext cx="9001156" cy="824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семья, находящаяся в социально опасном положении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семья, имеющая детей, находящихся в социально опасном положении, а также семья, где родители или законные представители несовершеннолетних не исполняют своих обязанностей по их воспитанию, обучению и (или) содержанию и (или) отрицательно влияют на их поведение либо жестоко обращаются с ними;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  <a:tab pos="9080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дети, оставшиеся без попечения родителей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  <a:tab pos="90805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лица в возрасте до 18 лет, которые остались без попечения единственного или обоих родителей в связи с отсутствием родителей или лишением их родительских прав, ограничением их в родительских правах, признанием родителей безвестно отсутствующими, недееспособными (ограниченно дееспособными), находящимися в лечебных учреждениях, объявлением их умершими, отбыванием ими наказания в учреждениях, исполняющих наказание в виде лишения свободы, нахождением в местах содержания под стражей подозреваемых и обвиняемых в совершении преступлений; уклонением родителей от воспитания детей или от защиты их прав и интересов, отказом родителей взять своих детей из воспитательных, лечебных учреждений, учреждений социальной защиты населения и других аналогичных учреждений и в иных случаях признания ребенка оставшимся без попечения родителей в установленном законом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порядке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lang="ru-RU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9080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делинквентным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поведением понимают цепь проступков, провинностей, мелких правонарушений, отличающихся от криминальных, т.е. уголовно наказуемых, серьезных правонарушений и преступлений; под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девиантностью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отклонение от принятых в общении норм. В объем этого понятия включаются как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делинквентное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так и другие нарушения поведения (от ранней алкоголизации до суицидных попыток).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антиобщественные действия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действия несовершеннолетнего, выражающиеся в систематическом употреблении наркотических средств, психотропных и (или) одурманивающих веществ, спиртных напитков, занятии проституцией, бродяжничеством или попрошайничеством, а также иные действия, нарушающие права и законные интересы других лиц;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b="1" dirty="0" smtClean="0">
              <a:solidFill>
                <a:srgbClr val="0066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b="1" dirty="0" smtClean="0">
              <a:solidFill>
                <a:srgbClr val="0066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66CC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http://img.rg.ru/img/content/1/48/09/podrostk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482720"/>
            <a:ext cx="3438528" cy="31290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Классные руководители;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Воспитатели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/с;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Педагоги школы;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Врачи;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Участковый инспектор;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Жители поселка;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Родственники;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Соседи; </a:t>
            </a:r>
          </a:p>
          <a:p>
            <a:pPr lvl="0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Друзья. 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ИСТОЧНИКИ ИНФОРМАЦИИ О СЕМЕЙНОМ НЕБЛАГОПОЛУЧИИ: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7" name="Picture 1" descr="C:\Documents and Settings\Михаэль-вурдалак\Мои документы\мамина\про картинки\дети\mother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285992"/>
            <a:ext cx="2286016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НАРУШЕНИЯ ПОВЕДЕНИЯ – 50%</a:t>
            </a:r>
            <a:r>
              <a:rPr lang="ru-RU" dirty="0" smtClean="0"/>
              <a:t> </a:t>
            </a:r>
          </a:p>
          <a:p>
            <a:r>
              <a:rPr lang="ru-RU" dirty="0" smtClean="0"/>
              <a:t>  Бродяжничество; </a:t>
            </a:r>
          </a:p>
          <a:p>
            <a:pPr lvl="0"/>
            <a:r>
              <a:rPr lang="ru-RU" dirty="0" smtClean="0"/>
              <a:t>Агрессивность; </a:t>
            </a:r>
          </a:p>
          <a:p>
            <a:pPr lvl="0"/>
            <a:r>
              <a:rPr lang="ru-RU" dirty="0" smtClean="0"/>
              <a:t>Хулиганство; </a:t>
            </a:r>
          </a:p>
          <a:p>
            <a:pPr lvl="0"/>
            <a:r>
              <a:rPr lang="ru-RU" dirty="0" smtClean="0"/>
              <a:t>Кражи; </a:t>
            </a:r>
          </a:p>
          <a:p>
            <a:pPr lvl="0"/>
            <a:r>
              <a:rPr lang="ru-RU" dirty="0" smtClean="0"/>
              <a:t>Вымогательство; </a:t>
            </a:r>
          </a:p>
          <a:p>
            <a:pPr lvl="0"/>
            <a:r>
              <a:rPr lang="ru-RU" dirty="0" smtClean="0"/>
              <a:t>Правонарушения; </a:t>
            </a:r>
          </a:p>
          <a:p>
            <a:pPr lvl="0"/>
            <a:r>
              <a:rPr lang="ru-RU" dirty="0" smtClean="0"/>
              <a:t>Аморальные формы поведения; </a:t>
            </a:r>
          </a:p>
          <a:p>
            <a:r>
              <a:rPr lang="ru-RU" dirty="0" smtClean="0"/>
              <a:t>Неадекватные реакции на замечания взрослых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ПОКАЗАТЕЛИ  НЕГАТИВНОГО  ВЛИЯНИЯ СЕМЬИ,</a:t>
            </a:r>
            <a:b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НАХОДЯЩЕЙСЯ В СОЦИАЛЬНО-ОПАСНОМ ПОЛОЖЕНИИ НА РЕБЕНКА. 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http://img.rg.ru/img/content/14/91/98/podrostki250v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8021" y="1643050"/>
            <a:ext cx="3430021" cy="33575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НАРУШЕНИЯ РАЗВИТИЯ ДЕТЕЙ - 70%.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Низкая успеваемость;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Неврастения;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Отсутствие навыков личной гигиены;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Неуравновешенность психики;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Подростковый алкоголизм;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Подростковая проституция;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Болезни;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Недоедания;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Уклонение от учебы.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http://www.miloserdie.ru/pic/podrostki_12374544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63511">
            <a:off x="4664916" y="2843166"/>
            <a:ext cx="4132917" cy="36039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НАРУШЕНИЯ ОБЩЕНИЯ - 40%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Конфликты с учителями;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Частое употребление неформальной лексики;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Суетливость или гиперактивность;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Конфликты с родителями;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Контакты с криминогенными группировками.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4" descr="http://im4-tub-ru.yandex.net/i?id=97104477-15-73&amp;n=21"/>
          <p:cNvPicPr>
            <a:picLocks noChangeAspect="1" noChangeArrowheads="1"/>
          </p:cNvPicPr>
          <p:nvPr/>
        </p:nvPicPr>
        <p:blipFill>
          <a:blip r:embed="rId2" cstate="print"/>
          <a:srcRect l="15051"/>
          <a:stretch>
            <a:fillRect/>
          </a:stretch>
        </p:blipFill>
        <p:spPr bwMode="auto">
          <a:xfrm>
            <a:off x="2714612" y="3643314"/>
            <a:ext cx="320012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Лишение </a:t>
            </a:r>
            <a:r>
              <a:rPr lang="ru-RU" dirty="0" smtClean="0"/>
              <a:t>родительских прав; </a:t>
            </a:r>
          </a:p>
          <a:p>
            <a:pPr lvl="0"/>
            <a:r>
              <a:rPr lang="ru-RU" dirty="0" smtClean="0"/>
              <a:t>Консультирование; </a:t>
            </a:r>
          </a:p>
          <a:p>
            <a:pPr lvl="0"/>
            <a:r>
              <a:rPr lang="ru-RU" dirty="0" smtClean="0"/>
              <a:t>Обучающие консультации для родителей; </a:t>
            </a:r>
          </a:p>
          <a:p>
            <a:pPr lvl="0"/>
            <a:r>
              <a:rPr lang="ru-RU" dirty="0" smtClean="0"/>
              <a:t>Помощь общественных организаций; </a:t>
            </a:r>
          </a:p>
          <a:p>
            <a:pPr lvl="0"/>
            <a:r>
              <a:rPr lang="ru-RU" dirty="0" smtClean="0"/>
              <a:t>Пропаганда здорового образа жизни; </a:t>
            </a:r>
          </a:p>
          <a:p>
            <a:pPr lvl="0"/>
            <a:r>
              <a:rPr lang="ru-RU" dirty="0" smtClean="0"/>
              <a:t>Пропаганда семейных ценностей; </a:t>
            </a:r>
          </a:p>
          <a:p>
            <a:pPr lvl="0"/>
            <a:r>
              <a:rPr lang="ru-RU" dirty="0" smtClean="0"/>
              <a:t>Административные штрафы; </a:t>
            </a:r>
          </a:p>
          <a:p>
            <a:pPr lvl="0"/>
            <a:r>
              <a:rPr lang="ru-RU" dirty="0" smtClean="0"/>
              <a:t>Создание клубов по интересам; </a:t>
            </a:r>
          </a:p>
          <a:p>
            <a:pPr lvl="0"/>
            <a:r>
              <a:rPr lang="ru-RU" dirty="0" smtClean="0"/>
              <a:t>Постоянный патронаж; </a:t>
            </a:r>
          </a:p>
          <a:p>
            <a:pPr lvl="0"/>
            <a:r>
              <a:rPr lang="ru-RU" dirty="0" smtClean="0"/>
              <a:t>Обеспечение бесплатным питанием детей из неблагополучных семей; </a:t>
            </a:r>
          </a:p>
          <a:p>
            <a:pPr lvl="0"/>
            <a:r>
              <a:rPr lang="ru-RU" dirty="0" smtClean="0"/>
              <a:t>Бесплатное лечение детей и оздоровление в период каникул; </a:t>
            </a:r>
          </a:p>
          <a:p>
            <a:pPr lvl="0"/>
            <a:r>
              <a:rPr lang="ru-RU" dirty="0" smtClean="0"/>
              <a:t>Взаимодействие всех служб в раннем выявлении и индивидуальный подход к решению проблем каждой семьи.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000" b="1" dirty="0" smtClean="0">
                <a:solidFill>
                  <a:schemeClr val="bg2">
                    <a:lumMod val="50000"/>
                  </a:schemeClr>
                </a:solidFill>
              </a:rPr>
              <a:t>ЭФФЕКТИВНЫЕ МЕРЫ ВОЗДЕЙСТВИЯ НА СЕМЬЮ, НАХОДЯЩУЮСЯ В СОЦИАЛЬНО-ОПАСНОМ ПОЛОЖЕНИИ</a:t>
            </a:r>
            <a:r>
              <a:rPr lang="ru-RU" sz="3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0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ru-RU" sz="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1173</Words>
  <PresentationFormat>Экран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Работа с семьями, находящимися в социально-опасном положении</vt:lpstr>
      <vt:lpstr>Основные понятия: </vt:lpstr>
      <vt:lpstr>Слайд 3</vt:lpstr>
      <vt:lpstr>Слайд 4</vt:lpstr>
      <vt:lpstr>ИСТОЧНИКИ ИНФОРМАЦИИ О СЕМЕЙНОМ НЕБЛАГОПОЛУЧИИ:  </vt:lpstr>
      <vt:lpstr> ПОКАЗАТЕЛИ  НЕГАТИВНОГО  ВЛИЯНИЯ СЕМЬИ, НАХОДЯЩЕЙСЯ В СОЦИАЛЬНО-ОПАСНОМ ПОЛОЖЕНИИ НА РЕБЕНКА. </vt:lpstr>
      <vt:lpstr>Слайд 7</vt:lpstr>
      <vt:lpstr>Слайд 8</vt:lpstr>
      <vt:lpstr> ЭФФЕКТИВНЫЕ МЕРЫ ВОЗДЕЙСТВИЯ НА СЕМЬЮ, НАХОДЯЩУЮСЯ В СОЦИАЛЬНО-ОПАСНОМ ПОЛОЖЕНИИ :</vt:lpstr>
      <vt:lpstr> СОВМЕСТНАЯ РАБОТА: </vt:lpstr>
      <vt:lpstr>ПРИЕМЫ (МЕТОДЫ) КОРРЕКЦИОННОЙ РАБОТЫ С СЕМЬЯМИ, НАХОДЯЩИМИСЯ В СОЦИАЛЬНО-ОПАСНОМ ПОЛОЖЕНИИ:</vt:lpstr>
      <vt:lpstr>ЧТО НУЖНО ЗНАТЬ О СЕМЬЕ,НАХОДЯЩЕЙСЯ В СОЦИАЛЬНО-ОПАСНОМ ПОЛОЖЕНИИ!</vt:lpstr>
      <vt:lpstr>НАПРАВЛЕНИЯ И ФОРМЫ РАБОТЫ С СЕМЬЕЙ, находящейся в социально-опасном положении </vt:lpstr>
      <vt:lpstr>Слайд 14</vt:lpstr>
      <vt:lpstr>Слайд 15</vt:lpstr>
      <vt:lpstr>Слайд 16</vt:lpstr>
      <vt:lpstr>Слайд 17</vt:lpstr>
      <vt:lpstr>последствия жизни и воспитания в семье, находящейся в социально-опасном положении </vt:lpstr>
      <vt:lpstr>БЕСЕДА УЧИТЕЛЯ С РОДИТЕЛЯМИ РЕБЕНКА ИЗ СЕМЬИ, НАХОДЯЩЕЙСЯ В СОЦИАЛЬНО-ОПАСНОМ ПОЛОЖЕНИИ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семьями, находящимися в социально-опасном положении</dc:title>
  <cp:lastModifiedBy>Admin</cp:lastModifiedBy>
  <cp:revision>17</cp:revision>
  <dcterms:modified xsi:type="dcterms:W3CDTF">2013-11-01T06:43:43Z</dcterms:modified>
</cp:coreProperties>
</file>