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7" r:id="rId2"/>
    <p:sldId id="258" r:id="rId3"/>
    <p:sldId id="261" r:id="rId4"/>
    <p:sldId id="276" r:id="rId5"/>
    <p:sldId id="259" r:id="rId6"/>
    <p:sldId id="273" r:id="rId7"/>
    <p:sldId id="274" r:id="rId8"/>
    <p:sldId id="275" r:id="rId9"/>
    <p:sldId id="260" r:id="rId10"/>
    <p:sldId id="262" r:id="rId11"/>
    <p:sldId id="263" r:id="rId12"/>
    <p:sldId id="265" r:id="rId13"/>
    <p:sldId id="264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D0E15-9AAC-4A7B-86E1-1EC8FED11F94}" type="datetimeFigureOut">
              <a:rPr lang="ru-RU" smtClean="0"/>
              <a:t>14.03.2013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F89A-7E9C-4E09-AB65-7CB4C36DFB5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D0E15-9AAC-4A7B-86E1-1EC8FED11F94}" type="datetimeFigureOut">
              <a:rPr lang="ru-RU" smtClean="0"/>
              <a:t>14.03.2013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F89A-7E9C-4E09-AB65-7CB4C36DFB5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D0E15-9AAC-4A7B-86E1-1EC8FED11F94}" type="datetimeFigureOut">
              <a:rPr lang="ru-RU" smtClean="0"/>
              <a:t>14.03.2013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F89A-7E9C-4E09-AB65-7CB4C36DFB5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D0E15-9AAC-4A7B-86E1-1EC8FED11F94}" type="datetimeFigureOut">
              <a:rPr lang="ru-RU" smtClean="0"/>
              <a:t>14.03.2013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F89A-7E9C-4E09-AB65-7CB4C36DFB5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D0E15-9AAC-4A7B-86E1-1EC8FED11F94}" type="datetimeFigureOut">
              <a:rPr lang="ru-RU" smtClean="0"/>
              <a:t>14.03.2013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F89A-7E9C-4E09-AB65-7CB4C36DFB5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D0E15-9AAC-4A7B-86E1-1EC8FED11F94}" type="datetimeFigureOut">
              <a:rPr lang="ru-RU" smtClean="0"/>
              <a:t>14.03.2013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F89A-7E9C-4E09-AB65-7CB4C36DFB5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D0E15-9AAC-4A7B-86E1-1EC8FED11F94}" type="datetimeFigureOut">
              <a:rPr lang="ru-RU" smtClean="0"/>
              <a:t>14.03.2013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F89A-7E9C-4E09-AB65-7CB4C36DFB5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D0E15-9AAC-4A7B-86E1-1EC8FED11F94}" type="datetimeFigureOut">
              <a:rPr lang="ru-RU" smtClean="0"/>
              <a:t>14.03.2013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F89A-7E9C-4E09-AB65-7CB4C36DFB5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D0E15-9AAC-4A7B-86E1-1EC8FED11F94}" type="datetimeFigureOut">
              <a:rPr lang="ru-RU" smtClean="0"/>
              <a:t>14.03.2013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F89A-7E9C-4E09-AB65-7CB4C36DFB5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D0E15-9AAC-4A7B-86E1-1EC8FED11F94}" type="datetimeFigureOut">
              <a:rPr lang="ru-RU" smtClean="0"/>
              <a:t>14.03.2013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F89A-7E9C-4E09-AB65-7CB4C36DFB5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D0E15-9AAC-4A7B-86E1-1EC8FED11F94}" type="datetimeFigureOut">
              <a:rPr lang="ru-RU" smtClean="0"/>
              <a:t>14.03.2013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F89A-7E9C-4E09-AB65-7CB4C36DFB5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D0E15-9AAC-4A7B-86E1-1EC8FED11F94}" type="datetimeFigureOut">
              <a:rPr lang="ru-RU" smtClean="0"/>
              <a:t>14.03.2013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BF89A-7E9C-4E09-AB65-7CB4C36DFB5F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xumuk.ru/encyklopedia/1548.html" TargetMode="External"/><Relationship Id="rId2" Type="http://schemas.openxmlformats.org/officeDocument/2006/relationships/hyperlink" Target="http://www.xumuk.ru/biologhim/158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xumuk.ru/lekenc/5510.html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428604"/>
            <a:ext cx="8786874" cy="6143668"/>
          </a:xfrm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9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Тема</a:t>
            </a:r>
            <a:r>
              <a:rPr lang="en-US" sz="9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: </a:t>
            </a:r>
            <a:r>
              <a:rPr lang="ru-RU" sz="9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Жиры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                          подготовили </a:t>
            </a:r>
            <a:b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                            ученицы </a:t>
            </a: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11-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 класса</a:t>
            </a:r>
            <a:b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                            Аликина Любовь</a:t>
            </a:r>
            <a:b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                             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Колева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Ольга                                  </a:t>
            </a:r>
            <a:b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                            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Илинзей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Екатерина</a:t>
            </a:r>
            <a:r>
              <a:rPr lang="ru-RU" b="1" dirty="0" smtClean="0">
                <a:ln w="50800"/>
              </a:rPr>
              <a:t/>
            </a:r>
            <a:br>
              <a:rPr lang="ru-RU" b="1" dirty="0" smtClean="0">
                <a:ln w="50800"/>
              </a:rPr>
            </a:br>
            <a:endParaRPr lang="ru-RU" b="1" dirty="0">
              <a:ln w="5080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572272"/>
          </a:xfrm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3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en-US" sz="3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en-US" sz="31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en-US" sz="31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67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Пищевые жиры</a:t>
            </a:r>
            <a:r>
              <a:rPr lang="en-US" sz="67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  <a:r>
              <a:rPr lang="en-US" sz="3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en-US" sz="3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en-US" sz="31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en-US" sz="31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31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Жиры – основной источник тепловой энергии, необходимой для </a:t>
            </a:r>
            <a:r>
              <a:rPr lang="ru-RU" sz="3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жизнедеятельности</a:t>
            </a:r>
            <a:r>
              <a:rPr lang="en-US" sz="3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3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человеческого </a:t>
            </a:r>
            <a:r>
              <a:rPr lang="ru-RU" sz="31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организма. Так же, как белки и углеводы, они участвуют в построении тканей организма и являются одним из важнейших элементов питания</a:t>
            </a:r>
            <a:r>
              <a:rPr lang="ru-RU" sz="3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  <a:r>
              <a:rPr lang="en-US" sz="3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en-US" sz="3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31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 своей калорийности жиры почти в 2,5 раз превосходят углеводы</a:t>
            </a:r>
            <a:r>
              <a:rPr lang="ru-RU" sz="3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  <a:r>
              <a:rPr lang="en-US" sz="3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en-US" sz="3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31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Жиры должны использоваться в количествах, наиболее благоприятных для восполнения затраты энергии. </a:t>
            </a:r>
            <a:r>
              <a:rPr lang="en-US" sz="3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en-US" sz="3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3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Нельзя </a:t>
            </a:r>
            <a:r>
              <a:rPr lang="ru-RU" sz="31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забывать, что избыточное количество жира даже в рационе здорового человека вредно. Жиры не растворяются ни в воде, ни пищеварительными соками.</a:t>
            </a:r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</a:rPr>
              <a:t/>
            </a:r>
            <a:b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</a:rPr>
            </a:b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    </a:t>
            </a:r>
            <a:b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</a:b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0" y="357166"/>
            <a:ext cx="9144000" cy="6215106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31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31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Подбирая </a:t>
            </a:r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жир для приготовления того или иного блюда, повар должен учитывать 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не </a:t>
            </a:r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только усвояемость его организмом, 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что </a:t>
            </a:r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особенно важно при изготовлении кушаний диетического и детского питания, но и то, как данный жир реагирует 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на </a:t>
            </a:r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сильное разогревание. </a:t>
            </a:r>
            <a:r>
              <a:rPr lang="ru-RU" sz="2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sz="2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    </a:t>
            </a:r>
            <a:b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643709"/>
          </a:xfrm>
        </p:spPr>
        <p:txBody>
          <a:bodyPr>
            <a:noAutofit/>
          </a:bodyPr>
          <a:lstStyle/>
          <a:p>
            <a:r>
              <a:rPr lang="ru-RU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Главная составляющая часть шоколада – масло, которое выделяют из какао-бобов. Плоды этого диковинного дерева были завезены в Европу из Америки Христофором Колумбом.  Ацтеки использовали их для приготовления особого напитка “</a:t>
            </a:r>
            <a:r>
              <a:rPr lang="ru-RU" sz="28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чоколатль</a:t>
            </a:r>
            <a:r>
              <a:rPr lang="ru-RU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” 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(</a:t>
            </a:r>
            <a:r>
              <a:rPr 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“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горькой воды</a:t>
            </a:r>
            <a:r>
              <a:rPr 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”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), </a:t>
            </a:r>
            <a:r>
              <a:rPr lang="ru-RU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отсюда и название шоколад. Его употребляли в пищу с перцем. Испанские кондитеры уже в XVІІ в. научились готовить и какао,  и шоколад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. Какао-масло </a:t>
            </a:r>
            <a:r>
              <a:rPr lang="ru-RU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при нормальных условиях твёрдое, плавится около 34°С в очень узком температурном интервале. Все знают, что хороший шоколад “тает во рту, а не в руках”. Действительно, при нагреве почти до температуры плавления он сохраняет хрупкость, а, попадая в рот, легко тает.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715148"/>
          </a:xfrm>
        </p:spPr>
        <p:txBody>
          <a:bodyPr/>
          <a:lstStyle/>
          <a:p>
            <a:r>
              <a:rPr lang="ru-RU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Растительные </a:t>
            </a:r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жиры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обывают </a:t>
            </a: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из семян масличных растений путем прессования или экстрагирования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 Растительное </a:t>
            </a: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масло подвергают очистке либо фильтрованием, либо воздействием на него щелочей.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Волшебный-край-подсолн.-раф.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3715" y="0"/>
            <a:ext cx="2280285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42853"/>
            <a:ext cx="8786874" cy="4929221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Подсолнечное 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масло</a:t>
            </a:r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Подсолнечное масло получают прессованием семян подсолнечника</a:t>
            </a: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 Масло</a:t>
            </a:r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, выработанное прессованием, и особенности горячим, обладает интенсивным золотисто-желтым цветом и ярко выраженным запахом поджаренных семян.</a:t>
            </a:r>
            <a:endParaRPr lang="ru-RU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GHUILE250BT.jpg"/>
          <p:cNvPicPr>
            <a:picLocks noChangeAspect="1"/>
          </p:cNvPicPr>
          <p:nvPr/>
        </p:nvPicPr>
        <p:blipFill>
          <a:blip r:embed="rId2"/>
          <a:srcRect l="55208" r="20833" b="2083"/>
          <a:stretch>
            <a:fillRect/>
          </a:stretch>
        </p:blipFill>
        <p:spPr>
          <a:xfrm>
            <a:off x="0" y="1"/>
            <a:ext cx="1678028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643998" cy="592935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Оливковое 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масло</a:t>
            </a: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Оливковое </a:t>
            </a:r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(прованское) масло добывают из мясистой части плода оливкового дерева и из ядра его твердой косточки. Лучший пищевой сорт оливкового масла получают способом холодного прессования</a:t>
            </a: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Оливковое </a:t>
            </a:r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масло имеет нежный, мягкий вкус, и приятный аромат.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39659698.jpg"/>
          <p:cNvPicPr>
            <a:picLocks noChangeAspect="1"/>
          </p:cNvPicPr>
          <p:nvPr/>
        </p:nvPicPr>
        <p:blipFill>
          <a:blip r:embed="rId2"/>
          <a:srcRect l="10204" r="10203"/>
          <a:stretch>
            <a:fillRect/>
          </a:stretch>
        </p:blipFill>
        <p:spPr>
          <a:xfrm>
            <a:off x="0" y="0"/>
            <a:ext cx="2751063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2851"/>
            <a:ext cx="9144000" cy="4643471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Горчичное </a:t>
            </a: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масло</a:t>
            </a:r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49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 </a:t>
            </a:r>
            <a:r>
              <a:rPr lang="en-US" sz="49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en-US" sz="49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Из </a:t>
            </a:r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семян белой или сизой горчицы получают масло, которое после тщательной очистки обладает приятным, мягким вкусом. Цвет рафинированного горчичного масла интенсивно желтый. 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257157905_008.jpg"/>
          <p:cNvPicPr>
            <a:picLocks noChangeAspect="1"/>
          </p:cNvPicPr>
          <p:nvPr/>
        </p:nvPicPr>
        <p:blipFill>
          <a:blip r:embed="rId2"/>
          <a:srcRect l="23304" t="17708" r="21733" b="4166"/>
          <a:stretch>
            <a:fillRect/>
          </a:stretch>
        </p:blipFill>
        <p:spPr>
          <a:xfrm>
            <a:off x="6500826" y="1357298"/>
            <a:ext cx="2500330" cy="535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одзаголовок 2"/>
          <p:cNvSpPr>
            <a:spLocks noGrp="1"/>
          </p:cNvSpPr>
          <p:nvPr>
            <p:ph type="ctrTitle"/>
          </p:nvPr>
        </p:nvSpPr>
        <p:spPr>
          <a:xfrm>
            <a:off x="0" y="214313"/>
            <a:ext cx="9144000" cy="4857761"/>
          </a:xfrm>
        </p:spPr>
        <p:txBody>
          <a:bodyPr>
            <a:normAutofit/>
          </a:bodyPr>
          <a:lstStyle/>
          <a:p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Арахисовое </a:t>
            </a: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масло</a:t>
            </a: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Это </a:t>
            </a:r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масло вырабатывают из ядра арахиса (земляного ореха). Рафинированное масло, полученное холодным прессованием обладает хорошим вкусом и </a:t>
            </a: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приятным</a:t>
            </a:r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запахом</a:t>
            </a:r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42853"/>
            <a:ext cx="8786874" cy="6572296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Животные жиры</a:t>
            </a:r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природные продукты, получаемые из </a:t>
            </a: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tooltip="Биологическая химия"/>
              </a:rPr>
              <a:t>жировых </a:t>
            </a: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Биологическая химия"/>
              </a:rPr>
              <a:t>тканей</a:t>
            </a: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некоторых животных. По консистенции делятся на твердые и жидкие, по целевому назначению на пищевые, медицинские, кормовые (ветеринарные) и технические. </a:t>
            </a:r>
            <a:b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Особое место среди 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3" tooltip="Химическая энциклопедия"/>
              </a:rPr>
              <a:t>жиров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животных занимает молочный 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3" tooltip="Химическая энциклопедия"/>
              </a:rPr>
              <a:t>жир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составляющий основную часть коровьего 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4" tooltip="Лекарственные препараты"/>
              </a:rPr>
              <a:t>масла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(82% сливочного, 98% топленого). Как жирно-кислотный состав, так и свойства различных 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3" tooltip="Химическая энциклопедия"/>
              </a:rPr>
              <a:t>жиров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животных колеблются в зависимости от возраста, пола, упитанности и др. характеристик животного. 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2853"/>
            <a:ext cx="9144000" cy="6572296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Для липидов характерны функции: 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строительная </a:t>
            </a: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(состав биологических мембран), гормональная (половые гормоны), энергетическая 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запасающая (энергетические запасы </a:t>
            </a: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организма), защитная (накапливаясь в виде 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подкожного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жира</a:t>
            </a: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липиды выступают в качестве </a:t>
            </a:r>
            <a:r>
              <a:rPr lang="ru-RU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термоизолятора</a:t>
            </a: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; жироподобные вещества покрывают эпидермис растений и шерсть животных), 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участие </a:t>
            </a: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метаболизме (витамин 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играет ключевую роль в обмене кальция и фосфора).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214282" y="428604"/>
            <a:ext cx="8786874" cy="6143668"/>
          </a:xfrm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>
                <a:ln w="50800"/>
              </a:rPr>
              <a:t/>
            </a:r>
            <a:br>
              <a:rPr lang="ru-RU" b="1" dirty="0">
                <a:ln w="50800"/>
              </a:rPr>
            </a:b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Жиры </a:t>
            </a: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— это смеси 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сложных </a:t>
            </a: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эфиров, образованных трехатомным спиртом глицерином и высшими жирными кислотами.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>
                <a:ln w="50800"/>
              </a:rPr>
              <a:t>     </a:t>
            </a:r>
            <a:br>
              <a:rPr lang="ru-RU" b="1" dirty="0" smtClean="0">
                <a:ln w="50800"/>
              </a:rPr>
            </a:br>
            <a:endParaRPr lang="ru-RU" b="1" dirty="0">
              <a:ln w="5080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6286544"/>
          </a:xfrm>
        </p:spPr>
        <p:txBody>
          <a:bodyPr>
            <a:noAutofit/>
          </a:bodyPr>
          <a:lstStyle/>
          <a:p>
            <a:r>
              <a:rPr lang="ru-RU" sz="3200" b="1" dirty="0">
                <a:ln w="17780" cmpd="sng">
                  <a:solidFill>
                    <a:schemeClr val="accent5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Любые знания, в том числе и знания </a:t>
            </a:r>
            <a:r>
              <a:rPr lang="ru-RU" sz="3200" b="1" dirty="0" smtClean="0">
                <a:ln w="17780" cmpd="sng">
                  <a:solidFill>
                    <a:schemeClr val="accent5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  <a:r>
              <a:rPr lang="en-US" sz="3200" b="1" dirty="0" smtClean="0">
                <a:ln w="17780" cmpd="sng">
                  <a:solidFill>
                    <a:schemeClr val="accent5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3200" b="1" dirty="0" smtClean="0">
                <a:ln w="17780" cmpd="sng">
                  <a:solidFill>
                    <a:schemeClr val="accent5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сложных </a:t>
            </a:r>
            <a:r>
              <a:rPr lang="ru-RU" sz="3200" b="1" dirty="0">
                <a:ln w="17780" cmpd="sng">
                  <a:solidFill>
                    <a:schemeClr val="accent5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обменных процессах, происходящих в организме человека, </a:t>
            </a:r>
            <a:r>
              <a:rPr lang="ru-RU" sz="3200" b="1" dirty="0" smtClean="0">
                <a:ln w="17780" cmpd="sng">
                  <a:solidFill>
                    <a:schemeClr val="accent5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должны</a:t>
            </a:r>
            <a:r>
              <a:rPr lang="en-US" sz="3200" b="1" dirty="0" smtClean="0">
                <a:ln w="17780" cmpd="sng">
                  <a:solidFill>
                    <a:schemeClr val="accent5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3200" b="1" dirty="0" smtClean="0">
                <a:ln w="17780" cmpd="sng">
                  <a:solidFill>
                    <a:schemeClr val="accent5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способствовать </a:t>
            </a:r>
            <a:r>
              <a:rPr lang="ru-RU" sz="3200" b="1" dirty="0">
                <a:ln w="17780" cmpd="sng">
                  <a:solidFill>
                    <a:schemeClr val="accent5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повышению общей культуры человека, в том числе и </a:t>
            </a:r>
            <a:r>
              <a:rPr lang="ru-RU" sz="3200" b="1" dirty="0" smtClean="0">
                <a:ln w="17780" cmpd="sng">
                  <a:solidFill>
                    <a:schemeClr val="accent5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культуры</a:t>
            </a:r>
            <a:r>
              <a:rPr lang="en-US" sz="3200" b="1" dirty="0" smtClean="0">
                <a:ln w="17780" cmpd="sng">
                  <a:solidFill>
                    <a:schemeClr val="accent5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3200" b="1" dirty="0" smtClean="0">
                <a:ln w="17780" cmpd="sng">
                  <a:solidFill>
                    <a:schemeClr val="accent5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здорового </a:t>
            </a:r>
            <a:r>
              <a:rPr lang="ru-RU" sz="3200" b="1" dirty="0">
                <a:ln w="17780" cmpd="sng">
                  <a:solidFill>
                    <a:schemeClr val="accent5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образа жизни, в свою очередь, частью которой является </a:t>
            </a:r>
            <a:r>
              <a:rPr lang="ru-RU" sz="3200" b="1" dirty="0" smtClean="0">
                <a:ln w="17780" cmpd="sng">
                  <a:solidFill>
                    <a:schemeClr val="accent5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правильное</a:t>
            </a:r>
            <a:r>
              <a:rPr lang="en-US" sz="3200" b="1" dirty="0" smtClean="0">
                <a:ln w="17780" cmpd="sng">
                  <a:solidFill>
                    <a:schemeClr val="accent5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3200" b="1" dirty="0" smtClean="0">
                <a:ln w="17780" cmpd="sng">
                  <a:solidFill>
                    <a:schemeClr val="accent5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питание</a:t>
            </a:r>
            <a:r>
              <a:rPr lang="ru-RU" sz="3200" b="1" dirty="0">
                <a:ln w="17780" cmpd="sng">
                  <a:solidFill>
                    <a:schemeClr val="accent5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 Повышение уровня общей культуры чело­века позволит </a:t>
            </a:r>
            <a:r>
              <a:rPr lang="ru-RU" sz="3200" b="1" dirty="0" smtClean="0">
                <a:ln w="17780" cmpd="sng">
                  <a:solidFill>
                    <a:schemeClr val="accent5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ему</a:t>
            </a:r>
            <a:r>
              <a:rPr lang="en-US" sz="3200" b="1" dirty="0" smtClean="0">
                <a:ln w="17780" cmpd="sng">
                  <a:solidFill>
                    <a:schemeClr val="accent5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3200" b="1" dirty="0" smtClean="0">
                <a:ln w="17780" cmpd="sng">
                  <a:solidFill>
                    <a:schemeClr val="accent5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избежать </a:t>
            </a:r>
            <a:r>
              <a:rPr lang="ru-RU" sz="3200" b="1" dirty="0">
                <a:ln w="17780" cmpd="sng">
                  <a:solidFill>
                    <a:schemeClr val="accent5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многих неприятностей, связанных с болезнями и другими нарушениями </a:t>
            </a:r>
            <a:r>
              <a:rPr lang="ru-RU" sz="3200" b="1" dirty="0" smtClean="0">
                <a:ln w="17780" cmpd="sng">
                  <a:solidFill>
                    <a:schemeClr val="accent5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</a:t>
            </a:r>
            <a:r>
              <a:rPr lang="en-US" sz="3200" b="1" dirty="0" smtClean="0">
                <a:ln w="17780" cmpd="sng">
                  <a:solidFill>
                    <a:schemeClr val="accent5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3200" b="1" dirty="0" smtClean="0">
                <a:ln w="17780" cmpd="sng">
                  <a:solidFill>
                    <a:schemeClr val="accent5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функционировании </a:t>
            </a:r>
            <a:r>
              <a:rPr lang="ru-RU" sz="3200" b="1" dirty="0">
                <a:ln w="17780" cmpd="sng">
                  <a:solidFill>
                    <a:schemeClr val="accent5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его организма.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214446"/>
          </a:xfrm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>
                <a:ln w="50800"/>
              </a:rPr>
              <a:t/>
            </a:r>
            <a:br>
              <a:rPr lang="ru-RU" b="1" dirty="0">
                <a:ln w="50800"/>
              </a:rPr>
            </a:br>
            <a:r>
              <a:rPr lang="ru-RU" b="1" dirty="0" smtClean="0">
                <a:ln w="50800"/>
              </a:rPr>
              <a:t/>
            </a:r>
            <a:br>
              <a:rPr lang="ru-RU" b="1" dirty="0" smtClean="0">
                <a:ln w="50800"/>
              </a:rPr>
            </a:br>
            <a:r>
              <a:rPr lang="ru-RU" b="1" dirty="0">
                <a:ln w="50800"/>
              </a:rPr>
              <a:t/>
            </a:r>
            <a:br>
              <a:rPr lang="ru-RU" b="1" dirty="0">
                <a:ln w="50800"/>
              </a:rPr>
            </a:br>
            <a:r>
              <a:rPr lang="ru-RU" b="1" dirty="0" smtClean="0">
                <a:ln w="50800"/>
              </a:rPr>
              <a:t/>
            </a:r>
            <a:br>
              <a:rPr lang="ru-RU" b="1" dirty="0" smtClean="0">
                <a:ln w="50800"/>
              </a:rPr>
            </a:b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Общая </a:t>
            </a:r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формула жиров, где 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 </a:t>
            </a:r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— радикалы высших жирных кислот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>
                <a:ln w="50800"/>
              </a:rPr>
              <a:t>     </a:t>
            </a:r>
            <a:br>
              <a:rPr lang="ru-RU" b="1" dirty="0" smtClean="0">
                <a:ln w="50800"/>
              </a:rPr>
            </a:br>
            <a:endParaRPr lang="ru-RU" b="1" dirty="0">
              <a:ln w="50800"/>
            </a:endParaRPr>
          </a:p>
        </p:txBody>
      </p:sp>
      <p:pic>
        <p:nvPicPr>
          <p:cNvPr id="1026" name="Picture 2" descr="http://www.chemel.ru/images/stories/chemistry/org_chem/7/036.JPG"/>
          <p:cNvPicPr>
            <a:picLocks noChangeAspect="1" noChangeArrowheads="1"/>
          </p:cNvPicPr>
          <p:nvPr/>
        </p:nvPicPr>
        <p:blipFill>
          <a:blip r:embed="rId2"/>
          <a:srcRect l="3131" t="1620" r="20146" b="4416"/>
          <a:stretch>
            <a:fillRect/>
          </a:stretch>
        </p:blipFill>
        <p:spPr bwMode="auto">
          <a:xfrm>
            <a:off x="2571736" y="1643050"/>
            <a:ext cx="3922911" cy="46434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4612" y="214290"/>
            <a:ext cx="4000528" cy="1470025"/>
          </a:xfrm>
        </p:spPr>
        <p:txBody>
          <a:bodyPr>
            <a:normAutofit/>
          </a:bodyPr>
          <a:lstStyle/>
          <a:p>
            <a:r>
              <a:rPr lang="ru-RU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Жиры</a:t>
            </a:r>
            <a:endParaRPr lang="ru-RU" sz="8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0" y="2000240"/>
            <a:ext cx="4572000" cy="43577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Жидкие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р</a:t>
            </a: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астительного происхождения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(</a:t>
            </a: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кроме кокосового</a:t>
            </a:r>
            <a:r>
              <a:rPr lang="en-US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масла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)</a:t>
            </a:r>
            <a:endParaRPr kumimoji="0" lang="ru-RU" sz="4400" b="1" i="0" u="none" strike="noStrike" kern="1200" normalizeH="0" baseline="0" noProof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2214554"/>
            <a:ext cx="4500562" cy="4429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Твёрдые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ж</a:t>
            </a: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ивотного происхождения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(</a:t>
            </a: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кроме рыбьего жира</a:t>
            </a:r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 flipV="1">
            <a:off x="2500298" y="1571612"/>
            <a:ext cx="2000264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786314" y="1571612"/>
            <a:ext cx="2071702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2786050" y="2357430"/>
            <a:ext cx="3571900" cy="1357322"/>
          </a:xfrm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>
                <a:ln w="50800"/>
              </a:rPr>
              <a:t/>
            </a:r>
            <a:br>
              <a:rPr lang="ru-RU" b="1" dirty="0">
                <a:ln w="50800"/>
              </a:rPr>
            </a:br>
            <a:r>
              <a:rPr lang="ru-RU" sz="89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Жиры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>
                <a:ln w="50800"/>
              </a:rPr>
              <a:t>     </a:t>
            </a:r>
            <a:br>
              <a:rPr lang="ru-RU" b="1" dirty="0" smtClean="0">
                <a:ln w="50800"/>
              </a:rPr>
            </a:br>
            <a:endParaRPr lang="ru-RU" b="1" dirty="0">
              <a:ln w="5080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572100" y="3643314"/>
            <a:ext cx="3571900" cy="1357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0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1" i="0" u="none" strike="noStrike" kern="120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0700" b="1" i="0" u="none" strike="noStrike" kern="120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Производство</a:t>
            </a:r>
            <a:r>
              <a:rPr lang="ru-RU" sz="107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kumimoji="0" lang="ru-RU" sz="10700" b="1" i="0" u="none" strike="noStrike" kern="1200" normalizeH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краски</a:t>
            </a:r>
            <a:r>
              <a:rPr kumimoji="0" lang="ru-RU" sz="4400" b="1" i="0" u="none" strike="noStrike" kern="120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1" i="0" u="none" strike="noStrike" kern="120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1" i="0" u="none" strike="noStrike" kern="1200" cap="none" spc="0" normalizeH="0" baseline="0" noProof="0" dirty="0" smtClean="0">
                <a:ln w="50800"/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</a:t>
            </a:r>
            <a:br>
              <a:rPr kumimoji="0" lang="ru-RU" sz="4400" b="1" i="0" u="none" strike="noStrike" kern="1200" cap="none" spc="0" normalizeH="0" baseline="0" noProof="0" dirty="0" smtClean="0">
                <a:ln w="50800"/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1" i="0" u="none" strike="noStrike" kern="1200" cap="none" spc="0" normalizeH="0" baseline="0" noProof="0" dirty="0" smtClean="0">
              <a:ln w="50800"/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786050" y="0"/>
            <a:ext cx="3571900" cy="1357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 w="50800"/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В медицине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1" i="0" u="none" strike="noStrike" kern="1200" cap="none" spc="0" normalizeH="0" baseline="0" noProof="0" dirty="0" smtClean="0">
                <a:ln w="50800"/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</a:t>
            </a:r>
            <a:br>
              <a:rPr kumimoji="0" lang="ru-RU" sz="4400" b="1" i="0" u="none" strike="noStrike" kern="1200" cap="none" spc="0" normalizeH="0" baseline="0" noProof="0" dirty="0" smtClean="0">
                <a:ln w="50800"/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1" i="0" u="none" strike="noStrike" kern="1200" cap="none" spc="0" normalizeH="0" baseline="0" noProof="0" dirty="0" smtClean="0">
              <a:ln w="50800"/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-142908" y="2214554"/>
            <a:ext cx="3571900" cy="1357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0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 w="50800"/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1" i="0" u="none" strike="noStrike" kern="1200" cap="none" spc="0" normalizeH="0" baseline="0" noProof="0" dirty="0" smtClean="0">
                <a:ln w="50800"/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0700" b="1" i="0" u="none" strike="noStrike" kern="120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Применение</a:t>
            </a:r>
            <a:r>
              <a:rPr kumimoji="0" lang="ru-RU" sz="10700" b="1" i="0" u="none" strike="noStrike" kern="1200" normalizeH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700" b="1" i="0" u="none" strike="noStrike" kern="1200" normalizeH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 пищу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1" i="0" u="none" strike="noStrike" kern="1200" cap="none" spc="0" normalizeH="0" baseline="0" noProof="0" dirty="0" smtClean="0">
                <a:ln w="50800"/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</a:t>
            </a:r>
            <a:br>
              <a:rPr kumimoji="0" lang="ru-RU" sz="4400" b="1" i="0" u="none" strike="noStrike" kern="1200" cap="none" spc="0" normalizeH="0" baseline="0" noProof="0" dirty="0" smtClean="0">
                <a:ln w="50800"/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1" i="0" u="none" strike="noStrike" kern="1200" cap="none" spc="0" normalizeH="0" baseline="0" noProof="0" dirty="0" smtClean="0">
              <a:ln w="50800"/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857884" y="2214554"/>
            <a:ext cx="3571900" cy="1357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 w="50800"/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1" i="0" u="none" strike="noStrike" kern="1200" cap="none" spc="0" normalizeH="0" baseline="0" noProof="0" dirty="0" smtClean="0">
                <a:ln w="50800"/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1200" b="1" i="0" u="none" strike="noStrike" kern="120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Производство</a:t>
            </a:r>
            <a:r>
              <a:rPr kumimoji="0" lang="ru-RU" sz="11200" b="1" i="0" u="none" strike="noStrike" kern="1200" normalizeH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200" b="1" i="0" u="none" strike="noStrike" kern="1200" normalizeH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свечей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1" i="0" u="none" strike="noStrike" kern="1200" cap="none" spc="0" normalizeH="0" baseline="0" noProof="0" dirty="0" smtClean="0">
                <a:ln w="50800"/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</a:t>
            </a:r>
            <a:br>
              <a:rPr kumimoji="0" lang="ru-RU" sz="4400" b="1" i="0" u="none" strike="noStrike" kern="1200" cap="none" spc="0" normalizeH="0" baseline="0" noProof="0" dirty="0" smtClean="0">
                <a:ln w="50800"/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1" i="0" u="none" strike="noStrike" kern="1200" cap="none" spc="0" normalizeH="0" baseline="0" noProof="0" dirty="0" smtClean="0">
              <a:ln w="50800"/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000628" y="785794"/>
            <a:ext cx="3571900" cy="1357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 w="50800"/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1" i="0" u="none" strike="noStrike" kern="1200" cap="none" spc="0" normalizeH="0" baseline="0" noProof="0" dirty="0" smtClean="0">
                <a:ln w="50800"/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1200" b="1" i="0" u="none" strike="noStrike" kern="120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Корм</a:t>
            </a:r>
            <a:r>
              <a:rPr kumimoji="0" lang="ru-RU" sz="11200" b="1" i="0" u="none" strike="noStrike" kern="1200" normalizeH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для животных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1" i="0" u="none" strike="noStrike" kern="1200" cap="none" spc="0" normalizeH="0" baseline="0" noProof="0" dirty="0" smtClean="0">
                <a:ln w="50800"/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</a:t>
            </a:r>
            <a:br>
              <a:rPr kumimoji="0" lang="ru-RU" sz="4400" b="1" i="0" u="none" strike="noStrike" kern="1200" cap="none" spc="0" normalizeH="0" baseline="0" noProof="0" dirty="0" smtClean="0">
                <a:ln w="50800"/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1" i="0" u="none" strike="noStrike" kern="1200" cap="none" spc="0" normalizeH="0" baseline="0" noProof="0" dirty="0" smtClean="0">
              <a:ln w="50800"/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42844" y="3714752"/>
            <a:ext cx="3571900" cy="1357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1" i="0" u="none" strike="noStrike" kern="120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2800" b="1" i="0" u="none" strike="noStrike" kern="120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Производство</a:t>
            </a:r>
            <a:r>
              <a:rPr kumimoji="0" lang="ru-RU" sz="12800" b="1" i="0" u="none" strike="noStrike" kern="1200" normalizeH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мыла</a:t>
            </a:r>
            <a:r>
              <a:rPr kumimoji="0" lang="ru-RU" sz="4400" b="1" i="0" u="none" strike="noStrike" kern="120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1" i="0" u="none" strike="noStrike" kern="120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1" i="0" u="none" strike="noStrike" kern="1200" cap="none" spc="0" normalizeH="0" baseline="0" noProof="0" dirty="0" smtClean="0">
                <a:ln w="50800"/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</a:t>
            </a:r>
            <a:br>
              <a:rPr kumimoji="0" lang="ru-RU" sz="4400" b="1" i="0" u="none" strike="noStrike" kern="1200" cap="none" spc="0" normalizeH="0" baseline="0" noProof="0" dirty="0" smtClean="0">
                <a:ln w="50800"/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1" i="0" u="none" strike="noStrike" kern="1200" cap="none" spc="0" normalizeH="0" baseline="0" noProof="0" dirty="0" smtClean="0">
              <a:ln w="50800"/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57158" y="785794"/>
            <a:ext cx="3571900" cy="1357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 w="50800"/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1" i="0" u="none" strike="noStrike" kern="1200" cap="none" spc="0" normalizeH="0" baseline="0" noProof="0" dirty="0" smtClean="0">
                <a:ln w="50800"/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6100" b="1" i="0" u="none" strike="noStrike" kern="120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</a:t>
            </a:r>
            <a:r>
              <a:rPr kumimoji="0" lang="ru-RU" sz="6100" b="1" i="0" u="none" strike="noStrike" kern="1200" normalizeH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парфюмерии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1" i="0" u="none" strike="noStrike" kern="1200" cap="none" spc="0" normalizeH="0" baseline="0" noProof="0" dirty="0" smtClean="0">
                <a:ln w="50800"/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</a:t>
            </a:r>
            <a:br>
              <a:rPr kumimoji="0" lang="ru-RU" sz="4400" b="1" i="0" u="none" strike="noStrike" kern="1200" cap="none" spc="0" normalizeH="0" baseline="0" noProof="0" dirty="0" smtClean="0">
                <a:ln w="50800"/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1" i="0" u="none" strike="noStrike" kern="1200" cap="none" spc="0" normalizeH="0" baseline="0" noProof="0" dirty="0" smtClean="0">
              <a:ln w="50800"/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928926" y="4643446"/>
            <a:ext cx="3571900" cy="1357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0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1" i="0" u="none" strike="noStrike" kern="120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0700" b="1" i="0" u="none" strike="noStrike" kern="120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Производство</a:t>
            </a:r>
            <a:r>
              <a:rPr kumimoji="0" lang="ru-RU" sz="10700" b="1" i="0" u="none" strike="noStrike" kern="1200" normalizeH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глицерина</a:t>
            </a:r>
            <a:r>
              <a:rPr kumimoji="0" lang="ru-RU" sz="4400" b="1" i="0" u="none" strike="noStrike" kern="120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1" i="0" u="none" strike="noStrike" kern="120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1" i="0" u="none" strike="noStrike" kern="1200" cap="none" spc="0" normalizeH="0" baseline="0" noProof="0" dirty="0" smtClean="0">
                <a:ln w="50800"/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</a:t>
            </a:r>
            <a:br>
              <a:rPr kumimoji="0" lang="ru-RU" sz="4400" b="1" i="0" u="none" strike="noStrike" kern="1200" cap="none" spc="0" normalizeH="0" baseline="0" noProof="0" dirty="0" smtClean="0">
                <a:ln w="50800"/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1" i="0" u="none" strike="noStrike" kern="1200" cap="none" spc="0" normalizeH="0" baseline="0" noProof="0" dirty="0" smtClean="0">
              <a:ln w="50800"/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 flipH="1" flipV="1">
            <a:off x="3857620" y="1571612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3929852" y="3999710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4857752" y="1643050"/>
            <a:ext cx="1500198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0800000">
            <a:off x="2643174" y="1643050"/>
            <a:ext cx="1643074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6000760" y="278605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0800000">
            <a:off x="2714612" y="278605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0800000" flipV="1">
            <a:off x="3214678" y="3286124"/>
            <a:ext cx="1071570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4857752" y="3286124"/>
            <a:ext cx="1285884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4500"/>
                            </p:stCondLst>
                            <p:childTnLst>
                              <p:par>
                                <p:cTn id="4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7000"/>
                            </p:stCondLst>
                            <p:childTnLst>
                              <p:par>
                                <p:cTn id="5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7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9500"/>
                            </p:stCondLst>
                            <p:childTnLst>
                              <p:par>
                                <p:cTn id="6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2853"/>
            <a:ext cx="9144000" cy="6715148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4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Свечи</a:t>
            </a:r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Использование свечей происходит ещё от древней арийской религии, которая использовала их в праздничной церемонии  для того, чтобы отогнать богов грома, штормов и бури. Свечи сжигали, чтобы отгонять ведьм. </a:t>
            </a:r>
            <a:br>
              <a:rPr lang="ru-RU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 Китае и Японии свечи производили из воска. Его получали из насекомых и семян растений, а затем эту массу формировали в бумажные  трубочки. В получившуюся восковую форму помещали фитиль, который изготавливали из волокон растений. Много столетий спустя, в 18 веке, фитиль стал хлопковым, и его заливали жиром или воском,  а не вставляли в готовую свечу.</a:t>
            </a:r>
            <a:br>
              <a:rPr lang="ru-RU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Постепенно человечество перешло к использованию животного жира для получения воска. Также начали использовать пчелиный воск, в основном из-за его аромата. Эти свечи были довольно дорогим удовольствием, но горели намного ярче,  чем их собратья из жира.</a:t>
            </a:r>
            <a:r>
              <a:rPr lang="ru-RU" sz="18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sz="18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ru-RU" sz="1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2851"/>
            <a:ext cx="9144000" cy="6572297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Парфюмерия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В период Новой Империи (1580-1085 годы до н.э.) ароматы стали объектом светского применения. Женщины использовали мази и </a:t>
            </a:r>
            <a:r>
              <a:rPr lang="ru-RU" sz="2800" b="1" dirty="0" err="1"/>
              <a:t>парфюмированные</a:t>
            </a:r>
            <a:r>
              <a:rPr lang="ru-RU" sz="2800" b="1" dirty="0"/>
              <a:t> масла для омоложения, не обходились без них и во время любовных ритуалов. Мази и бальзамы применялись не только для ароматизации, но и в лечебных целях: ими лечили ожоги, раны, смягчали и очищали кожу. Спирта  древние египтяне не знали, поэтому в качестве основы для мазей использовали растительные масла и животный жир. В бальзамы и мази часто добавляли красители,  чтобы придать им более эстетичный вид. Хранились они в вазах или керамических флакончиках в виде животных. Позднее флаконы стали делать из стекла</a:t>
            </a:r>
            <a:r>
              <a:rPr lang="en-US" sz="2800" b="1" dirty="0"/>
              <a:t>.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14290"/>
            <a:ext cx="8858312" cy="642942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Мыло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/>
              <a:t>Самое раннее описание мыловарения было обнаружено учёными на шумерских табличках (2500 г. до н.э.).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/>
              <a:t>Судя по этим записям мыло изготовлялось путём смеси воды и древесной золы, которую кипятили и в последствии растапливали в ней жир,  получая тем самым мыльный раствор. Но, к сожалению,  свидетельств применения  данного раствора не сохранилось.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572272"/>
          </a:xfrm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3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en-US" sz="3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en-US" sz="31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en-US" sz="31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3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Роль </a:t>
            </a:r>
            <a:r>
              <a:rPr lang="ru-RU" sz="31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жиров в питании определяется их высокой калорийностью и </a:t>
            </a:r>
            <a:r>
              <a:rPr lang="ru-RU" sz="3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участием совместно </a:t>
            </a:r>
            <a:r>
              <a:rPr lang="ru-RU" sz="31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 белками в пластических процессах. </a:t>
            </a:r>
            <a:r>
              <a:rPr lang="ru-RU" sz="3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sz="3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3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Помимо </a:t>
            </a:r>
            <a:r>
              <a:rPr lang="ru-RU" sz="31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высокой калорийности, биологическая ценность жиров </a:t>
            </a:r>
            <a:r>
              <a:rPr lang="ru-RU" sz="3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определяется наличием </a:t>
            </a:r>
            <a:r>
              <a:rPr lang="ru-RU" sz="31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 них жирорастворимых витаминов </a:t>
            </a:r>
            <a:r>
              <a:rPr lang="ru-RU" sz="3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(</a:t>
            </a:r>
            <a:r>
              <a:rPr lang="ru-RU" sz="31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A, D, E) и жирных </a:t>
            </a:r>
            <a:r>
              <a:rPr lang="ru-RU" sz="3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полиненасыщен</a:t>
            </a:r>
            <a:r>
              <a:rPr lang="en-US" sz="3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 </a:t>
            </a:r>
            <a:r>
              <a:rPr lang="ru-RU" sz="3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кислот.</a:t>
            </a:r>
            <a:br>
              <a:rPr lang="ru-RU" sz="3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31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Полиненасыщенные жирные кислоты – </a:t>
            </a:r>
            <a:r>
              <a:rPr lang="ru-RU" sz="3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sz="3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3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линолевая</a:t>
            </a:r>
            <a:r>
              <a:rPr lang="ru-RU" sz="3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и </a:t>
            </a:r>
            <a:r>
              <a:rPr lang="ru-RU" sz="3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арахидоновая</a:t>
            </a:r>
            <a:r>
              <a:rPr lang="ru-RU" sz="3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31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– </a:t>
            </a:r>
            <a:r>
              <a:rPr lang="ru-RU" sz="3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являются незаменимыми</a:t>
            </a:r>
            <a:r>
              <a:rPr lang="ru-RU" sz="31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, </a:t>
            </a:r>
            <a:r>
              <a:rPr lang="ru-RU" sz="3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sz="3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3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так </a:t>
            </a:r>
            <a:r>
              <a:rPr lang="ru-RU" sz="31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как их синтез в организме крайне ограничен</a:t>
            </a:r>
            <a:r>
              <a:rPr lang="ru-RU" sz="3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  <a:br>
              <a:rPr lang="ru-RU" sz="3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3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31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Большое внимание </a:t>
            </a:r>
            <a:r>
              <a:rPr lang="ru-RU" sz="3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уделяется </a:t>
            </a:r>
            <a:r>
              <a:rPr lang="ru-RU" sz="31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содержащимся в </a:t>
            </a:r>
            <a:r>
              <a:rPr lang="ru-RU" sz="3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жирах  жироподобным </a:t>
            </a:r>
            <a:r>
              <a:rPr lang="ru-RU" sz="31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веществам – </a:t>
            </a:r>
            <a:r>
              <a:rPr lang="ru-RU" sz="31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фосфолипидам</a:t>
            </a:r>
            <a:r>
              <a:rPr lang="ru-RU" sz="31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, холестерину и другим, которые </a:t>
            </a:r>
            <a:r>
              <a:rPr lang="ru-RU" sz="3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активно участвуют </a:t>
            </a:r>
            <a:r>
              <a:rPr lang="ru-RU" sz="31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 </a:t>
            </a:r>
            <a:r>
              <a:rPr lang="ru-RU" sz="3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процессах </a:t>
            </a:r>
            <a:r>
              <a:rPr lang="ru-RU" sz="31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жизнедеятельности организма. </a:t>
            </a:r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</a:rPr>
              <a:t/>
            </a:r>
            <a:b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</a:rPr>
            </a:b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    </a:t>
            </a:r>
            <a:b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</a:b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228</Words>
  <Application>Microsoft Office PowerPoint</Application>
  <PresentationFormat>Экран (4:3)</PresentationFormat>
  <Paragraphs>37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Тема: Жиры                                    подготовили                                     ученицы 11-Б класса                                    Аликина Любовь                                     Колева Ольга                                                                      Илинзей Екатерина </vt:lpstr>
      <vt:lpstr> Жиры — это смеси  сложных эфиров, образованных трехатомным спиртом глицерином и высшими жирными кислотами.       </vt:lpstr>
      <vt:lpstr>    Общая формула жиров, где  R — радикалы высших жирных кислот:          </vt:lpstr>
      <vt:lpstr>Жиры</vt:lpstr>
      <vt:lpstr> Жиры       </vt:lpstr>
      <vt:lpstr>Свечи  Использование свечей происходит ещё от древней арийской религии, которая использовала их в праздничной церемонии  для того, чтобы отогнать богов грома, штормов и бури. Свечи сжигали, чтобы отгонять ведьм.  В Китае и Японии свечи производили из воска. Его получали из насекомых и семян растений, а затем эту массу формировали в бумажные  трубочки. В получившуюся восковую форму помещали фитиль, который изготавливали из волокон растений. Много столетий спустя, в 18 веке, фитиль стал хлопковым, и его заливали жиром или воском,  а не вставляли в готовую свечу. Постепенно человечество перешло к использованию животного жира для получения воска. Также начали использовать пчелиный воск, в основном из-за его аромата. Эти свечи были довольно дорогим удовольствием, но горели намного ярче,  чем их собратья из жира. </vt:lpstr>
      <vt:lpstr>Парфюмерия  В период Новой Империи (1580-1085 годы до н.э.) ароматы стали объектом светского применения. Женщины использовали мази и парфюмированные масла для омоложения, не обходились без них и во время любовных ритуалов. Мази и бальзамы применялись не только для ароматизации, но и в лечебных целях: ими лечили ожоги, раны, смягчали и очищали кожу. Спирта  древние египтяне не знали, поэтому в качестве основы для мазей использовали растительные масла и животный жир. В бальзамы и мази часто добавляли красители,  чтобы придать им более эстетичный вид. Хранились они в вазах или керамических флакончиках в виде животных. Позднее флаконы стали делать из стекла. </vt:lpstr>
      <vt:lpstr>Мыло  Самое раннее описание мыловарения было обнаружено учёными на шумерских табличках (2500 г. до н.э.). Судя по этим записям мыло изготовлялось путём смеси воды и древесной золы, которую кипятили и в последствии растапливали в ней жир,  получая тем самым мыльный раствор. Но, к сожалению,  свидетельств применения  данного раствора не сохранилось.  </vt:lpstr>
      <vt:lpstr>  Роль жиров в питании определяется их высокой калорийностью и участием совместно с белками в пластических процессах.  Помимо высокой калорийности, биологическая ценность жиров определяется наличием в них жирорастворимых витаминов (A, D, E) и жирных полиненасыщен. кислот. Полиненасыщенные жирные кислоты –  линолевая и арахидоновая – являются незаменимыми,  так как их синтез в организме крайне ограничен.  Большое внимание уделяется содержащимся в жирах  жироподобным веществам – фосфолипидам, холестерину и другим, которые активно участвуют в процессах жизнедеятельности организма.        </vt:lpstr>
      <vt:lpstr>  Пищевые жиры.  Жиры – основной источник тепловой энергии, необходимой для жизнедеятельности человеческого организма. Так же, как белки и углеводы, они участвуют в построении тканей организма и являются одним из важнейших элементов питания. По своей калорийности жиры почти в 2,5 раз превосходят углеводы. Жиры должны использоваться в количествах, наиболее благоприятных для восполнения затраты энергии.  Нельзя забывать, что избыточное количество жира даже в рационе здорового человека вредно. Жиры не растворяются ни в воде, ни пищеварительными соками.       </vt:lpstr>
      <vt:lpstr> Подбирая жир для приготовления того или иного блюда, повар должен учитывать  не только усвояемость его организмом,  что особенно важно при изготовлении кушаний диетического и детского питания, но и то, как данный жир реагирует на сильное разогревание.        </vt:lpstr>
      <vt:lpstr>Главная составляющая часть шоколада – масло, которое выделяют из какао-бобов. Плоды этого диковинного дерева были завезены в Европу из Америки Христофором Колумбом.  Ацтеки использовали их для приготовления особого напитка “чоколатль” (“горькой воды”), отсюда и название шоколад. Его употребляли в пищу с перцем. Испанские кондитеры уже в XVІІ в. научились готовить и какао,  и шоколад. Какао-масло при нормальных условиях твёрдое, плавится около 34°С в очень узком температурном интервале. Все знают, что хороший шоколад “тает во рту, а не в руках”. Действительно, при нагреве почти до температуры плавления он сохраняет хрупкость, а, попадая в рот, легко тает.</vt:lpstr>
      <vt:lpstr>Растительные жиры  Добывают из семян масличных растений путем прессования или экстрагирования. Растительное масло подвергают очистке либо фильтрованием, либо воздействием на него щелочей. </vt:lpstr>
      <vt:lpstr>Подсолнечное масло  Подсолнечное масло получают прессованием семян подсолнечника. Масло, выработанное прессованием, и особенности горячим, обладает интенсивным золотисто-желтым цветом и ярко выраженным запахом поджаренных семян.</vt:lpstr>
      <vt:lpstr>Оливковое масло  Оливковое (прованское) масло добывают из мясистой части плода оливкового дерева и из ядра его твердой косточки. Лучший пищевой сорт оливкового масла получают способом холодного прессования. Оливковое масло имеет нежный, мягкий вкус, и приятный аромат.</vt:lpstr>
      <vt:lpstr>Горчичное масло   Из семян белой или сизой горчицы получают масло, которое после тщательной очистки обладает приятным, мягким вкусом. Цвет рафинированного горчичного масла интенсивно желтый. </vt:lpstr>
      <vt:lpstr>Арахисовое масло  Это масло вырабатывают из ядра арахиса (земляного ореха). Рафинированное масло, полученное холодным прессованием обладает хорошим вкусом и приятным запахом.</vt:lpstr>
      <vt:lpstr>Животные жиры природные продукты, получаемые из жировых тканей некоторых животных. По консистенции делятся на твердые и жидкие, по целевому назначению на пищевые, медицинские, кормовые (ветеринарные) и технические.  Особое место среди жиров животных занимает молочный жир, составляющий основную часть коровьего масла (82% сливочного, 98% топленого). Как жирно-кислотный состав, так и свойства различных жиров животных колеблются в зависимости от возраста, пола, упитанности и др. характеристик животного. </vt:lpstr>
      <vt:lpstr>Для липидов характерны функции:  строительная (состав биологических мембран), гормональная (половые гормоны), энергетическая  запасающая (энергетические запасы организма), защитная (накапливаясь в виде подкожного жира, липиды выступают в качестве термоизолятора; жироподобные вещества покрывают эпидермис растений и шерсть животных),  участие в метаболизме (витамин D играет ключевую роль в обмене кальция и фосфора). </vt:lpstr>
      <vt:lpstr>Любые знания, в том числе и знания о сложных обменных процессах, происходящих в организме человека, должны способствовать повышению общей культуры человека, в том числе и культуры здорового образа жизни, в свою очередь, частью которой является правильное питание. Повышение уровня общей культуры чело­века позволит ему избежать многих неприятностей, связанных с болезнями и другими нарушениями в функционировании его организма.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Жиры                                    подготовили                                     ученицы 11-Б класса                                    Аликина Любовь                                     Колева Ольга                                                                      Илинзей Екатерина </dc:title>
  <dc:creator>ira</dc:creator>
  <cp:lastModifiedBy>ira</cp:lastModifiedBy>
  <cp:revision>31</cp:revision>
  <dcterms:created xsi:type="dcterms:W3CDTF">2013-03-14T14:42:28Z</dcterms:created>
  <dcterms:modified xsi:type="dcterms:W3CDTF">2013-03-14T19:34:21Z</dcterms:modified>
</cp:coreProperties>
</file>