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7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0" r:id="rId12"/>
    <p:sldId id="269" r:id="rId13"/>
    <p:sldId id="263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80" r:id="rId25"/>
    <p:sldId id="281" r:id="rId26"/>
    <p:sldId id="282" r:id="rId27"/>
    <p:sldId id="288" r:id="rId28"/>
    <p:sldId id="283" r:id="rId29"/>
    <p:sldId id="286" r:id="rId30"/>
    <p:sldId id="285" r:id="rId31"/>
    <p:sldId id="301" r:id="rId32"/>
    <p:sldId id="302" r:id="rId33"/>
    <p:sldId id="287" r:id="rId34"/>
    <p:sldId id="289" r:id="rId35"/>
    <p:sldId id="290" r:id="rId36"/>
    <p:sldId id="291" r:id="rId37"/>
    <p:sldId id="292" r:id="rId38"/>
    <p:sldId id="293" r:id="rId39"/>
    <p:sldId id="300" r:id="rId40"/>
    <p:sldId id="294" r:id="rId41"/>
    <p:sldId id="295" r:id="rId42"/>
    <p:sldId id="296" r:id="rId43"/>
    <p:sldId id="324" r:id="rId44"/>
    <p:sldId id="297" r:id="rId45"/>
    <p:sldId id="405" r:id="rId46"/>
    <p:sldId id="307" r:id="rId47"/>
    <p:sldId id="308" r:id="rId48"/>
    <p:sldId id="309" r:id="rId49"/>
    <p:sldId id="303" r:id="rId50"/>
    <p:sldId id="310" r:id="rId51"/>
    <p:sldId id="311" r:id="rId52"/>
    <p:sldId id="312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406" r:id="rId62"/>
    <p:sldId id="323" r:id="rId63"/>
    <p:sldId id="421" r:id="rId64"/>
    <p:sldId id="409" r:id="rId65"/>
    <p:sldId id="422" r:id="rId66"/>
    <p:sldId id="410" r:id="rId67"/>
    <p:sldId id="412" r:id="rId68"/>
    <p:sldId id="413" r:id="rId69"/>
    <p:sldId id="414" r:id="rId70"/>
    <p:sldId id="417" r:id="rId71"/>
    <p:sldId id="419" r:id="rId72"/>
    <p:sldId id="423" r:id="rId73"/>
    <p:sldId id="425" r:id="rId74"/>
    <p:sldId id="426" r:id="rId75"/>
    <p:sldId id="427" r:id="rId76"/>
    <p:sldId id="428" r:id="rId77"/>
    <p:sldId id="429" r:id="rId78"/>
    <p:sldId id="430" r:id="rId79"/>
    <p:sldId id="431" r:id="rId80"/>
    <p:sldId id="326" r:id="rId81"/>
    <p:sldId id="327" r:id="rId82"/>
    <p:sldId id="328" r:id="rId83"/>
    <p:sldId id="329" r:id="rId84"/>
    <p:sldId id="330" r:id="rId85"/>
    <p:sldId id="331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0" r:id="rId112"/>
    <p:sldId id="381" r:id="rId113"/>
    <p:sldId id="382" r:id="rId114"/>
    <p:sldId id="383" r:id="rId115"/>
    <p:sldId id="384" r:id="rId116"/>
    <p:sldId id="385" r:id="rId117"/>
    <p:sldId id="386" r:id="rId118"/>
    <p:sldId id="387" r:id="rId119"/>
    <p:sldId id="388" r:id="rId120"/>
    <p:sldId id="389" r:id="rId121"/>
    <p:sldId id="390" r:id="rId122"/>
    <p:sldId id="391" r:id="rId123"/>
    <p:sldId id="392" r:id="rId124"/>
    <p:sldId id="393" r:id="rId125"/>
    <p:sldId id="394" r:id="rId126"/>
    <p:sldId id="395" r:id="rId127"/>
    <p:sldId id="396" r:id="rId128"/>
    <p:sldId id="397" r:id="rId129"/>
    <p:sldId id="398" r:id="rId130"/>
    <p:sldId id="399" r:id="rId131"/>
    <p:sldId id="400" r:id="rId132"/>
    <p:sldId id="401" r:id="rId133"/>
    <p:sldId id="402" r:id="rId134"/>
    <p:sldId id="403" r:id="rId135"/>
    <p:sldId id="404" r:id="rId1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C6DE8-842D-471C-936B-CF1455DFA67B}" type="doc">
      <dgm:prSet loTypeId="urn:microsoft.com/office/officeart/2005/8/layout/process2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BED9FE8-F503-4321-9EA5-334DCF926C48}">
      <dgm:prSet phldrT="[Текст]"/>
      <dgm:spPr/>
      <dgm:t>
        <a:bodyPr/>
        <a:lstStyle/>
        <a:p>
          <a:r>
            <a:rPr lang="ru-RU" dirty="0" smtClean="0"/>
            <a:t>Запоминание слова</a:t>
          </a:r>
          <a:endParaRPr lang="ru-RU" dirty="0"/>
        </a:p>
      </dgm:t>
    </dgm:pt>
    <dgm:pt modelId="{641228E0-9200-456E-819B-55D4E2ACD484}" type="parTrans" cxnId="{63C96462-2786-4869-9C0F-BD5C4AA168DB}">
      <dgm:prSet/>
      <dgm:spPr/>
      <dgm:t>
        <a:bodyPr/>
        <a:lstStyle/>
        <a:p>
          <a:endParaRPr lang="ru-RU"/>
        </a:p>
      </dgm:t>
    </dgm:pt>
    <dgm:pt modelId="{9C4F65D5-4BC9-4083-901C-9709DAE493EE}" type="sibTrans" cxnId="{63C96462-2786-4869-9C0F-BD5C4AA168DB}">
      <dgm:prSet/>
      <dgm:spPr/>
      <dgm:t>
        <a:bodyPr/>
        <a:lstStyle/>
        <a:p>
          <a:endParaRPr lang="ru-RU"/>
        </a:p>
      </dgm:t>
    </dgm:pt>
    <dgm:pt modelId="{A505311F-F33B-4A01-A740-B02AFD6D93C1}">
      <dgm:prSet phldrT="[Текст]"/>
      <dgm:spPr/>
      <dgm:t>
        <a:bodyPr/>
        <a:lstStyle/>
        <a:p>
          <a:r>
            <a:rPr lang="ru-RU" dirty="0" smtClean="0"/>
            <a:t>Фонематический анализ</a:t>
          </a:r>
          <a:endParaRPr lang="ru-RU" dirty="0"/>
        </a:p>
      </dgm:t>
    </dgm:pt>
    <dgm:pt modelId="{257184AB-165E-4C4C-975C-B0D9877041AB}" type="parTrans" cxnId="{08AAAF29-0113-437B-9B94-4B0ECB9CDA7C}">
      <dgm:prSet/>
      <dgm:spPr/>
      <dgm:t>
        <a:bodyPr/>
        <a:lstStyle/>
        <a:p>
          <a:endParaRPr lang="ru-RU"/>
        </a:p>
      </dgm:t>
    </dgm:pt>
    <dgm:pt modelId="{46F8CED5-836B-49CC-9AD8-A7A49A57441B}" type="sibTrans" cxnId="{08AAAF29-0113-437B-9B94-4B0ECB9CDA7C}">
      <dgm:prSet/>
      <dgm:spPr/>
      <dgm:t>
        <a:bodyPr/>
        <a:lstStyle/>
        <a:p>
          <a:endParaRPr lang="ru-RU"/>
        </a:p>
      </dgm:t>
    </dgm:pt>
    <dgm:pt modelId="{8E6AAFDA-3764-4006-A457-C22D19778BB7}">
      <dgm:prSet phldrT="[Текст]"/>
      <dgm:spPr/>
      <dgm:t>
        <a:bodyPr/>
        <a:lstStyle/>
        <a:p>
          <a:r>
            <a:rPr lang="ru-RU" dirty="0" smtClean="0"/>
            <a:t>Перевод в моторную программу</a:t>
          </a:r>
          <a:endParaRPr lang="ru-RU" dirty="0"/>
        </a:p>
      </dgm:t>
    </dgm:pt>
    <dgm:pt modelId="{27BB5F57-951B-4D87-BDD6-1DA10E304CCA}" type="parTrans" cxnId="{0AB9C063-B2C6-442E-9B1D-1BA78602E013}">
      <dgm:prSet/>
      <dgm:spPr/>
      <dgm:t>
        <a:bodyPr/>
        <a:lstStyle/>
        <a:p>
          <a:endParaRPr lang="ru-RU"/>
        </a:p>
      </dgm:t>
    </dgm:pt>
    <dgm:pt modelId="{F0753DFD-9552-4611-A9EC-2FBCCE1774A2}" type="sibTrans" cxnId="{0AB9C063-B2C6-442E-9B1D-1BA78602E013}">
      <dgm:prSet/>
      <dgm:spPr/>
      <dgm:t>
        <a:bodyPr/>
        <a:lstStyle/>
        <a:p>
          <a:endParaRPr lang="ru-RU"/>
        </a:p>
      </dgm:t>
    </dgm:pt>
    <dgm:pt modelId="{24A6AB5E-5B7E-4234-96C2-5A81F44951C5}">
      <dgm:prSet phldrT="[Текст]"/>
      <dgm:spPr/>
      <dgm:t>
        <a:bodyPr/>
        <a:lstStyle/>
        <a:p>
          <a:r>
            <a:rPr lang="ru-RU" dirty="0" smtClean="0"/>
            <a:t>Проверочное чтение</a:t>
          </a:r>
          <a:endParaRPr lang="ru-RU" dirty="0"/>
        </a:p>
      </dgm:t>
    </dgm:pt>
    <dgm:pt modelId="{65C420B2-7EBA-475B-8D57-14AE5244A7B0}" type="parTrans" cxnId="{A24B9C15-6120-4B38-B581-26CBA1A4582A}">
      <dgm:prSet/>
      <dgm:spPr/>
      <dgm:t>
        <a:bodyPr/>
        <a:lstStyle/>
        <a:p>
          <a:endParaRPr lang="ru-RU"/>
        </a:p>
      </dgm:t>
    </dgm:pt>
    <dgm:pt modelId="{348BB460-E09F-439F-8A3B-8F3C004953D5}" type="sibTrans" cxnId="{A24B9C15-6120-4B38-B581-26CBA1A4582A}">
      <dgm:prSet/>
      <dgm:spPr/>
      <dgm:t>
        <a:bodyPr/>
        <a:lstStyle/>
        <a:p>
          <a:endParaRPr lang="ru-RU"/>
        </a:p>
      </dgm:t>
    </dgm:pt>
    <dgm:pt modelId="{3FEFF13D-BE1E-42E2-80CD-3F21D4DD80C1}" type="pres">
      <dgm:prSet presAssocID="{BA8C6DE8-842D-471C-936B-CF1455DFA67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C8E2D-7993-4F62-8DB6-B1903643F3B2}" type="pres">
      <dgm:prSet presAssocID="{CBED9FE8-F503-4321-9EA5-334DCF926C48}" presName="node" presStyleLbl="node1" presStyleIdx="0" presStyleCnt="4" custLinFactX="-10209" custLinFactNeighborX="-100000" custLinFactNeighborY="-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8080F-8457-4568-AF39-4A387E98A4FD}" type="pres">
      <dgm:prSet presAssocID="{9C4F65D5-4BC9-4083-901C-9709DAE493E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18B142C-726A-49A5-85BE-45AEFE51303E}" type="pres">
      <dgm:prSet presAssocID="{9C4F65D5-4BC9-4083-901C-9709DAE493E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373C1FC-66BD-4A0E-9FC6-60B60D766136}" type="pres">
      <dgm:prSet presAssocID="{A505311F-F33B-4A01-A740-B02AFD6D93C1}" presName="node" presStyleLbl="node1" presStyleIdx="1" presStyleCnt="4" custLinFactX="-10209" custLinFactNeighborX="-100000" custLinFactNeighborY="-11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5612A-7D41-45BB-9626-2DF03699D6BE}" type="pres">
      <dgm:prSet presAssocID="{46F8CED5-836B-49CC-9AD8-A7A49A57441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D84C9AD-B9AF-430C-9D4B-F488BD035130}" type="pres">
      <dgm:prSet presAssocID="{46F8CED5-836B-49CC-9AD8-A7A49A57441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A4ED595-91B2-4E31-B338-9DDB5B28F842}" type="pres">
      <dgm:prSet presAssocID="{8E6AAFDA-3764-4006-A457-C22D19778BB7}" presName="node" presStyleLbl="node1" presStyleIdx="2" presStyleCnt="4" custLinFactX="-10209" custLinFactNeighborX="-100000" custLinFactNeighborY="-47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36F7E-DE7A-4DE5-AF20-05EE329D0DF6}" type="pres">
      <dgm:prSet presAssocID="{F0753DFD-9552-4611-A9EC-2FBCCE1774A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1D71F6A-C198-4D48-8177-245E2DE98C6E}" type="pres">
      <dgm:prSet presAssocID="{F0753DFD-9552-4611-A9EC-2FBCCE1774A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060D8EC-2AAD-4262-ACDB-751D0DC2AB91}" type="pres">
      <dgm:prSet presAssocID="{24A6AB5E-5B7E-4234-96C2-5A81F44951C5}" presName="node" presStyleLbl="node1" presStyleIdx="3" presStyleCnt="4" custLinFactX="-10209" custLinFactNeighborX="-100000" custLinFactNeighborY="-4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F0E62-6919-4F21-9389-B64F038F5346}" type="presOf" srcId="{8E6AAFDA-3764-4006-A457-C22D19778BB7}" destId="{FA4ED595-91B2-4E31-B338-9DDB5B28F842}" srcOrd="0" destOrd="0" presId="urn:microsoft.com/office/officeart/2005/8/layout/process2"/>
    <dgm:cxn modelId="{63C96462-2786-4869-9C0F-BD5C4AA168DB}" srcId="{BA8C6DE8-842D-471C-936B-CF1455DFA67B}" destId="{CBED9FE8-F503-4321-9EA5-334DCF926C48}" srcOrd="0" destOrd="0" parTransId="{641228E0-9200-456E-819B-55D4E2ACD484}" sibTransId="{9C4F65D5-4BC9-4083-901C-9709DAE493EE}"/>
    <dgm:cxn modelId="{14377994-83EB-4BD4-A6F7-D721B2C59D50}" type="presOf" srcId="{BA8C6DE8-842D-471C-936B-CF1455DFA67B}" destId="{3FEFF13D-BE1E-42E2-80CD-3F21D4DD80C1}" srcOrd="0" destOrd="0" presId="urn:microsoft.com/office/officeart/2005/8/layout/process2"/>
    <dgm:cxn modelId="{19EDA893-C04C-4B3C-91EA-7887F02CB7A0}" type="presOf" srcId="{F0753DFD-9552-4611-A9EC-2FBCCE1774A2}" destId="{F8F36F7E-DE7A-4DE5-AF20-05EE329D0DF6}" srcOrd="0" destOrd="0" presId="urn:microsoft.com/office/officeart/2005/8/layout/process2"/>
    <dgm:cxn modelId="{0AB9C063-B2C6-442E-9B1D-1BA78602E013}" srcId="{BA8C6DE8-842D-471C-936B-CF1455DFA67B}" destId="{8E6AAFDA-3764-4006-A457-C22D19778BB7}" srcOrd="2" destOrd="0" parTransId="{27BB5F57-951B-4D87-BDD6-1DA10E304CCA}" sibTransId="{F0753DFD-9552-4611-A9EC-2FBCCE1774A2}"/>
    <dgm:cxn modelId="{59ACAA51-7D13-4C89-92C2-49EF89BF5F3C}" type="presOf" srcId="{A505311F-F33B-4A01-A740-B02AFD6D93C1}" destId="{0373C1FC-66BD-4A0E-9FC6-60B60D766136}" srcOrd="0" destOrd="0" presId="urn:microsoft.com/office/officeart/2005/8/layout/process2"/>
    <dgm:cxn modelId="{7552F8F7-85EA-46E5-87E3-89A290E7119A}" type="presOf" srcId="{F0753DFD-9552-4611-A9EC-2FBCCE1774A2}" destId="{81D71F6A-C198-4D48-8177-245E2DE98C6E}" srcOrd="1" destOrd="0" presId="urn:microsoft.com/office/officeart/2005/8/layout/process2"/>
    <dgm:cxn modelId="{21219BF5-A247-4FCC-824E-A4BB13904FE6}" type="presOf" srcId="{9C4F65D5-4BC9-4083-901C-9709DAE493EE}" destId="{5068080F-8457-4568-AF39-4A387E98A4FD}" srcOrd="0" destOrd="0" presId="urn:microsoft.com/office/officeart/2005/8/layout/process2"/>
    <dgm:cxn modelId="{08AAAF29-0113-437B-9B94-4B0ECB9CDA7C}" srcId="{BA8C6DE8-842D-471C-936B-CF1455DFA67B}" destId="{A505311F-F33B-4A01-A740-B02AFD6D93C1}" srcOrd="1" destOrd="0" parTransId="{257184AB-165E-4C4C-975C-B0D9877041AB}" sibTransId="{46F8CED5-836B-49CC-9AD8-A7A49A57441B}"/>
    <dgm:cxn modelId="{3BCC11BF-4F30-4C5B-8D41-F35C07ACC1F7}" type="presOf" srcId="{46F8CED5-836B-49CC-9AD8-A7A49A57441B}" destId="{4555612A-7D41-45BB-9626-2DF03699D6BE}" srcOrd="0" destOrd="0" presId="urn:microsoft.com/office/officeart/2005/8/layout/process2"/>
    <dgm:cxn modelId="{F7B58E08-5E9C-4B1B-8D93-266EF47C4288}" type="presOf" srcId="{24A6AB5E-5B7E-4234-96C2-5A81F44951C5}" destId="{D060D8EC-2AAD-4262-ACDB-751D0DC2AB91}" srcOrd="0" destOrd="0" presId="urn:microsoft.com/office/officeart/2005/8/layout/process2"/>
    <dgm:cxn modelId="{17BDF6DF-92CF-4FAE-A952-71D6541B3270}" type="presOf" srcId="{46F8CED5-836B-49CC-9AD8-A7A49A57441B}" destId="{6D84C9AD-B9AF-430C-9D4B-F488BD035130}" srcOrd="1" destOrd="0" presId="urn:microsoft.com/office/officeart/2005/8/layout/process2"/>
    <dgm:cxn modelId="{A24B9C15-6120-4B38-B581-26CBA1A4582A}" srcId="{BA8C6DE8-842D-471C-936B-CF1455DFA67B}" destId="{24A6AB5E-5B7E-4234-96C2-5A81F44951C5}" srcOrd="3" destOrd="0" parTransId="{65C420B2-7EBA-475B-8D57-14AE5244A7B0}" sibTransId="{348BB460-E09F-439F-8A3B-8F3C004953D5}"/>
    <dgm:cxn modelId="{851FE960-6E7C-42FF-A902-24CC25339389}" type="presOf" srcId="{CBED9FE8-F503-4321-9EA5-334DCF926C48}" destId="{F77C8E2D-7993-4F62-8DB6-B1903643F3B2}" srcOrd="0" destOrd="0" presId="urn:microsoft.com/office/officeart/2005/8/layout/process2"/>
    <dgm:cxn modelId="{E4C61689-2CEA-40DE-B930-47CB6EA0F716}" type="presOf" srcId="{9C4F65D5-4BC9-4083-901C-9709DAE493EE}" destId="{F18B142C-726A-49A5-85BE-45AEFE51303E}" srcOrd="1" destOrd="0" presId="urn:microsoft.com/office/officeart/2005/8/layout/process2"/>
    <dgm:cxn modelId="{0753265C-66AC-4225-AF60-8FC475248B60}" type="presParOf" srcId="{3FEFF13D-BE1E-42E2-80CD-3F21D4DD80C1}" destId="{F77C8E2D-7993-4F62-8DB6-B1903643F3B2}" srcOrd="0" destOrd="0" presId="urn:microsoft.com/office/officeart/2005/8/layout/process2"/>
    <dgm:cxn modelId="{BD38240F-CEBA-4744-968D-D09BAE8FC788}" type="presParOf" srcId="{3FEFF13D-BE1E-42E2-80CD-3F21D4DD80C1}" destId="{5068080F-8457-4568-AF39-4A387E98A4FD}" srcOrd="1" destOrd="0" presId="urn:microsoft.com/office/officeart/2005/8/layout/process2"/>
    <dgm:cxn modelId="{F6BF805D-F10C-4295-8A70-176D2E7CE676}" type="presParOf" srcId="{5068080F-8457-4568-AF39-4A387E98A4FD}" destId="{F18B142C-726A-49A5-85BE-45AEFE51303E}" srcOrd="0" destOrd="0" presId="urn:microsoft.com/office/officeart/2005/8/layout/process2"/>
    <dgm:cxn modelId="{32F2613D-6566-47E3-8C9F-2867EA296BF6}" type="presParOf" srcId="{3FEFF13D-BE1E-42E2-80CD-3F21D4DD80C1}" destId="{0373C1FC-66BD-4A0E-9FC6-60B60D766136}" srcOrd="2" destOrd="0" presId="urn:microsoft.com/office/officeart/2005/8/layout/process2"/>
    <dgm:cxn modelId="{629421BF-15BE-47C3-BF77-F96E20FF64C1}" type="presParOf" srcId="{3FEFF13D-BE1E-42E2-80CD-3F21D4DD80C1}" destId="{4555612A-7D41-45BB-9626-2DF03699D6BE}" srcOrd="3" destOrd="0" presId="urn:microsoft.com/office/officeart/2005/8/layout/process2"/>
    <dgm:cxn modelId="{03CDA0A1-A3A3-4A14-ABD2-4EA39384DA12}" type="presParOf" srcId="{4555612A-7D41-45BB-9626-2DF03699D6BE}" destId="{6D84C9AD-B9AF-430C-9D4B-F488BD035130}" srcOrd="0" destOrd="0" presId="urn:microsoft.com/office/officeart/2005/8/layout/process2"/>
    <dgm:cxn modelId="{DD8368C6-941A-405A-8B36-18462BC6BBC0}" type="presParOf" srcId="{3FEFF13D-BE1E-42E2-80CD-3F21D4DD80C1}" destId="{FA4ED595-91B2-4E31-B338-9DDB5B28F842}" srcOrd="4" destOrd="0" presId="urn:microsoft.com/office/officeart/2005/8/layout/process2"/>
    <dgm:cxn modelId="{8EB89A89-886E-4850-B65E-49B4A04AEDD0}" type="presParOf" srcId="{3FEFF13D-BE1E-42E2-80CD-3F21D4DD80C1}" destId="{F8F36F7E-DE7A-4DE5-AF20-05EE329D0DF6}" srcOrd="5" destOrd="0" presId="urn:microsoft.com/office/officeart/2005/8/layout/process2"/>
    <dgm:cxn modelId="{B66E3897-9A2D-4547-BC6D-7C68FC55E5C6}" type="presParOf" srcId="{F8F36F7E-DE7A-4DE5-AF20-05EE329D0DF6}" destId="{81D71F6A-C198-4D48-8177-245E2DE98C6E}" srcOrd="0" destOrd="0" presId="urn:microsoft.com/office/officeart/2005/8/layout/process2"/>
    <dgm:cxn modelId="{D148BF53-C373-46D4-BFAA-E4B9B8B23478}" type="presParOf" srcId="{3FEFF13D-BE1E-42E2-80CD-3F21D4DD80C1}" destId="{D060D8EC-2AAD-4262-ACDB-751D0DC2AB9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2A585-B9FF-4D07-8C56-214199D57C94}" type="doc">
      <dgm:prSet loTypeId="urn:microsoft.com/office/officeart/2005/8/layout/process2" loCatId="process" qsTypeId="urn:microsoft.com/office/officeart/2005/8/quickstyle/3d1" qsCatId="3D" csTypeId="urn:microsoft.com/office/officeart/2005/8/colors/accent2_1" csCatId="accent2" phldr="1"/>
      <dgm:spPr/>
    </dgm:pt>
    <dgm:pt modelId="{2D9D8508-5FEC-46F0-88B9-03948318E6E3}">
      <dgm:prSet phldrT="[Текст]"/>
      <dgm:spPr/>
      <dgm:t>
        <a:bodyPr/>
        <a:lstStyle/>
        <a:p>
          <a:r>
            <a:rPr lang="ru-RU" dirty="0" smtClean="0"/>
            <a:t>Запоминание слова</a:t>
          </a:r>
          <a:endParaRPr lang="ru-RU" dirty="0"/>
        </a:p>
      </dgm:t>
    </dgm:pt>
    <dgm:pt modelId="{EFE61500-1CF8-4ED0-8900-811A34CD3E65}" type="parTrans" cxnId="{84B69DED-8560-4FE4-A584-227F98B785AB}">
      <dgm:prSet/>
      <dgm:spPr/>
      <dgm:t>
        <a:bodyPr/>
        <a:lstStyle/>
        <a:p>
          <a:endParaRPr lang="ru-RU"/>
        </a:p>
      </dgm:t>
    </dgm:pt>
    <dgm:pt modelId="{962D6A90-56B2-4B70-A1F6-77DB068A0390}" type="sibTrans" cxnId="{84B69DED-8560-4FE4-A584-227F98B785AB}">
      <dgm:prSet/>
      <dgm:spPr/>
      <dgm:t>
        <a:bodyPr/>
        <a:lstStyle/>
        <a:p>
          <a:endParaRPr lang="ru-RU"/>
        </a:p>
      </dgm:t>
    </dgm:pt>
    <dgm:pt modelId="{D50C3C8C-EDF3-4DB2-A29E-1E20057415A9}">
      <dgm:prSet phldrT="[Текст]"/>
      <dgm:spPr/>
      <dgm:t>
        <a:bodyPr/>
        <a:lstStyle/>
        <a:p>
          <a:r>
            <a:rPr lang="ru-RU" dirty="0" smtClean="0"/>
            <a:t>Фонематический анализ</a:t>
          </a:r>
          <a:endParaRPr lang="ru-RU" dirty="0"/>
        </a:p>
      </dgm:t>
    </dgm:pt>
    <dgm:pt modelId="{776ED76D-42E5-42BF-B23F-AAB0630261DC}" type="parTrans" cxnId="{9BD4D737-84A5-4DEF-B277-D2B14F651307}">
      <dgm:prSet/>
      <dgm:spPr/>
      <dgm:t>
        <a:bodyPr/>
        <a:lstStyle/>
        <a:p>
          <a:endParaRPr lang="ru-RU"/>
        </a:p>
      </dgm:t>
    </dgm:pt>
    <dgm:pt modelId="{803D2995-3F09-475E-B4B4-48B2800157D0}" type="sibTrans" cxnId="{9BD4D737-84A5-4DEF-B277-D2B14F651307}">
      <dgm:prSet/>
      <dgm:spPr/>
      <dgm:t>
        <a:bodyPr/>
        <a:lstStyle/>
        <a:p>
          <a:endParaRPr lang="ru-RU"/>
        </a:p>
      </dgm:t>
    </dgm:pt>
    <dgm:pt modelId="{0959AB71-0752-4A62-A0B3-CC3F5F4E2651}">
      <dgm:prSet phldrT="[Текст]"/>
      <dgm:spPr/>
      <dgm:t>
        <a:bodyPr/>
        <a:lstStyle/>
        <a:p>
          <a:r>
            <a:rPr lang="ru-RU" dirty="0" smtClean="0"/>
            <a:t>Выявление орфограммы</a:t>
          </a:r>
          <a:endParaRPr lang="ru-RU" dirty="0"/>
        </a:p>
      </dgm:t>
    </dgm:pt>
    <dgm:pt modelId="{7B79AFC5-49D1-4EC8-9E14-7E780731746F}" type="parTrans" cxnId="{BCADAD92-B33B-4430-A1FE-4701E1DAE9E5}">
      <dgm:prSet/>
      <dgm:spPr/>
      <dgm:t>
        <a:bodyPr/>
        <a:lstStyle/>
        <a:p>
          <a:endParaRPr lang="ru-RU"/>
        </a:p>
      </dgm:t>
    </dgm:pt>
    <dgm:pt modelId="{31AD305E-3849-4028-82DF-3D880BB0F765}" type="sibTrans" cxnId="{BCADAD92-B33B-4430-A1FE-4701E1DAE9E5}">
      <dgm:prSet/>
      <dgm:spPr/>
      <dgm:t>
        <a:bodyPr/>
        <a:lstStyle/>
        <a:p>
          <a:endParaRPr lang="ru-RU"/>
        </a:p>
      </dgm:t>
    </dgm:pt>
    <dgm:pt modelId="{186C08AF-6929-4BF6-A2D2-704806671749}">
      <dgm:prSet phldrT="[Текст]"/>
      <dgm:spPr/>
      <dgm:t>
        <a:bodyPr/>
        <a:lstStyle/>
        <a:p>
          <a:r>
            <a:rPr lang="ru-RU" dirty="0" smtClean="0"/>
            <a:t>Решение орфографической задачи</a:t>
          </a:r>
          <a:endParaRPr lang="ru-RU" dirty="0"/>
        </a:p>
      </dgm:t>
    </dgm:pt>
    <dgm:pt modelId="{1336923C-A16C-4217-877C-88463B2448A8}" type="parTrans" cxnId="{33830958-43EA-487C-8CF4-58B3F9ECAACA}">
      <dgm:prSet/>
      <dgm:spPr/>
      <dgm:t>
        <a:bodyPr/>
        <a:lstStyle/>
        <a:p>
          <a:endParaRPr lang="ru-RU"/>
        </a:p>
      </dgm:t>
    </dgm:pt>
    <dgm:pt modelId="{515BD0C8-9796-49E8-B914-18674BFBACFB}" type="sibTrans" cxnId="{33830958-43EA-487C-8CF4-58B3F9ECAACA}">
      <dgm:prSet/>
      <dgm:spPr/>
      <dgm:t>
        <a:bodyPr/>
        <a:lstStyle/>
        <a:p>
          <a:endParaRPr lang="ru-RU"/>
        </a:p>
      </dgm:t>
    </dgm:pt>
    <dgm:pt modelId="{E40B63AE-50F9-4E1F-B804-131D7CAB85BE}">
      <dgm:prSet phldrT="[Текст]"/>
      <dgm:spPr/>
      <dgm:t>
        <a:bodyPr/>
        <a:lstStyle/>
        <a:p>
          <a:r>
            <a:rPr lang="ru-RU" dirty="0" smtClean="0"/>
            <a:t>Переход в моторную программу</a:t>
          </a:r>
          <a:endParaRPr lang="ru-RU" dirty="0"/>
        </a:p>
      </dgm:t>
    </dgm:pt>
    <dgm:pt modelId="{D5DB9F34-333B-4811-96AB-7DC3D81F9DBC}" type="parTrans" cxnId="{E3ED85A6-FC2E-47FF-877B-C7A593D6D795}">
      <dgm:prSet/>
      <dgm:spPr/>
      <dgm:t>
        <a:bodyPr/>
        <a:lstStyle/>
        <a:p>
          <a:endParaRPr lang="ru-RU"/>
        </a:p>
      </dgm:t>
    </dgm:pt>
    <dgm:pt modelId="{492B62B4-93D9-44F3-AD20-145AF6D80A7F}" type="sibTrans" cxnId="{E3ED85A6-FC2E-47FF-877B-C7A593D6D795}">
      <dgm:prSet/>
      <dgm:spPr/>
      <dgm:t>
        <a:bodyPr/>
        <a:lstStyle/>
        <a:p>
          <a:endParaRPr lang="ru-RU"/>
        </a:p>
      </dgm:t>
    </dgm:pt>
    <dgm:pt modelId="{3247B109-4952-41F6-B8A6-5CDEE83738E4}">
      <dgm:prSet phldrT="[Текст]"/>
      <dgm:spPr/>
      <dgm:t>
        <a:bodyPr/>
        <a:lstStyle/>
        <a:p>
          <a:r>
            <a:rPr lang="ru-RU" dirty="0" smtClean="0"/>
            <a:t>Проверочное чтение</a:t>
          </a:r>
          <a:endParaRPr lang="ru-RU" dirty="0"/>
        </a:p>
      </dgm:t>
    </dgm:pt>
    <dgm:pt modelId="{B0FCFF34-F800-438F-A20E-203D0F4E4AE7}" type="parTrans" cxnId="{BA03DB3D-6119-414D-83DD-8907FD5919EC}">
      <dgm:prSet/>
      <dgm:spPr/>
      <dgm:t>
        <a:bodyPr/>
        <a:lstStyle/>
        <a:p>
          <a:endParaRPr lang="ru-RU"/>
        </a:p>
      </dgm:t>
    </dgm:pt>
    <dgm:pt modelId="{C8E6CA5E-F3AF-49BC-8ADC-EADC6465A518}" type="sibTrans" cxnId="{BA03DB3D-6119-414D-83DD-8907FD5919EC}">
      <dgm:prSet/>
      <dgm:spPr/>
      <dgm:t>
        <a:bodyPr/>
        <a:lstStyle/>
        <a:p>
          <a:endParaRPr lang="ru-RU"/>
        </a:p>
      </dgm:t>
    </dgm:pt>
    <dgm:pt modelId="{A5C39336-7C0C-4310-A2BE-EDC5D1D41410}" type="pres">
      <dgm:prSet presAssocID="{37F2A585-B9FF-4D07-8C56-214199D57C94}" presName="linearFlow" presStyleCnt="0">
        <dgm:presLayoutVars>
          <dgm:resizeHandles val="exact"/>
        </dgm:presLayoutVars>
      </dgm:prSet>
      <dgm:spPr/>
    </dgm:pt>
    <dgm:pt modelId="{20A99F86-326C-4F79-AEA0-BDA7196EE313}" type="pres">
      <dgm:prSet presAssocID="{2D9D8508-5FEC-46F0-88B9-03948318E6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EAFD2-4541-4CA7-A145-96E26862CD53}" type="pres">
      <dgm:prSet presAssocID="{962D6A90-56B2-4B70-A1F6-77DB068A039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DE37EF-4F84-45E6-B5F0-4EEE815D43A8}" type="pres">
      <dgm:prSet presAssocID="{962D6A90-56B2-4B70-A1F6-77DB068A039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3D58E6F-B07A-49E5-A576-B24F8361342A}" type="pres">
      <dgm:prSet presAssocID="{D50C3C8C-EDF3-4DB2-A29E-1E20057415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3ECD6-913F-4817-8A80-8854B9375201}" type="pres">
      <dgm:prSet presAssocID="{803D2995-3F09-475E-B4B4-48B2800157D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A39DD48-9059-416D-BF87-E3D6D9479F5D}" type="pres">
      <dgm:prSet presAssocID="{803D2995-3F09-475E-B4B4-48B2800157D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9437039-729B-40AF-97D8-D0775412DE04}" type="pres">
      <dgm:prSet presAssocID="{0959AB71-0752-4A62-A0B3-CC3F5F4E26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2F242-359C-4671-9EEF-CC92278C4AEB}" type="pres">
      <dgm:prSet presAssocID="{31AD305E-3849-4028-82DF-3D880BB0F76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5EAD18B-FCBF-4E58-B112-F89861EB98D1}" type="pres">
      <dgm:prSet presAssocID="{31AD305E-3849-4028-82DF-3D880BB0F76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4905565-2987-4FE3-95AF-A544AB03443E}" type="pres">
      <dgm:prSet presAssocID="{186C08AF-6929-4BF6-A2D2-7048066717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1B6E5-7563-41CA-985E-713293758C26}" type="pres">
      <dgm:prSet presAssocID="{515BD0C8-9796-49E8-B914-18674BFBACF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8294211-4539-4300-857B-1CA90026B5F0}" type="pres">
      <dgm:prSet presAssocID="{515BD0C8-9796-49E8-B914-18674BFBACF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B639D78-B42D-480A-9068-063493FDE064}" type="pres">
      <dgm:prSet presAssocID="{E40B63AE-50F9-4E1F-B804-131D7CAB85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EF550-B979-4998-BFBB-0A1F493066AB}" type="pres">
      <dgm:prSet presAssocID="{492B62B4-93D9-44F3-AD20-145AF6D80A7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02EFA4F-2AB4-4D44-A662-6AEC8BAC1A1E}" type="pres">
      <dgm:prSet presAssocID="{492B62B4-93D9-44F3-AD20-145AF6D80A7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1280E4F-1D98-49DA-9A42-8CC6B466537C}" type="pres">
      <dgm:prSet presAssocID="{3247B109-4952-41F6-B8A6-5CDEE83738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DAD92-B33B-4430-A1FE-4701E1DAE9E5}" srcId="{37F2A585-B9FF-4D07-8C56-214199D57C94}" destId="{0959AB71-0752-4A62-A0B3-CC3F5F4E2651}" srcOrd="2" destOrd="0" parTransId="{7B79AFC5-49D1-4EC8-9E14-7E780731746F}" sibTransId="{31AD305E-3849-4028-82DF-3D880BB0F765}"/>
    <dgm:cxn modelId="{8F19BDD5-04FF-4335-AAC9-E37F3FF1B619}" type="presOf" srcId="{803D2995-3F09-475E-B4B4-48B2800157D0}" destId="{6BD3ECD6-913F-4817-8A80-8854B9375201}" srcOrd="0" destOrd="0" presId="urn:microsoft.com/office/officeart/2005/8/layout/process2"/>
    <dgm:cxn modelId="{E83BC662-E88E-4D44-9FB2-F0D2B17BE0AD}" type="presOf" srcId="{492B62B4-93D9-44F3-AD20-145AF6D80A7F}" destId="{600EF550-B979-4998-BFBB-0A1F493066AB}" srcOrd="0" destOrd="0" presId="urn:microsoft.com/office/officeart/2005/8/layout/process2"/>
    <dgm:cxn modelId="{E3ED85A6-FC2E-47FF-877B-C7A593D6D795}" srcId="{37F2A585-B9FF-4D07-8C56-214199D57C94}" destId="{E40B63AE-50F9-4E1F-B804-131D7CAB85BE}" srcOrd="4" destOrd="0" parTransId="{D5DB9F34-333B-4811-96AB-7DC3D81F9DBC}" sibTransId="{492B62B4-93D9-44F3-AD20-145AF6D80A7F}"/>
    <dgm:cxn modelId="{53FD1C4F-DDC1-40AA-852C-EACD94C6737B}" type="presOf" srcId="{186C08AF-6929-4BF6-A2D2-704806671749}" destId="{54905565-2987-4FE3-95AF-A544AB03443E}" srcOrd="0" destOrd="0" presId="urn:microsoft.com/office/officeart/2005/8/layout/process2"/>
    <dgm:cxn modelId="{A1E0AF3B-AEDB-49B5-A12F-24A2F75FF9A0}" type="presOf" srcId="{515BD0C8-9796-49E8-B914-18674BFBACFB}" destId="{48294211-4539-4300-857B-1CA90026B5F0}" srcOrd="1" destOrd="0" presId="urn:microsoft.com/office/officeart/2005/8/layout/process2"/>
    <dgm:cxn modelId="{91EEDE03-D78E-4F72-8C95-74675F9E37AD}" type="presOf" srcId="{E40B63AE-50F9-4E1F-B804-131D7CAB85BE}" destId="{CB639D78-B42D-480A-9068-063493FDE064}" srcOrd="0" destOrd="0" presId="urn:microsoft.com/office/officeart/2005/8/layout/process2"/>
    <dgm:cxn modelId="{BC19199F-77E8-486D-B381-9D65A840E4D1}" type="presOf" srcId="{31AD305E-3849-4028-82DF-3D880BB0F765}" destId="{0C12F242-359C-4671-9EEF-CC92278C4AEB}" srcOrd="0" destOrd="0" presId="urn:microsoft.com/office/officeart/2005/8/layout/process2"/>
    <dgm:cxn modelId="{9BD4D737-84A5-4DEF-B277-D2B14F651307}" srcId="{37F2A585-B9FF-4D07-8C56-214199D57C94}" destId="{D50C3C8C-EDF3-4DB2-A29E-1E20057415A9}" srcOrd="1" destOrd="0" parTransId="{776ED76D-42E5-42BF-B23F-AAB0630261DC}" sibTransId="{803D2995-3F09-475E-B4B4-48B2800157D0}"/>
    <dgm:cxn modelId="{842C3DC1-5B75-4468-A38A-E52E17FADA3A}" type="presOf" srcId="{3247B109-4952-41F6-B8A6-5CDEE83738E4}" destId="{31280E4F-1D98-49DA-9A42-8CC6B466537C}" srcOrd="0" destOrd="0" presId="urn:microsoft.com/office/officeart/2005/8/layout/process2"/>
    <dgm:cxn modelId="{8F1BEC5B-FA2E-4B5D-8095-6F2941CD8DAD}" type="presOf" srcId="{492B62B4-93D9-44F3-AD20-145AF6D80A7F}" destId="{702EFA4F-2AB4-4D44-A662-6AEC8BAC1A1E}" srcOrd="1" destOrd="0" presId="urn:microsoft.com/office/officeart/2005/8/layout/process2"/>
    <dgm:cxn modelId="{84B69DED-8560-4FE4-A584-227F98B785AB}" srcId="{37F2A585-B9FF-4D07-8C56-214199D57C94}" destId="{2D9D8508-5FEC-46F0-88B9-03948318E6E3}" srcOrd="0" destOrd="0" parTransId="{EFE61500-1CF8-4ED0-8900-811A34CD3E65}" sibTransId="{962D6A90-56B2-4B70-A1F6-77DB068A0390}"/>
    <dgm:cxn modelId="{1781793C-5BAE-4EC6-AFCE-485FD090F71F}" type="presOf" srcId="{962D6A90-56B2-4B70-A1F6-77DB068A0390}" destId="{49DE37EF-4F84-45E6-B5F0-4EEE815D43A8}" srcOrd="1" destOrd="0" presId="urn:microsoft.com/office/officeart/2005/8/layout/process2"/>
    <dgm:cxn modelId="{23F3E0BE-AE9C-4116-B20E-DA716FDCC681}" type="presOf" srcId="{0959AB71-0752-4A62-A0B3-CC3F5F4E2651}" destId="{09437039-729B-40AF-97D8-D0775412DE04}" srcOrd="0" destOrd="0" presId="urn:microsoft.com/office/officeart/2005/8/layout/process2"/>
    <dgm:cxn modelId="{7C0C3A4B-A790-452E-BF48-1BCA59B98641}" type="presOf" srcId="{37F2A585-B9FF-4D07-8C56-214199D57C94}" destId="{A5C39336-7C0C-4310-A2BE-EDC5D1D41410}" srcOrd="0" destOrd="0" presId="urn:microsoft.com/office/officeart/2005/8/layout/process2"/>
    <dgm:cxn modelId="{C927FED5-1035-4E8E-ABB2-D0DE41D82E22}" type="presOf" srcId="{515BD0C8-9796-49E8-B914-18674BFBACFB}" destId="{EFE1B6E5-7563-41CA-985E-713293758C26}" srcOrd="0" destOrd="0" presId="urn:microsoft.com/office/officeart/2005/8/layout/process2"/>
    <dgm:cxn modelId="{33830958-43EA-487C-8CF4-58B3F9ECAACA}" srcId="{37F2A585-B9FF-4D07-8C56-214199D57C94}" destId="{186C08AF-6929-4BF6-A2D2-704806671749}" srcOrd="3" destOrd="0" parTransId="{1336923C-A16C-4217-877C-88463B2448A8}" sibTransId="{515BD0C8-9796-49E8-B914-18674BFBACFB}"/>
    <dgm:cxn modelId="{8B917D0F-020D-481F-B109-184B3814548B}" type="presOf" srcId="{31AD305E-3849-4028-82DF-3D880BB0F765}" destId="{D5EAD18B-FCBF-4E58-B112-F89861EB98D1}" srcOrd="1" destOrd="0" presId="urn:microsoft.com/office/officeart/2005/8/layout/process2"/>
    <dgm:cxn modelId="{BA03DB3D-6119-414D-83DD-8907FD5919EC}" srcId="{37F2A585-B9FF-4D07-8C56-214199D57C94}" destId="{3247B109-4952-41F6-B8A6-5CDEE83738E4}" srcOrd="5" destOrd="0" parTransId="{B0FCFF34-F800-438F-A20E-203D0F4E4AE7}" sibTransId="{C8E6CA5E-F3AF-49BC-8ADC-EADC6465A518}"/>
    <dgm:cxn modelId="{2D395353-732B-4D20-BAFF-7781CE07A88D}" type="presOf" srcId="{2D9D8508-5FEC-46F0-88B9-03948318E6E3}" destId="{20A99F86-326C-4F79-AEA0-BDA7196EE313}" srcOrd="0" destOrd="0" presId="urn:microsoft.com/office/officeart/2005/8/layout/process2"/>
    <dgm:cxn modelId="{72D6A011-FE26-40EA-80CF-0341DD7634B6}" type="presOf" srcId="{D50C3C8C-EDF3-4DB2-A29E-1E20057415A9}" destId="{83D58E6F-B07A-49E5-A576-B24F8361342A}" srcOrd="0" destOrd="0" presId="urn:microsoft.com/office/officeart/2005/8/layout/process2"/>
    <dgm:cxn modelId="{A93DFCC0-5EE7-4FF9-BDCA-9BFC3249A20A}" type="presOf" srcId="{962D6A90-56B2-4B70-A1F6-77DB068A0390}" destId="{D7AEAFD2-4541-4CA7-A145-96E26862CD53}" srcOrd="0" destOrd="0" presId="urn:microsoft.com/office/officeart/2005/8/layout/process2"/>
    <dgm:cxn modelId="{352BD684-4EA9-4540-9F7B-3BFCDAB7430F}" type="presOf" srcId="{803D2995-3F09-475E-B4B4-48B2800157D0}" destId="{1A39DD48-9059-416D-BF87-E3D6D9479F5D}" srcOrd="1" destOrd="0" presId="urn:microsoft.com/office/officeart/2005/8/layout/process2"/>
    <dgm:cxn modelId="{C35D872C-0B94-4A36-A954-612CD5E7CF35}" type="presParOf" srcId="{A5C39336-7C0C-4310-A2BE-EDC5D1D41410}" destId="{20A99F86-326C-4F79-AEA0-BDA7196EE313}" srcOrd="0" destOrd="0" presId="urn:microsoft.com/office/officeart/2005/8/layout/process2"/>
    <dgm:cxn modelId="{2EEED9D2-1EA3-4402-9248-40660A2DAA0E}" type="presParOf" srcId="{A5C39336-7C0C-4310-A2BE-EDC5D1D41410}" destId="{D7AEAFD2-4541-4CA7-A145-96E26862CD53}" srcOrd="1" destOrd="0" presId="urn:microsoft.com/office/officeart/2005/8/layout/process2"/>
    <dgm:cxn modelId="{461C0D34-CA60-442D-BA61-50A62534DE08}" type="presParOf" srcId="{D7AEAFD2-4541-4CA7-A145-96E26862CD53}" destId="{49DE37EF-4F84-45E6-B5F0-4EEE815D43A8}" srcOrd="0" destOrd="0" presId="urn:microsoft.com/office/officeart/2005/8/layout/process2"/>
    <dgm:cxn modelId="{2E699112-BE4F-4C98-988E-16F1B329DDDC}" type="presParOf" srcId="{A5C39336-7C0C-4310-A2BE-EDC5D1D41410}" destId="{83D58E6F-B07A-49E5-A576-B24F8361342A}" srcOrd="2" destOrd="0" presId="urn:microsoft.com/office/officeart/2005/8/layout/process2"/>
    <dgm:cxn modelId="{E24595F2-74B4-4D7C-B309-7D678662D1A6}" type="presParOf" srcId="{A5C39336-7C0C-4310-A2BE-EDC5D1D41410}" destId="{6BD3ECD6-913F-4817-8A80-8854B9375201}" srcOrd="3" destOrd="0" presId="urn:microsoft.com/office/officeart/2005/8/layout/process2"/>
    <dgm:cxn modelId="{F3D41BDD-0283-4DF9-AE07-1415B9CEBBEC}" type="presParOf" srcId="{6BD3ECD6-913F-4817-8A80-8854B9375201}" destId="{1A39DD48-9059-416D-BF87-E3D6D9479F5D}" srcOrd="0" destOrd="0" presId="urn:microsoft.com/office/officeart/2005/8/layout/process2"/>
    <dgm:cxn modelId="{B3841159-8EDD-4601-BE38-34B7C9E5C9FB}" type="presParOf" srcId="{A5C39336-7C0C-4310-A2BE-EDC5D1D41410}" destId="{09437039-729B-40AF-97D8-D0775412DE04}" srcOrd="4" destOrd="0" presId="urn:microsoft.com/office/officeart/2005/8/layout/process2"/>
    <dgm:cxn modelId="{B86CC626-7820-4E25-8F02-F7F11ED2DF7D}" type="presParOf" srcId="{A5C39336-7C0C-4310-A2BE-EDC5D1D41410}" destId="{0C12F242-359C-4671-9EEF-CC92278C4AEB}" srcOrd="5" destOrd="0" presId="urn:microsoft.com/office/officeart/2005/8/layout/process2"/>
    <dgm:cxn modelId="{43AF4F84-5629-4542-9322-377A3CD8E42A}" type="presParOf" srcId="{0C12F242-359C-4671-9EEF-CC92278C4AEB}" destId="{D5EAD18B-FCBF-4E58-B112-F89861EB98D1}" srcOrd="0" destOrd="0" presId="urn:microsoft.com/office/officeart/2005/8/layout/process2"/>
    <dgm:cxn modelId="{74BC5F83-CA20-4463-98F5-89261E4F885A}" type="presParOf" srcId="{A5C39336-7C0C-4310-A2BE-EDC5D1D41410}" destId="{54905565-2987-4FE3-95AF-A544AB03443E}" srcOrd="6" destOrd="0" presId="urn:microsoft.com/office/officeart/2005/8/layout/process2"/>
    <dgm:cxn modelId="{96627D86-9905-4364-9A36-9060C1863412}" type="presParOf" srcId="{A5C39336-7C0C-4310-A2BE-EDC5D1D41410}" destId="{EFE1B6E5-7563-41CA-985E-713293758C26}" srcOrd="7" destOrd="0" presId="urn:microsoft.com/office/officeart/2005/8/layout/process2"/>
    <dgm:cxn modelId="{482D6728-54B4-4893-9470-512567169248}" type="presParOf" srcId="{EFE1B6E5-7563-41CA-985E-713293758C26}" destId="{48294211-4539-4300-857B-1CA90026B5F0}" srcOrd="0" destOrd="0" presId="urn:microsoft.com/office/officeart/2005/8/layout/process2"/>
    <dgm:cxn modelId="{FFF78434-5785-412F-9EBE-B37723AB2142}" type="presParOf" srcId="{A5C39336-7C0C-4310-A2BE-EDC5D1D41410}" destId="{CB639D78-B42D-480A-9068-063493FDE064}" srcOrd="8" destOrd="0" presId="urn:microsoft.com/office/officeart/2005/8/layout/process2"/>
    <dgm:cxn modelId="{710A9340-316E-405D-8500-B3AE502AD6C5}" type="presParOf" srcId="{A5C39336-7C0C-4310-A2BE-EDC5D1D41410}" destId="{600EF550-B979-4998-BFBB-0A1F493066AB}" srcOrd="9" destOrd="0" presId="urn:microsoft.com/office/officeart/2005/8/layout/process2"/>
    <dgm:cxn modelId="{FF56FC1C-2041-4CEB-86DE-13869E103145}" type="presParOf" srcId="{600EF550-B979-4998-BFBB-0A1F493066AB}" destId="{702EFA4F-2AB4-4D44-A662-6AEC8BAC1A1E}" srcOrd="0" destOrd="0" presId="urn:microsoft.com/office/officeart/2005/8/layout/process2"/>
    <dgm:cxn modelId="{0C093825-7CDB-415B-A164-925DD192C7FE}" type="presParOf" srcId="{A5C39336-7C0C-4310-A2BE-EDC5D1D41410}" destId="{31280E4F-1D98-49DA-9A42-8CC6B466537C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2DFCF-50BC-4049-8F0C-C20F1ABD5ED2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0A8F869B-6C71-44DF-8338-066F96AB9512}">
      <dgm:prSet phldrT="[Текст]" custT="1"/>
      <dgm:spPr/>
      <dgm:t>
        <a:bodyPr/>
        <a:lstStyle/>
        <a:p>
          <a:r>
            <a:rPr lang="ru-RU" sz="1800" dirty="0" smtClean="0"/>
            <a:t>чтение</a:t>
          </a:r>
          <a:endParaRPr lang="ru-RU" sz="1800" dirty="0"/>
        </a:p>
      </dgm:t>
    </dgm:pt>
    <dgm:pt modelId="{D93F8723-F479-4061-A94E-3A915273C9A1}" type="parTrans" cxnId="{540D54B1-FBF1-4B29-B329-CFC6F24FADB1}">
      <dgm:prSet/>
      <dgm:spPr/>
      <dgm:t>
        <a:bodyPr/>
        <a:lstStyle/>
        <a:p>
          <a:endParaRPr lang="ru-RU"/>
        </a:p>
      </dgm:t>
    </dgm:pt>
    <dgm:pt modelId="{A2FA2358-A9CC-4604-9B5E-5D33E57C796F}" type="sibTrans" cxnId="{540D54B1-FBF1-4B29-B329-CFC6F24FADB1}">
      <dgm:prSet/>
      <dgm:spPr/>
      <dgm:t>
        <a:bodyPr/>
        <a:lstStyle/>
        <a:p>
          <a:endParaRPr lang="ru-RU"/>
        </a:p>
      </dgm:t>
    </dgm:pt>
    <dgm:pt modelId="{E5325025-9CD7-4E21-8338-87A8A227BB86}">
      <dgm:prSet phldrT="[Текст]" custT="1"/>
      <dgm:spPr/>
      <dgm:t>
        <a:bodyPr/>
        <a:lstStyle/>
        <a:p>
          <a:r>
            <a:rPr lang="ru-RU" sz="1800" dirty="0" err="1" smtClean="0"/>
            <a:t>самодиктант</a:t>
          </a:r>
          <a:endParaRPr lang="ru-RU" sz="1800" dirty="0"/>
        </a:p>
      </dgm:t>
    </dgm:pt>
    <dgm:pt modelId="{E65B3DBE-742E-4E7F-8A8B-3AC81FD65C96}" type="parTrans" cxnId="{FFD1A35C-7AB2-41FE-8A77-B8CD81BFFB93}">
      <dgm:prSet/>
      <dgm:spPr/>
      <dgm:t>
        <a:bodyPr/>
        <a:lstStyle/>
        <a:p>
          <a:endParaRPr lang="ru-RU"/>
        </a:p>
      </dgm:t>
    </dgm:pt>
    <dgm:pt modelId="{67A2BBCF-DECD-4DC6-B54D-2011E4660A8D}" type="sibTrans" cxnId="{FFD1A35C-7AB2-41FE-8A77-B8CD81BFFB93}">
      <dgm:prSet/>
      <dgm:spPr/>
      <dgm:t>
        <a:bodyPr/>
        <a:lstStyle/>
        <a:p>
          <a:endParaRPr lang="ru-RU"/>
        </a:p>
      </dgm:t>
    </dgm:pt>
    <dgm:pt modelId="{D401AF0B-B0DF-458A-8F6F-0E3ACA45610E}">
      <dgm:prSet phldrT="[Текст]" custT="1"/>
      <dgm:spPr/>
      <dgm:t>
        <a:bodyPr/>
        <a:lstStyle/>
        <a:p>
          <a:r>
            <a:rPr lang="ru-RU" sz="1600" dirty="0" smtClean="0"/>
            <a:t>удержание зрительного графического образа слова </a:t>
          </a:r>
          <a:endParaRPr lang="ru-RU" sz="1600" dirty="0"/>
        </a:p>
      </dgm:t>
    </dgm:pt>
    <dgm:pt modelId="{DFD5AB68-E9A3-4DBB-8B1C-770974BA76E3}" type="parTrans" cxnId="{87944D8E-73A5-4A6C-90B6-C101BD2BE78C}">
      <dgm:prSet/>
      <dgm:spPr/>
      <dgm:t>
        <a:bodyPr/>
        <a:lstStyle/>
        <a:p>
          <a:endParaRPr lang="ru-RU"/>
        </a:p>
      </dgm:t>
    </dgm:pt>
    <dgm:pt modelId="{0CCA7BBC-032D-4B92-857B-2568A5526CD6}" type="sibTrans" cxnId="{87944D8E-73A5-4A6C-90B6-C101BD2BE78C}">
      <dgm:prSet/>
      <dgm:spPr/>
      <dgm:t>
        <a:bodyPr/>
        <a:lstStyle/>
        <a:p>
          <a:endParaRPr lang="ru-RU"/>
        </a:p>
      </dgm:t>
    </dgm:pt>
    <dgm:pt modelId="{2EB08AD7-8C4A-41FC-BA7C-C70D1438D9D4}">
      <dgm:prSet phldrT="[Текст]" custT="1"/>
      <dgm:spPr/>
      <dgm:t>
        <a:bodyPr/>
        <a:lstStyle/>
        <a:p>
          <a:r>
            <a:rPr lang="ru-RU" sz="1600" dirty="0" smtClean="0"/>
            <a:t>трансформация графемы в кинему</a:t>
          </a:r>
          <a:endParaRPr lang="ru-RU" sz="1600" dirty="0"/>
        </a:p>
      </dgm:t>
    </dgm:pt>
    <dgm:pt modelId="{D9DCAC27-3281-4EF1-AF0C-F251CA25B942}" type="parTrans" cxnId="{27990D9D-85AB-4F4D-870F-F4B8A1C9CB59}">
      <dgm:prSet/>
      <dgm:spPr/>
      <dgm:t>
        <a:bodyPr/>
        <a:lstStyle/>
        <a:p>
          <a:endParaRPr lang="ru-RU"/>
        </a:p>
      </dgm:t>
    </dgm:pt>
    <dgm:pt modelId="{ED8472E4-98CE-48A4-A2C4-702870D716D6}" type="sibTrans" cxnId="{27990D9D-85AB-4F4D-870F-F4B8A1C9CB59}">
      <dgm:prSet/>
      <dgm:spPr/>
      <dgm:t>
        <a:bodyPr/>
        <a:lstStyle/>
        <a:p>
          <a:endParaRPr lang="ru-RU"/>
        </a:p>
      </dgm:t>
    </dgm:pt>
    <dgm:pt modelId="{0B79C82F-F598-4680-96F6-2FE63A7FACE5}">
      <dgm:prSet phldrT="[Текст]" custT="1"/>
      <dgm:spPr/>
      <dgm:t>
        <a:bodyPr/>
        <a:lstStyle/>
        <a:p>
          <a:r>
            <a:rPr lang="ru-RU" sz="1600" dirty="0" smtClean="0"/>
            <a:t>Моторная реализация</a:t>
          </a:r>
          <a:endParaRPr lang="ru-RU" sz="1600" dirty="0"/>
        </a:p>
      </dgm:t>
    </dgm:pt>
    <dgm:pt modelId="{3810CA94-C1AB-4DA6-B912-6DBAA382947D}" type="parTrans" cxnId="{3B3720DD-C8EE-4997-8288-630122F7BFDF}">
      <dgm:prSet/>
      <dgm:spPr/>
      <dgm:t>
        <a:bodyPr/>
        <a:lstStyle/>
        <a:p>
          <a:endParaRPr lang="ru-RU"/>
        </a:p>
      </dgm:t>
    </dgm:pt>
    <dgm:pt modelId="{0414CD6D-B805-4901-9E0B-13DC8C93FFEA}" type="sibTrans" cxnId="{3B3720DD-C8EE-4997-8288-630122F7BFDF}">
      <dgm:prSet/>
      <dgm:spPr/>
      <dgm:t>
        <a:bodyPr/>
        <a:lstStyle/>
        <a:p>
          <a:endParaRPr lang="ru-RU"/>
        </a:p>
      </dgm:t>
    </dgm:pt>
    <dgm:pt modelId="{07C87C40-F137-476E-8777-75202EF96810}">
      <dgm:prSet phldrT="[Текст]"/>
      <dgm:spPr/>
      <dgm:t>
        <a:bodyPr/>
        <a:lstStyle/>
        <a:p>
          <a:r>
            <a:rPr lang="ru-RU" dirty="0" smtClean="0"/>
            <a:t>Чтение, сличение с образца</a:t>
          </a:r>
          <a:endParaRPr lang="ru-RU" dirty="0"/>
        </a:p>
      </dgm:t>
    </dgm:pt>
    <dgm:pt modelId="{18F29CA2-7F88-4E74-9F32-CCC24F011E90}" type="parTrans" cxnId="{9A2C7671-5EB5-43F1-9C88-C1C688B3273F}">
      <dgm:prSet/>
      <dgm:spPr/>
      <dgm:t>
        <a:bodyPr/>
        <a:lstStyle/>
        <a:p>
          <a:endParaRPr lang="ru-RU"/>
        </a:p>
      </dgm:t>
    </dgm:pt>
    <dgm:pt modelId="{C2958AF0-0887-42E3-926F-8285B89884CC}" type="sibTrans" cxnId="{9A2C7671-5EB5-43F1-9C88-C1C688B3273F}">
      <dgm:prSet/>
      <dgm:spPr/>
      <dgm:t>
        <a:bodyPr/>
        <a:lstStyle/>
        <a:p>
          <a:endParaRPr lang="ru-RU"/>
        </a:p>
      </dgm:t>
    </dgm:pt>
    <dgm:pt modelId="{C50B788F-2CCE-4D0D-AE89-8FBD364B2936}" type="pres">
      <dgm:prSet presAssocID="{24A2DFCF-50BC-4049-8F0C-C20F1ABD5ED2}" presName="CompostProcess" presStyleCnt="0">
        <dgm:presLayoutVars>
          <dgm:dir/>
          <dgm:resizeHandles val="exact"/>
        </dgm:presLayoutVars>
      </dgm:prSet>
      <dgm:spPr/>
    </dgm:pt>
    <dgm:pt modelId="{089486A9-D397-4EAE-81C0-0267116B7303}" type="pres">
      <dgm:prSet presAssocID="{24A2DFCF-50BC-4049-8F0C-C20F1ABD5ED2}" presName="arrow" presStyleLbl="bgShp" presStyleIdx="0" presStyleCnt="1"/>
      <dgm:spPr/>
    </dgm:pt>
    <dgm:pt modelId="{95164026-B554-4FD1-88F5-CFFEF8866F58}" type="pres">
      <dgm:prSet presAssocID="{24A2DFCF-50BC-4049-8F0C-C20F1ABD5ED2}" presName="linearProcess" presStyleCnt="0"/>
      <dgm:spPr/>
    </dgm:pt>
    <dgm:pt modelId="{BFFFD33C-F044-4D8F-B9C7-2C3E571915F8}" type="pres">
      <dgm:prSet presAssocID="{0A8F869B-6C71-44DF-8338-066F96AB951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A65E6-18A7-4C0E-A9FE-06F60B6731CB}" type="pres">
      <dgm:prSet presAssocID="{A2FA2358-A9CC-4604-9B5E-5D33E57C796F}" presName="sibTrans" presStyleCnt="0"/>
      <dgm:spPr/>
    </dgm:pt>
    <dgm:pt modelId="{D7CF9109-47F7-4380-B126-DE0324A57FA4}" type="pres">
      <dgm:prSet presAssocID="{E5325025-9CD7-4E21-8338-87A8A227BB8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E88F1-4F55-4ED9-8389-0E423EAD9F1B}" type="pres">
      <dgm:prSet presAssocID="{67A2BBCF-DECD-4DC6-B54D-2011E4660A8D}" presName="sibTrans" presStyleCnt="0"/>
      <dgm:spPr/>
    </dgm:pt>
    <dgm:pt modelId="{2B52FC2B-0D21-4873-B9A4-7415D8F12FFB}" type="pres">
      <dgm:prSet presAssocID="{D401AF0B-B0DF-458A-8F6F-0E3ACA45610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6D4AD-AFD6-4469-B340-8996959D1587}" type="pres">
      <dgm:prSet presAssocID="{0CCA7BBC-032D-4B92-857B-2568A5526CD6}" presName="sibTrans" presStyleCnt="0"/>
      <dgm:spPr/>
    </dgm:pt>
    <dgm:pt modelId="{BF288692-1766-4EC5-8ACF-B9587CCC61CD}" type="pres">
      <dgm:prSet presAssocID="{2EB08AD7-8C4A-41FC-BA7C-C70D1438D9D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A9198-A4BC-44B7-B14A-623B0C9692F2}" type="pres">
      <dgm:prSet presAssocID="{ED8472E4-98CE-48A4-A2C4-702870D716D6}" presName="sibTrans" presStyleCnt="0"/>
      <dgm:spPr/>
    </dgm:pt>
    <dgm:pt modelId="{BC0DA5A1-946E-478F-938D-5CC58CD578D9}" type="pres">
      <dgm:prSet presAssocID="{0B79C82F-F598-4680-96F6-2FE63A7FACE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0BA30-61C2-43D8-A90E-E2F029150092}" type="pres">
      <dgm:prSet presAssocID="{0414CD6D-B805-4901-9E0B-13DC8C93FFEA}" presName="sibTrans" presStyleCnt="0"/>
      <dgm:spPr/>
    </dgm:pt>
    <dgm:pt modelId="{0FEA6B65-F94E-4531-B2F9-33DB5B01FD01}" type="pres">
      <dgm:prSet presAssocID="{07C87C40-F137-476E-8777-75202EF9681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553F5-CA18-45CE-8F3E-D788E88B5F32}" type="presOf" srcId="{24A2DFCF-50BC-4049-8F0C-C20F1ABD5ED2}" destId="{C50B788F-2CCE-4D0D-AE89-8FBD364B2936}" srcOrd="0" destOrd="0" presId="urn:microsoft.com/office/officeart/2005/8/layout/hProcess9"/>
    <dgm:cxn modelId="{FFD1A35C-7AB2-41FE-8A77-B8CD81BFFB93}" srcId="{24A2DFCF-50BC-4049-8F0C-C20F1ABD5ED2}" destId="{E5325025-9CD7-4E21-8338-87A8A227BB86}" srcOrd="1" destOrd="0" parTransId="{E65B3DBE-742E-4E7F-8A8B-3AC81FD65C96}" sibTransId="{67A2BBCF-DECD-4DC6-B54D-2011E4660A8D}"/>
    <dgm:cxn modelId="{540D54B1-FBF1-4B29-B329-CFC6F24FADB1}" srcId="{24A2DFCF-50BC-4049-8F0C-C20F1ABD5ED2}" destId="{0A8F869B-6C71-44DF-8338-066F96AB9512}" srcOrd="0" destOrd="0" parTransId="{D93F8723-F479-4061-A94E-3A915273C9A1}" sibTransId="{A2FA2358-A9CC-4604-9B5E-5D33E57C796F}"/>
    <dgm:cxn modelId="{D15A7D9C-E87D-47C6-A3E0-CD7363CC6BE0}" type="presOf" srcId="{0B79C82F-F598-4680-96F6-2FE63A7FACE5}" destId="{BC0DA5A1-946E-478F-938D-5CC58CD578D9}" srcOrd="0" destOrd="0" presId="urn:microsoft.com/office/officeart/2005/8/layout/hProcess9"/>
    <dgm:cxn modelId="{3B3720DD-C8EE-4997-8288-630122F7BFDF}" srcId="{24A2DFCF-50BC-4049-8F0C-C20F1ABD5ED2}" destId="{0B79C82F-F598-4680-96F6-2FE63A7FACE5}" srcOrd="4" destOrd="0" parTransId="{3810CA94-C1AB-4DA6-B912-6DBAA382947D}" sibTransId="{0414CD6D-B805-4901-9E0B-13DC8C93FFEA}"/>
    <dgm:cxn modelId="{27990D9D-85AB-4F4D-870F-F4B8A1C9CB59}" srcId="{24A2DFCF-50BC-4049-8F0C-C20F1ABD5ED2}" destId="{2EB08AD7-8C4A-41FC-BA7C-C70D1438D9D4}" srcOrd="3" destOrd="0" parTransId="{D9DCAC27-3281-4EF1-AF0C-F251CA25B942}" sibTransId="{ED8472E4-98CE-48A4-A2C4-702870D716D6}"/>
    <dgm:cxn modelId="{C65AFF8F-6BB3-4F65-B761-FFEA32FE8934}" type="presOf" srcId="{D401AF0B-B0DF-458A-8F6F-0E3ACA45610E}" destId="{2B52FC2B-0D21-4873-B9A4-7415D8F12FFB}" srcOrd="0" destOrd="0" presId="urn:microsoft.com/office/officeart/2005/8/layout/hProcess9"/>
    <dgm:cxn modelId="{082B3055-F42F-476D-92CA-F212D4A6AFB9}" type="presOf" srcId="{07C87C40-F137-476E-8777-75202EF96810}" destId="{0FEA6B65-F94E-4531-B2F9-33DB5B01FD01}" srcOrd="0" destOrd="0" presId="urn:microsoft.com/office/officeart/2005/8/layout/hProcess9"/>
    <dgm:cxn modelId="{87944D8E-73A5-4A6C-90B6-C101BD2BE78C}" srcId="{24A2DFCF-50BC-4049-8F0C-C20F1ABD5ED2}" destId="{D401AF0B-B0DF-458A-8F6F-0E3ACA45610E}" srcOrd="2" destOrd="0" parTransId="{DFD5AB68-E9A3-4DBB-8B1C-770974BA76E3}" sibTransId="{0CCA7BBC-032D-4B92-857B-2568A5526CD6}"/>
    <dgm:cxn modelId="{9A2C7671-5EB5-43F1-9C88-C1C688B3273F}" srcId="{24A2DFCF-50BC-4049-8F0C-C20F1ABD5ED2}" destId="{07C87C40-F137-476E-8777-75202EF96810}" srcOrd="5" destOrd="0" parTransId="{18F29CA2-7F88-4E74-9F32-CCC24F011E90}" sibTransId="{C2958AF0-0887-42E3-926F-8285B89884CC}"/>
    <dgm:cxn modelId="{14EE6E4C-A95E-4ACE-973A-19DFA5CEBA0F}" type="presOf" srcId="{2EB08AD7-8C4A-41FC-BA7C-C70D1438D9D4}" destId="{BF288692-1766-4EC5-8ACF-B9587CCC61CD}" srcOrd="0" destOrd="0" presId="urn:microsoft.com/office/officeart/2005/8/layout/hProcess9"/>
    <dgm:cxn modelId="{928146B0-B0B8-4AB6-8F23-45493013232F}" type="presOf" srcId="{0A8F869B-6C71-44DF-8338-066F96AB9512}" destId="{BFFFD33C-F044-4D8F-B9C7-2C3E571915F8}" srcOrd="0" destOrd="0" presId="urn:microsoft.com/office/officeart/2005/8/layout/hProcess9"/>
    <dgm:cxn modelId="{012809EF-EF91-46A4-A631-F2DC962BD5E7}" type="presOf" srcId="{E5325025-9CD7-4E21-8338-87A8A227BB86}" destId="{D7CF9109-47F7-4380-B126-DE0324A57FA4}" srcOrd="0" destOrd="0" presId="urn:microsoft.com/office/officeart/2005/8/layout/hProcess9"/>
    <dgm:cxn modelId="{D8396F40-06F5-4AAF-A5F9-483BA0C656FE}" type="presParOf" srcId="{C50B788F-2CCE-4D0D-AE89-8FBD364B2936}" destId="{089486A9-D397-4EAE-81C0-0267116B7303}" srcOrd="0" destOrd="0" presId="urn:microsoft.com/office/officeart/2005/8/layout/hProcess9"/>
    <dgm:cxn modelId="{CC09F60A-BB8F-4073-AC9D-E111F4535750}" type="presParOf" srcId="{C50B788F-2CCE-4D0D-AE89-8FBD364B2936}" destId="{95164026-B554-4FD1-88F5-CFFEF8866F58}" srcOrd="1" destOrd="0" presId="urn:microsoft.com/office/officeart/2005/8/layout/hProcess9"/>
    <dgm:cxn modelId="{836EF750-24D4-4F12-86C5-23F4EABE6BE2}" type="presParOf" srcId="{95164026-B554-4FD1-88F5-CFFEF8866F58}" destId="{BFFFD33C-F044-4D8F-B9C7-2C3E571915F8}" srcOrd="0" destOrd="0" presId="urn:microsoft.com/office/officeart/2005/8/layout/hProcess9"/>
    <dgm:cxn modelId="{DC483F9E-87D4-4748-8F67-35A77DEE8C5F}" type="presParOf" srcId="{95164026-B554-4FD1-88F5-CFFEF8866F58}" destId="{D02A65E6-18A7-4C0E-A9FE-06F60B6731CB}" srcOrd="1" destOrd="0" presId="urn:microsoft.com/office/officeart/2005/8/layout/hProcess9"/>
    <dgm:cxn modelId="{BC3CDB06-1C5E-477E-8667-CFCC87D5F48E}" type="presParOf" srcId="{95164026-B554-4FD1-88F5-CFFEF8866F58}" destId="{D7CF9109-47F7-4380-B126-DE0324A57FA4}" srcOrd="2" destOrd="0" presId="urn:microsoft.com/office/officeart/2005/8/layout/hProcess9"/>
    <dgm:cxn modelId="{F1B13BD6-701A-4929-813C-6F98DE38A11D}" type="presParOf" srcId="{95164026-B554-4FD1-88F5-CFFEF8866F58}" destId="{E95E88F1-4F55-4ED9-8389-0E423EAD9F1B}" srcOrd="3" destOrd="0" presId="urn:microsoft.com/office/officeart/2005/8/layout/hProcess9"/>
    <dgm:cxn modelId="{C6052C8A-C7A6-41DD-989F-E15FE711051F}" type="presParOf" srcId="{95164026-B554-4FD1-88F5-CFFEF8866F58}" destId="{2B52FC2B-0D21-4873-B9A4-7415D8F12FFB}" srcOrd="4" destOrd="0" presId="urn:microsoft.com/office/officeart/2005/8/layout/hProcess9"/>
    <dgm:cxn modelId="{54368B27-BE69-45AC-BEF8-8F190913DCD3}" type="presParOf" srcId="{95164026-B554-4FD1-88F5-CFFEF8866F58}" destId="{CAD6D4AD-AFD6-4469-B340-8996959D1587}" srcOrd="5" destOrd="0" presId="urn:microsoft.com/office/officeart/2005/8/layout/hProcess9"/>
    <dgm:cxn modelId="{C7571462-5CB4-4BA5-9CE7-63EED379165B}" type="presParOf" srcId="{95164026-B554-4FD1-88F5-CFFEF8866F58}" destId="{BF288692-1766-4EC5-8ACF-B9587CCC61CD}" srcOrd="6" destOrd="0" presId="urn:microsoft.com/office/officeart/2005/8/layout/hProcess9"/>
    <dgm:cxn modelId="{D57F6EA1-FD54-438F-A3C7-77FEC194FC6F}" type="presParOf" srcId="{95164026-B554-4FD1-88F5-CFFEF8866F58}" destId="{752A9198-A4BC-44B7-B14A-623B0C9692F2}" srcOrd="7" destOrd="0" presId="urn:microsoft.com/office/officeart/2005/8/layout/hProcess9"/>
    <dgm:cxn modelId="{C20A6A42-227F-45F4-800D-0F8AFD2877A7}" type="presParOf" srcId="{95164026-B554-4FD1-88F5-CFFEF8866F58}" destId="{BC0DA5A1-946E-478F-938D-5CC58CD578D9}" srcOrd="8" destOrd="0" presId="urn:microsoft.com/office/officeart/2005/8/layout/hProcess9"/>
    <dgm:cxn modelId="{ECE4CCB9-5D1B-4D48-8D29-FF52F7D880C6}" type="presParOf" srcId="{95164026-B554-4FD1-88F5-CFFEF8866F58}" destId="{16F0BA30-61C2-43D8-A90E-E2F029150092}" srcOrd="9" destOrd="0" presId="urn:microsoft.com/office/officeart/2005/8/layout/hProcess9"/>
    <dgm:cxn modelId="{3AE35A71-2C5E-4F0D-9D6C-74D677F2A3BB}" type="presParOf" srcId="{95164026-B554-4FD1-88F5-CFFEF8866F58}" destId="{0FEA6B65-F94E-4531-B2F9-33DB5B01FD0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B17BD1-BD8A-4011-AC29-F930D749D075}" type="doc">
      <dgm:prSet loTypeId="urn:microsoft.com/office/officeart/2005/8/layout/radial6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FAEE84B-CAB3-453D-9BCD-BD22AB12AB72}">
      <dgm:prSet phldrT="[Текст]" custT="1"/>
      <dgm:spPr/>
      <dgm:t>
        <a:bodyPr/>
        <a:lstStyle/>
        <a:p>
          <a:r>
            <a:rPr lang="ru-RU" sz="2000" dirty="0" smtClean="0"/>
            <a:t>Вредоносные воздействия</a:t>
          </a:r>
          <a:endParaRPr lang="ru-RU" sz="2000" dirty="0"/>
        </a:p>
      </dgm:t>
    </dgm:pt>
    <dgm:pt modelId="{3912DBC1-A6C6-4DC8-B3FC-7B7F55C50B4D}" type="parTrans" cxnId="{E9AD21AF-4775-4793-A2F5-AB545D48AC35}">
      <dgm:prSet/>
      <dgm:spPr/>
      <dgm:t>
        <a:bodyPr/>
        <a:lstStyle/>
        <a:p>
          <a:endParaRPr lang="ru-RU"/>
        </a:p>
      </dgm:t>
    </dgm:pt>
    <dgm:pt modelId="{1E8A0C86-C07F-452F-B62B-27F8D9BED310}" type="sibTrans" cxnId="{E9AD21AF-4775-4793-A2F5-AB545D48AC35}">
      <dgm:prSet/>
      <dgm:spPr/>
      <dgm:t>
        <a:bodyPr/>
        <a:lstStyle/>
        <a:p>
          <a:endParaRPr lang="ru-RU"/>
        </a:p>
      </dgm:t>
    </dgm:pt>
    <dgm:pt modelId="{847D941B-FA5F-4702-84DF-622BF5E39976}">
      <dgm:prSet phldrT="[Текст]" custT="1"/>
      <dgm:spPr/>
      <dgm:t>
        <a:bodyPr/>
        <a:lstStyle/>
        <a:p>
          <a:r>
            <a:rPr lang="ru-RU" sz="2000" dirty="0" err="1" smtClean="0"/>
            <a:t>гипоксический</a:t>
          </a:r>
          <a:endParaRPr lang="ru-RU" sz="2000" dirty="0"/>
        </a:p>
      </dgm:t>
    </dgm:pt>
    <dgm:pt modelId="{7604B2B2-0998-4A37-98CA-7316C33B4DC1}" type="parTrans" cxnId="{74363F64-A61C-4F5C-A774-2BC959DE1456}">
      <dgm:prSet/>
      <dgm:spPr/>
      <dgm:t>
        <a:bodyPr/>
        <a:lstStyle/>
        <a:p>
          <a:endParaRPr lang="ru-RU"/>
        </a:p>
      </dgm:t>
    </dgm:pt>
    <dgm:pt modelId="{0C9B1C25-4217-42E5-B518-52F1061F8B48}" type="sibTrans" cxnId="{74363F64-A61C-4F5C-A774-2BC959DE1456}">
      <dgm:prSet/>
      <dgm:spPr/>
      <dgm:t>
        <a:bodyPr/>
        <a:lstStyle/>
        <a:p>
          <a:endParaRPr lang="ru-RU"/>
        </a:p>
      </dgm:t>
    </dgm:pt>
    <dgm:pt modelId="{77D21892-CA80-486F-94CD-8C762DAE18AE}">
      <dgm:prSet phldrT="[Текст]" custT="1"/>
      <dgm:spPr/>
      <dgm:t>
        <a:bodyPr/>
        <a:lstStyle/>
        <a:p>
          <a:r>
            <a:rPr lang="ru-RU" sz="2000" dirty="0" smtClean="0"/>
            <a:t>инфекционный</a:t>
          </a:r>
          <a:endParaRPr lang="ru-RU" sz="2000" dirty="0"/>
        </a:p>
      </dgm:t>
    </dgm:pt>
    <dgm:pt modelId="{78745D93-138F-4E66-9A28-7113CF4DAB25}" type="parTrans" cxnId="{3584E053-605E-4AC4-ACBD-FC305A14B664}">
      <dgm:prSet/>
      <dgm:spPr/>
      <dgm:t>
        <a:bodyPr/>
        <a:lstStyle/>
        <a:p>
          <a:endParaRPr lang="ru-RU"/>
        </a:p>
      </dgm:t>
    </dgm:pt>
    <dgm:pt modelId="{E7C1F1BA-EE90-44C5-AF29-63B1381136DC}" type="sibTrans" cxnId="{3584E053-605E-4AC4-ACBD-FC305A14B664}">
      <dgm:prSet/>
      <dgm:spPr/>
      <dgm:t>
        <a:bodyPr/>
        <a:lstStyle/>
        <a:p>
          <a:endParaRPr lang="ru-RU"/>
        </a:p>
      </dgm:t>
    </dgm:pt>
    <dgm:pt modelId="{30B183D1-9B2B-44CE-9D20-5C7B69217927}">
      <dgm:prSet phldrT="[Текст]" custT="1"/>
      <dgm:spPr/>
      <dgm:t>
        <a:bodyPr/>
        <a:lstStyle/>
        <a:p>
          <a:r>
            <a:rPr lang="ru-RU" sz="2000" dirty="0" smtClean="0"/>
            <a:t>механический</a:t>
          </a:r>
          <a:endParaRPr lang="ru-RU" sz="2000" dirty="0"/>
        </a:p>
      </dgm:t>
    </dgm:pt>
    <dgm:pt modelId="{F80E3D14-F595-4886-9944-32EB5C82A370}" type="parTrans" cxnId="{27B89932-BB61-402D-ADFE-77E2A3904E49}">
      <dgm:prSet/>
      <dgm:spPr/>
      <dgm:t>
        <a:bodyPr/>
        <a:lstStyle/>
        <a:p>
          <a:endParaRPr lang="ru-RU"/>
        </a:p>
      </dgm:t>
    </dgm:pt>
    <dgm:pt modelId="{8FF83865-9482-4009-A9B7-F44A697486AA}" type="sibTrans" cxnId="{27B89932-BB61-402D-ADFE-77E2A3904E49}">
      <dgm:prSet/>
      <dgm:spPr/>
      <dgm:t>
        <a:bodyPr/>
        <a:lstStyle/>
        <a:p>
          <a:endParaRPr lang="ru-RU"/>
        </a:p>
      </dgm:t>
    </dgm:pt>
    <dgm:pt modelId="{01D93F3E-3BE8-41AF-B220-74CE0D57E5AA}">
      <dgm:prSet phldrT="[Текст]" custT="1"/>
      <dgm:spPr/>
      <dgm:t>
        <a:bodyPr/>
        <a:lstStyle/>
        <a:p>
          <a:r>
            <a:rPr lang="ru-RU" sz="2000" dirty="0" smtClean="0"/>
            <a:t>токсический</a:t>
          </a:r>
          <a:endParaRPr lang="ru-RU" sz="2000" dirty="0"/>
        </a:p>
      </dgm:t>
    </dgm:pt>
    <dgm:pt modelId="{3B74AC5C-6CE5-48B5-971A-CA401CDC9A29}" type="parTrans" cxnId="{E06A0C7E-5387-4570-8EFC-3B4F7CCA36AC}">
      <dgm:prSet/>
      <dgm:spPr/>
      <dgm:t>
        <a:bodyPr/>
        <a:lstStyle/>
        <a:p>
          <a:endParaRPr lang="ru-RU"/>
        </a:p>
      </dgm:t>
    </dgm:pt>
    <dgm:pt modelId="{EA21C9B9-E870-40BA-812A-6BD856D23C12}" type="sibTrans" cxnId="{E06A0C7E-5387-4570-8EFC-3B4F7CCA36AC}">
      <dgm:prSet/>
      <dgm:spPr/>
      <dgm:t>
        <a:bodyPr/>
        <a:lstStyle/>
        <a:p>
          <a:endParaRPr lang="ru-RU"/>
        </a:p>
      </dgm:t>
    </dgm:pt>
    <dgm:pt modelId="{BA14A013-5312-4591-BE81-5E3EB494366A}" type="pres">
      <dgm:prSet presAssocID="{3EB17BD1-BD8A-4011-AC29-F930D749D07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2AC8E7-EC21-4B48-A23A-960B81EEB272}" type="pres">
      <dgm:prSet presAssocID="{2FAEE84B-CAB3-453D-9BCD-BD22AB12AB72}" presName="centerShape" presStyleLbl="node0" presStyleIdx="0" presStyleCnt="1"/>
      <dgm:spPr/>
    </dgm:pt>
    <dgm:pt modelId="{8CAFABBB-EDB1-4C12-8EF2-F1BF217F9CD5}" type="pres">
      <dgm:prSet presAssocID="{847D941B-FA5F-4702-84DF-622BF5E39976}" presName="node" presStyleLbl="node1" presStyleIdx="0" presStyleCnt="4" custScaleX="213610">
        <dgm:presLayoutVars>
          <dgm:bulletEnabled val="1"/>
        </dgm:presLayoutVars>
      </dgm:prSet>
      <dgm:spPr/>
    </dgm:pt>
    <dgm:pt modelId="{30778D2E-FC5D-47A5-83F4-C33765F1C2EE}" type="pres">
      <dgm:prSet presAssocID="{847D941B-FA5F-4702-84DF-622BF5E39976}" presName="dummy" presStyleCnt="0"/>
      <dgm:spPr/>
    </dgm:pt>
    <dgm:pt modelId="{914A28EA-81E2-47E5-8F50-666F16343C31}" type="pres">
      <dgm:prSet presAssocID="{0C9B1C25-4217-42E5-B518-52F1061F8B48}" presName="sibTrans" presStyleLbl="sibTrans2D1" presStyleIdx="0" presStyleCnt="4"/>
      <dgm:spPr/>
    </dgm:pt>
    <dgm:pt modelId="{31BEE703-7A6D-4088-A023-C543765FDBE0}" type="pres">
      <dgm:prSet presAssocID="{77D21892-CA80-486F-94CD-8C762DAE18AE}" presName="node" presStyleLbl="node1" presStyleIdx="1" presStyleCnt="4" custScaleX="193580">
        <dgm:presLayoutVars>
          <dgm:bulletEnabled val="1"/>
        </dgm:presLayoutVars>
      </dgm:prSet>
      <dgm:spPr/>
    </dgm:pt>
    <dgm:pt modelId="{0B46A33F-F100-4E5A-A3A9-51829E0EF59F}" type="pres">
      <dgm:prSet presAssocID="{77D21892-CA80-486F-94CD-8C762DAE18AE}" presName="dummy" presStyleCnt="0"/>
      <dgm:spPr/>
    </dgm:pt>
    <dgm:pt modelId="{13744F58-7C1D-475F-9139-EAD4F37003FE}" type="pres">
      <dgm:prSet presAssocID="{E7C1F1BA-EE90-44C5-AF29-63B1381136DC}" presName="sibTrans" presStyleLbl="sibTrans2D1" presStyleIdx="1" presStyleCnt="4"/>
      <dgm:spPr/>
    </dgm:pt>
    <dgm:pt modelId="{A928A81E-D80A-40E6-B336-DD3CB663EC13}" type="pres">
      <dgm:prSet presAssocID="{30B183D1-9B2B-44CE-9D20-5C7B69217927}" presName="node" presStyleLbl="node1" presStyleIdx="2" presStyleCnt="4" custScaleX="201620">
        <dgm:presLayoutVars>
          <dgm:bulletEnabled val="1"/>
        </dgm:presLayoutVars>
      </dgm:prSet>
      <dgm:spPr/>
    </dgm:pt>
    <dgm:pt modelId="{4189A83F-FBA6-4477-A764-92E9567771F7}" type="pres">
      <dgm:prSet presAssocID="{30B183D1-9B2B-44CE-9D20-5C7B69217927}" presName="dummy" presStyleCnt="0"/>
      <dgm:spPr/>
    </dgm:pt>
    <dgm:pt modelId="{B227F065-9A22-413C-BA17-05501C643341}" type="pres">
      <dgm:prSet presAssocID="{8FF83865-9482-4009-A9B7-F44A697486AA}" presName="sibTrans" presStyleLbl="sibTrans2D1" presStyleIdx="2" presStyleCnt="4"/>
      <dgm:spPr/>
    </dgm:pt>
    <dgm:pt modelId="{0AF3E233-316A-4CAD-84A6-B86D29755D61}" type="pres">
      <dgm:prSet presAssocID="{01D93F3E-3BE8-41AF-B220-74CE0D57E5AA}" presName="node" presStyleLbl="node1" presStyleIdx="3" presStyleCnt="4" custScaleX="180317">
        <dgm:presLayoutVars>
          <dgm:bulletEnabled val="1"/>
        </dgm:presLayoutVars>
      </dgm:prSet>
      <dgm:spPr/>
    </dgm:pt>
    <dgm:pt modelId="{C6929E32-217C-4B97-97A5-AFE3924BA09A}" type="pres">
      <dgm:prSet presAssocID="{01D93F3E-3BE8-41AF-B220-74CE0D57E5AA}" presName="dummy" presStyleCnt="0"/>
      <dgm:spPr/>
    </dgm:pt>
    <dgm:pt modelId="{5078AFE5-19A9-404F-A953-51940DD3E93D}" type="pres">
      <dgm:prSet presAssocID="{EA21C9B9-E870-40BA-812A-6BD856D23C12}" presName="sibTrans" presStyleLbl="sibTrans2D1" presStyleIdx="3" presStyleCnt="4"/>
      <dgm:spPr/>
    </dgm:pt>
  </dgm:ptLst>
  <dgm:cxnLst>
    <dgm:cxn modelId="{6E26115E-048E-4CC2-9A00-48A3B575761C}" type="presOf" srcId="{8FF83865-9482-4009-A9B7-F44A697486AA}" destId="{B227F065-9A22-413C-BA17-05501C643341}" srcOrd="0" destOrd="0" presId="urn:microsoft.com/office/officeart/2005/8/layout/radial6"/>
    <dgm:cxn modelId="{CA5FA6A8-84D3-410B-B81D-C0420410C0D9}" type="presOf" srcId="{01D93F3E-3BE8-41AF-B220-74CE0D57E5AA}" destId="{0AF3E233-316A-4CAD-84A6-B86D29755D61}" srcOrd="0" destOrd="0" presId="urn:microsoft.com/office/officeart/2005/8/layout/radial6"/>
    <dgm:cxn modelId="{E9AD21AF-4775-4793-A2F5-AB545D48AC35}" srcId="{3EB17BD1-BD8A-4011-AC29-F930D749D075}" destId="{2FAEE84B-CAB3-453D-9BCD-BD22AB12AB72}" srcOrd="0" destOrd="0" parTransId="{3912DBC1-A6C6-4DC8-B3FC-7B7F55C50B4D}" sibTransId="{1E8A0C86-C07F-452F-B62B-27F8D9BED310}"/>
    <dgm:cxn modelId="{CA197C58-BE7A-49C4-8086-0C2826826667}" type="presOf" srcId="{0C9B1C25-4217-42E5-B518-52F1061F8B48}" destId="{914A28EA-81E2-47E5-8F50-666F16343C31}" srcOrd="0" destOrd="0" presId="urn:microsoft.com/office/officeart/2005/8/layout/radial6"/>
    <dgm:cxn modelId="{3584E053-605E-4AC4-ACBD-FC305A14B664}" srcId="{2FAEE84B-CAB3-453D-9BCD-BD22AB12AB72}" destId="{77D21892-CA80-486F-94CD-8C762DAE18AE}" srcOrd="1" destOrd="0" parTransId="{78745D93-138F-4E66-9A28-7113CF4DAB25}" sibTransId="{E7C1F1BA-EE90-44C5-AF29-63B1381136DC}"/>
    <dgm:cxn modelId="{1180C0ED-AAF7-43A6-BCEB-B543CD885ECA}" type="presOf" srcId="{E7C1F1BA-EE90-44C5-AF29-63B1381136DC}" destId="{13744F58-7C1D-475F-9139-EAD4F37003FE}" srcOrd="0" destOrd="0" presId="urn:microsoft.com/office/officeart/2005/8/layout/radial6"/>
    <dgm:cxn modelId="{27B89932-BB61-402D-ADFE-77E2A3904E49}" srcId="{2FAEE84B-CAB3-453D-9BCD-BD22AB12AB72}" destId="{30B183D1-9B2B-44CE-9D20-5C7B69217927}" srcOrd="2" destOrd="0" parTransId="{F80E3D14-F595-4886-9944-32EB5C82A370}" sibTransId="{8FF83865-9482-4009-A9B7-F44A697486AA}"/>
    <dgm:cxn modelId="{A7908E1D-7702-4CB7-8017-1558E64BEE08}" type="presOf" srcId="{77D21892-CA80-486F-94CD-8C762DAE18AE}" destId="{31BEE703-7A6D-4088-A023-C543765FDBE0}" srcOrd="0" destOrd="0" presId="urn:microsoft.com/office/officeart/2005/8/layout/radial6"/>
    <dgm:cxn modelId="{DA0C60A5-4EAD-4858-9B04-DBD5445265F6}" type="presOf" srcId="{2FAEE84B-CAB3-453D-9BCD-BD22AB12AB72}" destId="{7D2AC8E7-EC21-4B48-A23A-960B81EEB272}" srcOrd="0" destOrd="0" presId="urn:microsoft.com/office/officeart/2005/8/layout/radial6"/>
    <dgm:cxn modelId="{74363F64-A61C-4F5C-A774-2BC959DE1456}" srcId="{2FAEE84B-CAB3-453D-9BCD-BD22AB12AB72}" destId="{847D941B-FA5F-4702-84DF-622BF5E39976}" srcOrd="0" destOrd="0" parTransId="{7604B2B2-0998-4A37-98CA-7316C33B4DC1}" sibTransId="{0C9B1C25-4217-42E5-B518-52F1061F8B48}"/>
    <dgm:cxn modelId="{38D879E6-1B51-4FAB-9104-175A73B403BD}" type="presOf" srcId="{3EB17BD1-BD8A-4011-AC29-F930D749D075}" destId="{BA14A013-5312-4591-BE81-5E3EB494366A}" srcOrd="0" destOrd="0" presId="urn:microsoft.com/office/officeart/2005/8/layout/radial6"/>
    <dgm:cxn modelId="{2E0B3AA2-BB9C-44FC-96B6-6160EA0B0F81}" type="presOf" srcId="{847D941B-FA5F-4702-84DF-622BF5E39976}" destId="{8CAFABBB-EDB1-4C12-8EF2-F1BF217F9CD5}" srcOrd="0" destOrd="0" presId="urn:microsoft.com/office/officeart/2005/8/layout/radial6"/>
    <dgm:cxn modelId="{ED779D9F-DB93-4FA4-846C-E376E144EA1D}" type="presOf" srcId="{EA21C9B9-E870-40BA-812A-6BD856D23C12}" destId="{5078AFE5-19A9-404F-A953-51940DD3E93D}" srcOrd="0" destOrd="0" presId="urn:microsoft.com/office/officeart/2005/8/layout/radial6"/>
    <dgm:cxn modelId="{E06A0C7E-5387-4570-8EFC-3B4F7CCA36AC}" srcId="{2FAEE84B-CAB3-453D-9BCD-BD22AB12AB72}" destId="{01D93F3E-3BE8-41AF-B220-74CE0D57E5AA}" srcOrd="3" destOrd="0" parTransId="{3B74AC5C-6CE5-48B5-971A-CA401CDC9A29}" sibTransId="{EA21C9B9-E870-40BA-812A-6BD856D23C12}"/>
    <dgm:cxn modelId="{349093BD-9E33-4DBF-8741-A1C3C29CD573}" type="presOf" srcId="{30B183D1-9B2B-44CE-9D20-5C7B69217927}" destId="{A928A81E-D80A-40E6-B336-DD3CB663EC13}" srcOrd="0" destOrd="0" presId="urn:microsoft.com/office/officeart/2005/8/layout/radial6"/>
    <dgm:cxn modelId="{D41A3E08-4711-45C2-AF4E-D7832A101D3C}" type="presParOf" srcId="{BA14A013-5312-4591-BE81-5E3EB494366A}" destId="{7D2AC8E7-EC21-4B48-A23A-960B81EEB272}" srcOrd="0" destOrd="0" presId="urn:microsoft.com/office/officeart/2005/8/layout/radial6"/>
    <dgm:cxn modelId="{1C5E2026-5564-4216-9F3B-36545BD169AA}" type="presParOf" srcId="{BA14A013-5312-4591-BE81-5E3EB494366A}" destId="{8CAFABBB-EDB1-4C12-8EF2-F1BF217F9CD5}" srcOrd="1" destOrd="0" presId="urn:microsoft.com/office/officeart/2005/8/layout/radial6"/>
    <dgm:cxn modelId="{07266946-F17D-4B78-9013-0F52F23AC3AC}" type="presParOf" srcId="{BA14A013-5312-4591-BE81-5E3EB494366A}" destId="{30778D2E-FC5D-47A5-83F4-C33765F1C2EE}" srcOrd="2" destOrd="0" presId="urn:microsoft.com/office/officeart/2005/8/layout/radial6"/>
    <dgm:cxn modelId="{5A85CCF5-3DB4-47F3-A409-C3DD966D3A5A}" type="presParOf" srcId="{BA14A013-5312-4591-BE81-5E3EB494366A}" destId="{914A28EA-81E2-47E5-8F50-666F16343C31}" srcOrd="3" destOrd="0" presId="urn:microsoft.com/office/officeart/2005/8/layout/radial6"/>
    <dgm:cxn modelId="{A54BD457-1439-4408-90A9-110D9D633F4C}" type="presParOf" srcId="{BA14A013-5312-4591-BE81-5E3EB494366A}" destId="{31BEE703-7A6D-4088-A023-C543765FDBE0}" srcOrd="4" destOrd="0" presId="urn:microsoft.com/office/officeart/2005/8/layout/radial6"/>
    <dgm:cxn modelId="{CC527296-C3BC-4532-81CF-EBC1D4832D09}" type="presParOf" srcId="{BA14A013-5312-4591-BE81-5E3EB494366A}" destId="{0B46A33F-F100-4E5A-A3A9-51829E0EF59F}" srcOrd="5" destOrd="0" presId="urn:microsoft.com/office/officeart/2005/8/layout/radial6"/>
    <dgm:cxn modelId="{B16AD5C1-1E96-4403-8FC3-B12C53A54441}" type="presParOf" srcId="{BA14A013-5312-4591-BE81-5E3EB494366A}" destId="{13744F58-7C1D-475F-9139-EAD4F37003FE}" srcOrd="6" destOrd="0" presId="urn:microsoft.com/office/officeart/2005/8/layout/radial6"/>
    <dgm:cxn modelId="{4104E7AF-4F73-4AF7-8071-BBC19E408B8B}" type="presParOf" srcId="{BA14A013-5312-4591-BE81-5E3EB494366A}" destId="{A928A81E-D80A-40E6-B336-DD3CB663EC13}" srcOrd="7" destOrd="0" presId="urn:microsoft.com/office/officeart/2005/8/layout/radial6"/>
    <dgm:cxn modelId="{F979474C-EF21-4242-BC65-3B9FE2E429EA}" type="presParOf" srcId="{BA14A013-5312-4591-BE81-5E3EB494366A}" destId="{4189A83F-FBA6-4477-A764-92E9567771F7}" srcOrd="8" destOrd="0" presId="urn:microsoft.com/office/officeart/2005/8/layout/radial6"/>
    <dgm:cxn modelId="{35C4CDDA-9606-476A-B4AC-222C7BAE93E7}" type="presParOf" srcId="{BA14A013-5312-4591-BE81-5E3EB494366A}" destId="{B227F065-9A22-413C-BA17-05501C643341}" srcOrd="9" destOrd="0" presId="urn:microsoft.com/office/officeart/2005/8/layout/radial6"/>
    <dgm:cxn modelId="{96CFB596-FEE8-4921-9F63-82EE6838941A}" type="presParOf" srcId="{BA14A013-5312-4591-BE81-5E3EB494366A}" destId="{0AF3E233-316A-4CAD-84A6-B86D29755D61}" srcOrd="10" destOrd="0" presId="urn:microsoft.com/office/officeart/2005/8/layout/radial6"/>
    <dgm:cxn modelId="{C83907E4-5BE5-4629-A280-7E7A7347A4A9}" type="presParOf" srcId="{BA14A013-5312-4591-BE81-5E3EB494366A}" destId="{C6929E32-217C-4B97-97A5-AFE3924BA09A}" srcOrd="11" destOrd="0" presId="urn:microsoft.com/office/officeart/2005/8/layout/radial6"/>
    <dgm:cxn modelId="{AD43382A-4B9B-4563-9985-52736A11EC9D}" type="presParOf" srcId="{BA14A013-5312-4591-BE81-5E3EB494366A}" destId="{5078AFE5-19A9-404F-A953-51940DD3E93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7C8E2D-7993-4F62-8DB6-B1903643F3B2}">
      <dsp:nvSpPr>
        <dsp:cNvPr id="0" name=""/>
        <dsp:cNvSpPr/>
      </dsp:nvSpPr>
      <dsp:spPr>
        <a:xfrm>
          <a:off x="0" y="0"/>
          <a:ext cx="2270223" cy="871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Запоминание слова</a:t>
          </a:r>
          <a:endParaRPr lang="ru-RU" sz="1800" kern="1200" dirty="0"/>
        </a:p>
      </dsp:txBody>
      <dsp:txXfrm>
        <a:off x="0" y="0"/>
        <a:ext cx="2270223" cy="871983"/>
      </dsp:txXfrm>
    </dsp:sp>
    <dsp:sp modelId="{5068080F-8457-4568-AF39-4A387E98A4FD}">
      <dsp:nvSpPr>
        <dsp:cNvPr id="0" name=""/>
        <dsp:cNvSpPr/>
      </dsp:nvSpPr>
      <dsp:spPr>
        <a:xfrm rot="5400000">
          <a:off x="989186" y="870354"/>
          <a:ext cx="291850" cy="3923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989186" y="870354"/>
        <a:ext cx="291850" cy="392392"/>
      </dsp:txXfrm>
    </dsp:sp>
    <dsp:sp modelId="{0373C1FC-66BD-4A0E-9FC6-60B60D766136}">
      <dsp:nvSpPr>
        <dsp:cNvPr id="0" name=""/>
        <dsp:cNvSpPr/>
      </dsp:nvSpPr>
      <dsp:spPr>
        <a:xfrm>
          <a:off x="0" y="1261118"/>
          <a:ext cx="2270223" cy="871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Фонематический анализ</a:t>
          </a:r>
          <a:endParaRPr lang="ru-RU" sz="1800" kern="1200" dirty="0"/>
        </a:p>
      </dsp:txBody>
      <dsp:txXfrm>
        <a:off x="0" y="1261118"/>
        <a:ext cx="2270223" cy="871983"/>
      </dsp:txXfrm>
    </dsp:sp>
    <dsp:sp modelId="{4555612A-7D41-45BB-9626-2DF03699D6BE}">
      <dsp:nvSpPr>
        <dsp:cNvPr id="0" name=""/>
        <dsp:cNvSpPr/>
      </dsp:nvSpPr>
      <dsp:spPr>
        <a:xfrm rot="5400000">
          <a:off x="1030056" y="2076979"/>
          <a:ext cx="210109" cy="3923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1030056" y="2076979"/>
        <a:ext cx="210109" cy="392392"/>
      </dsp:txXfrm>
    </dsp:sp>
    <dsp:sp modelId="{FA4ED595-91B2-4E31-B338-9DDB5B28F842}">
      <dsp:nvSpPr>
        <dsp:cNvPr id="0" name=""/>
        <dsp:cNvSpPr/>
      </dsp:nvSpPr>
      <dsp:spPr>
        <a:xfrm>
          <a:off x="0" y="2413248"/>
          <a:ext cx="2270223" cy="871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Перевод в моторную программу</a:t>
          </a:r>
          <a:endParaRPr lang="ru-RU" sz="1800" kern="1200" dirty="0"/>
        </a:p>
      </dsp:txBody>
      <dsp:txXfrm>
        <a:off x="0" y="2413248"/>
        <a:ext cx="2270223" cy="871983"/>
      </dsp:txXfrm>
    </dsp:sp>
    <dsp:sp modelId="{F8F36F7E-DE7A-4DE5-AF20-05EE329D0DF6}">
      <dsp:nvSpPr>
        <dsp:cNvPr id="0" name=""/>
        <dsp:cNvSpPr/>
      </dsp:nvSpPr>
      <dsp:spPr>
        <a:xfrm rot="5400000">
          <a:off x="976052" y="3301116"/>
          <a:ext cx="318119" cy="3923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976052" y="3301116"/>
        <a:ext cx="318119" cy="392392"/>
      </dsp:txXfrm>
    </dsp:sp>
    <dsp:sp modelId="{D060D8EC-2AAD-4262-ACDB-751D0DC2AB91}">
      <dsp:nvSpPr>
        <dsp:cNvPr id="0" name=""/>
        <dsp:cNvSpPr/>
      </dsp:nvSpPr>
      <dsp:spPr>
        <a:xfrm>
          <a:off x="0" y="3709392"/>
          <a:ext cx="2270223" cy="871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Проверочное чтение</a:t>
          </a:r>
          <a:endParaRPr lang="ru-RU" sz="1800" kern="1200" dirty="0"/>
        </a:p>
      </dsp:txBody>
      <dsp:txXfrm>
        <a:off x="0" y="3709392"/>
        <a:ext cx="2270223" cy="8719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99F86-326C-4F79-AEA0-BDA7196EE313}">
      <dsp:nvSpPr>
        <dsp:cNvPr id="0" name=""/>
        <dsp:cNvSpPr/>
      </dsp:nvSpPr>
      <dsp:spPr>
        <a:xfrm>
          <a:off x="1831217" y="2142"/>
          <a:ext cx="2433565" cy="63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Запоминание слова</a:t>
          </a:r>
          <a:endParaRPr lang="ru-RU" sz="1600" kern="1200" dirty="0"/>
        </a:p>
      </dsp:txBody>
      <dsp:txXfrm>
        <a:off x="1831217" y="2142"/>
        <a:ext cx="2433565" cy="634860"/>
      </dsp:txXfrm>
    </dsp:sp>
    <dsp:sp modelId="{D7AEAFD2-4541-4CA7-A145-96E26862CD53}">
      <dsp:nvSpPr>
        <dsp:cNvPr id="0" name=""/>
        <dsp:cNvSpPr/>
      </dsp:nvSpPr>
      <dsp:spPr>
        <a:xfrm rot="5400000">
          <a:off x="2928963" y="652874"/>
          <a:ext cx="238072" cy="285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2928963" y="652874"/>
        <a:ext cx="238072" cy="285687"/>
      </dsp:txXfrm>
    </dsp:sp>
    <dsp:sp modelId="{83D58E6F-B07A-49E5-A576-B24F8361342A}">
      <dsp:nvSpPr>
        <dsp:cNvPr id="0" name=""/>
        <dsp:cNvSpPr/>
      </dsp:nvSpPr>
      <dsp:spPr>
        <a:xfrm>
          <a:off x="1831217" y="954433"/>
          <a:ext cx="2433565" cy="63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Фонематический анализ</a:t>
          </a:r>
          <a:endParaRPr lang="ru-RU" sz="1600" kern="1200" dirty="0"/>
        </a:p>
      </dsp:txBody>
      <dsp:txXfrm>
        <a:off x="1831217" y="954433"/>
        <a:ext cx="2433565" cy="634860"/>
      </dsp:txXfrm>
    </dsp:sp>
    <dsp:sp modelId="{6BD3ECD6-913F-4817-8A80-8854B9375201}">
      <dsp:nvSpPr>
        <dsp:cNvPr id="0" name=""/>
        <dsp:cNvSpPr/>
      </dsp:nvSpPr>
      <dsp:spPr>
        <a:xfrm rot="5400000">
          <a:off x="2928963" y="1605165"/>
          <a:ext cx="238072" cy="285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2928963" y="1605165"/>
        <a:ext cx="238072" cy="285687"/>
      </dsp:txXfrm>
    </dsp:sp>
    <dsp:sp modelId="{09437039-729B-40AF-97D8-D0775412DE04}">
      <dsp:nvSpPr>
        <dsp:cNvPr id="0" name=""/>
        <dsp:cNvSpPr/>
      </dsp:nvSpPr>
      <dsp:spPr>
        <a:xfrm>
          <a:off x="1831217" y="1906724"/>
          <a:ext cx="2433565" cy="63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Выявление орфограммы</a:t>
          </a:r>
          <a:endParaRPr lang="ru-RU" sz="1600" kern="1200" dirty="0"/>
        </a:p>
      </dsp:txBody>
      <dsp:txXfrm>
        <a:off x="1831217" y="1906724"/>
        <a:ext cx="2433565" cy="634860"/>
      </dsp:txXfrm>
    </dsp:sp>
    <dsp:sp modelId="{0C12F242-359C-4671-9EEF-CC92278C4AEB}">
      <dsp:nvSpPr>
        <dsp:cNvPr id="0" name=""/>
        <dsp:cNvSpPr/>
      </dsp:nvSpPr>
      <dsp:spPr>
        <a:xfrm rot="5400000">
          <a:off x="2928963" y="2557456"/>
          <a:ext cx="238072" cy="285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2928963" y="2557456"/>
        <a:ext cx="238072" cy="285687"/>
      </dsp:txXfrm>
    </dsp:sp>
    <dsp:sp modelId="{54905565-2987-4FE3-95AF-A544AB03443E}">
      <dsp:nvSpPr>
        <dsp:cNvPr id="0" name=""/>
        <dsp:cNvSpPr/>
      </dsp:nvSpPr>
      <dsp:spPr>
        <a:xfrm>
          <a:off x="1831217" y="2859015"/>
          <a:ext cx="2433565" cy="63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Решение орфографической задачи</a:t>
          </a:r>
          <a:endParaRPr lang="ru-RU" sz="1600" kern="1200" dirty="0"/>
        </a:p>
      </dsp:txBody>
      <dsp:txXfrm>
        <a:off x="1831217" y="2859015"/>
        <a:ext cx="2433565" cy="634860"/>
      </dsp:txXfrm>
    </dsp:sp>
    <dsp:sp modelId="{EFE1B6E5-7563-41CA-985E-713293758C26}">
      <dsp:nvSpPr>
        <dsp:cNvPr id="0" name=""/>
        <dsp:cNvSpPr/>
      </dsp:nvSpPr>
      <dsp:spPr>
        <a:xfrm rot="5400000">
          <a:off x="2928963" y="3509747"/>
          <a:ext cx="238072" cy="285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2928963" y="3509747"/>
        <a:ext cx="238072" cy="285687"/>
      </dsp:txXfrm>
    </dsp:sp>
    <dsp:sp modelId="{CB639D78-B42D-480A-9068-063493FDE064}">
      <dsp:nvSpPr>
        <dsp:cNvPr id="0" name=""/>
        <dsp:cNvSpPr/>
      </dsp:nvSpPr>
      <dsp:spPr>
        <a:xfrm>
          <a:off x="1831217" y="3811305"/>
          <a:ext cx="2433565" cy="63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Переход в моторную программу</a:t>
          </a:r>
          <a:endParaRPr lang="ru-RU" sz="1600" kern="1200" dirty="0"/>
        </a:p>
      </dsp:txBody>
      <dsp:txXfrm>
        <a:off x="1831217" y="3811305"/>
        <a:ext cx="2433565" cy="634860"/>
      </dsp:txXfrm>
    </dsp:sp>
    <dsp:sp modelId="{600EF550-B979-4998-BFBB-0A1F493066AB}">
      <dsp:nvSpPr>
        <dsp:cNvPr id="0" name=""/>
        <dsp:cNvSpPr/>
      </dsp:nvSpPr>
      <dsp:spPr>
        <a:xfrm rot="5400000">
          <a:off x="2928963" y="4462038"/>
          <a:ext cx="238072" cy="285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2928963" y="4462038"/>
        <a:ext cx="238072" cy="285687"/>
      </dsp:txXfrm>
    </dsp:sp>
    <dsp:sp modelId="{31280E4F-1D98-49DA-9A42-8CC6B466537C}">
      <dsp:nvSpPr>
        <dsp:cNvPr id="0" name=""/>
        <dsp:cNvSpPr/>
      </dsp:nvSpPr>
      <dsp:spPr>
        <a:xfrm>
          <a:off x="1831217" y="4763596"/>
          <a:ext cx="2433565" cy="63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Проверочное чтение</a:t>
          </a:r>
          <a:endParaRPr lang="ru-RU" sz="1600" kern="1200" dirty="0"/>
        </a:p>
      </dsp:txBody>
      <dsp:txXfrm>
        <a:off x="1831217" y="4763596"/>
        <a:ext cx="2433565" cy="6348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486A9-D397-4EAE-81C0-0267116B7303}">
      <dsp:nvSpPr>
        <dsp:cNvPr id="0" name=""/>
        <dsp:cNvSpPr/>
      </dsp:nvSpPr>
      <dsp:spPr>
        <a:xfrm>
          <a:off x="645819" y="0"/>
          <a:ext cx="7319283" cy="48006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FFD33C-F044-4D8F-B9C7-2C3E571915F8}">
      <dsp:nvSpPr>
        <dsp:cNvPr id="0" name=""/>
        <dsp:cNvSpPr/>
      </dsp:nvSpPr>
      <dsp:spPr>
        <a:xfrm>
          <a:off x="2365" y="1440179"/>
          <a:ext cx="1376990" cy="1920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чтение</a:t>
          </a:r>
          <a:endParaRPr lang="ru-RU" sz="1800" kern="1200" dirty="0"/>
        </a:p>
      </dsp:txBody>
      <dsp:txXfrm>
        <a:off x="2365" y="1440179"/>
        <a:ext cx="1376990" cy="1920240"/>
      </dsp:txXfrm>
    </dsp:sp>
    <dsp:sp modelId="{D7CF9109-47F7-4380-B126-DE0324A57FA4}">
      <dsp:nvSpPr>
        <dsp:cNvPr id="0" name=""/>
        <dsp:cNvSpPr/>
      </dsp:nvSpPr>
      <dsp:spPr>
        <a:xfrm>
          <a:off x="1448205" y="1440179"/>
          <a:ext cx="1376990" cy="1920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самодиктант</a:t>
          </a:r>
          <a:endParaRPr lang="ru-RU" sz="1800" kern="1200" dirty="0"/>
        </a:p>
      </dsp:txBody>
      <dsp:txXfrm>
        <a:off x="1448205" y="1440179"/>
        <a:ext cx="1376990" cy="1920240"/>
      </dsp:txXfrm>
    </dsp:sp>
    <dsp:sp modelId="{2B52FC2B-0D21-4873-B9A4-7415D8F12FFB}">
      <dsp:nvSpPr>
        <dsp:cNvPr id="0" name=""/>
        <dsp:cNvSpPr/>
      </dsp:nvSpPr>
      <dsp:spPr>
        <a:xfrm>
          <a:off x="2894045" y="1440179"/>
          <a:ext cx="1376990" cy="1920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удержание зрительного графического образа слова </a:t>
          </a:r>
          <a:endParaRPr lang="ru-RU" sz="1600" kern="1200" dirty="0"/>
        </a:p>
      </dsp:txBody>
      <dsp:txXfrm>
        <a:off x="2894045" y="1440179"/>
        <a:ext cx="1376990" cy="1920240"/>
      </dsp:txXfrm>
    </dsp:sp>
    <dsp:sp modelId="{BF288692-1766-4EC5-8ACF-B9587CCC61CD}">
      <dsp:nvSpPr>
        <dsp:cNvPr id="0" name=""/>
        <dsp:cNvSpPr/>
      </dsp:nvSpPr>
      <dsp:spPr>
        <a:xfrm>
          <a:off x="4339885" y="1440179"/>
          <a:ext cx="1376990" cy="1920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трансформация графемы в кинему</a:t>
          </a:r>
          <a:endParaRPr lang="ru-RU" sz="1600" kern="1200" dirty="0"/>
        </a:p>
      </dsp:txBody>
      <dsp:txXfrm>
        <a:off x="4339885" y="1440179"/>
        <a:ext cx="1376990" cy="1920240"/>
      </dsp:txXfrm>
    </dsp:sp>
    <dsp:sp modelId="{BC0DA5A1-946E-478F-938D-5CC58CD578D9}">
      <dsp:nvSpPr>
        <dsp:cNvPr id="0" name=""/>
        <dsp:cNvSpPr/>
      </dsp:nvSpPr>
      <dsp:spPr>
        <a:xfrm>
          <a:off x="5785726" y="1440179"/>
          <a:ext cx="1376990" cy="1920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Моторная реализация</a:t>
          </a:r>
          <a:endParaRPr lang="ru-RU" sz="1600" kern="1200" dirty="0"/>
        </a:p>
      </dsp:txBody>
      <dsp:txXfrm>
        <a:off x="5785726" y="1440179"/>
        <a:ext cx="1376990" cy="1920240"/>
      </dsp:txXfrm>
    </dsp:sp>
    <dsp:sp modelId="{0FEA6B65-F94E-4531-B2F9-33DB5B01FD01}">
      <dsp:nvSpPr>
        <dsp:cNvPr id="0" name=""/>
        <dsp:cNvSpPr/>
      </dsp:nvSpPr>
      <dsp:spPr>
        <a:xfrm>
          <a:off x="7231566" y="1440179"/>
          <a:ext cx="1376990" cy="1920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Чтение, сличение с образца</a:t>
          </a:r>
          <a:endParaRPr lang="ru-RU" sz="2000" kern="1200" dirty="0"/>
        </a:p>
      </dsp:txBody>
      <dsp:txXfrm>
        <a:off x="7231566" y="1440179"/>
        <a:ext cx="1376990" cy="1920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8AFE5-19A9-404F-A953-51940DD3E93D}">
      <dsp:nvSpPr>
        <dsp:cNvPr id="0" name=""/>
        <dsp:cNvSpPr/>
      </dsp:nvSpPr>
      <dsp:spPr>
        <a:xfrm>
          <a:off x="2105822" y="581303"/>
          <a:ext cx="3877953" cy="3877953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27F065-9A22-413C-BA17-05501C643341}">
      <dsp:nvSpPr>
        <dsp:cNvPr id="0" name=""/>
        <dsp:cNvSpPr/>
      </dsp:nvSpPr>
      <dsp:spPr>
        <a:xfrm>
          <a:off x="2105822" y="581303"/>
          <a:ext cx="3877953" cy="3877953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744F58-7C1D-475F-9139-EAD4F37003FE}">
      <dsp:nvSpPr>
        <dsp:cNvPr id="0" name=""/>
        <dsp:cNvSpPr/>
      </dsp:nvSpPr>
      <dsp:spPr>
        <a:xfrm>
          <a:off x="2105822" y="581303"/>
          <a:ext cx="3877953" cy="3877953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A28EA-81E2-47E5-8F50-666F16343C31}">
      <dsp:nvSpPr>
        <dsp:cNvPr id="0" name=""/>
        <dsp:cNvSpPr/>
      </dsp:nvSpPr>
      <dsp:spPr>
        <a:xfrm>
          <a:off x="2105822" y="581303"/>
          <a:ext cx="3877953" cy="3877953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AC8E7-EC21-4B48-A23A-960B81EEB272}">
      <dsp:nvSpPr>
        <dsp:cNvPr id="0" name=""/>
        <dsp:cNvSpPr/>
      </dsp:nvSpPr>
      <dsp:spPr>
        <a:xfrm>
          <a:off x="3152938" y="1628418"/>
          <a:ext cx="1783722" cy="17837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Вредоносные воздействия</a:t>
          </a:r>
          <a:endParaRPr lang="ru-RU" sz="2000" kern="1200" dirty="0"/>
        </a:p>
      </dsp:txBody>
      <dsp:txXfrm>
        <a:off x="3152938" y="1628418"/>
        <a:ext cx="1783722" cy="1783722"/>
      </dsp:txXfrm>
    </dsp:sp>
    <dsp:sp modelId="{8CAFABBB-EDB1-4C12-8EF2-F1BF217F9CD5}">
      <dsp:nvSpPr>
        <dsp:cNvPr id="0" name=""/>
        <dsp:cNvSpPr/>
      </dsp:nvSpPr>
      <dsp:spPr>
        <a:xfrm>
          <a:off x="2711226" y="1950"/>
          <a:ext cx="2667146" cy="12486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гипоксический</a:t>
          </a:r>
          <a:endParaRPr lang="ru-RU" sz="2000" kern="1200" dirty="0"/>
        </a:p>
      </dsp:txBody>
      <dsp:txXfrm>
        <a:off x="2711226" y="1950"/>
        <a:ext cx="2667146" cy="1248605"/>
      </dsp:txXfrm>
    </dsp:sp>
    <dsp:sp modelId="{31BEE703-7A6D-4088-A023-C543765FDBE0}">
      <dsp:nvSpPr>
        <dsp:cNvPr id="0" name=""/>
        <dsp:cNvSpPr/>
      </dsp:nvSpPr>
      <dsp:spPr>
        <a:xfrm>
          <a:off x="4730301" y="1895977"/>
          <a:ext cx="2417050" cy="12486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инфекционный</a:t>
          </a:r>
          <a:endParaRPr lang="ru-RU" sz="2000" kern="1200" dirty="0"/>
        </a:p>
      </dsp:txBody>
      <dsp:txXfrm>
        <a:off x="4730301" y="1895977"/>
        <a:ext cx="2417050" cy="1248605"/>
      </dsp:txXfrm>
    </dsp:sp>
    <dsp:sp modelId="{A928A81E-D80A-40E6-B336-DD3CB663EC13}">
      <dsp:nvSpPr>
        <dsp:cNvPr id="0" name=""/>
        <dsp:cNvSpPr/>
      </dsp:nvSpPr>
      <dsp:spPr>
        <a:xfrm>
          <a:off x="2786080" y="3790004"/>
          <a:ext cx="2517438" cy="12486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механический</a:t>
          </a:r>
          <a:endParaRPr lang="ru-RU" sz="2000" kern="1200" dirty="0"/>
        </a:p>
      </dsp:txBody>
      <dsp:txXfrm>
        <a:off x="2786080" y="3790004"/>
        <a:ext cx="2517438" cy="1248605"/>
      </dsp:txXfrm>
    </dsp:sp>
    <dsp:sp modelId="{0AF3E233-316A-4CAD-84A6-B86D29755D61}">
      <dsp:nvSpPr>
        <dsp:cNvPr id="0" name=""/>
        <dsp:cNvSpPr/>
      </dsp:nvSpPr>
      <dsp:spPr>
        <a:xfrm>
          <a:off x="1025048" y="1895977"/>
          <a:ext cx="2251447" cy="12486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токсический</a:t>
          </a:r>
          <a:endParaRPr lang="ru-RU" sz="2000" kern="1200" dirty="0"/>
        </a:p>
      </dsp:txBody>
      <dsp:txXfrm>
        <a:off x="1025048" y="1895977"/>
        <a:ext cx="2251447" cy="124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D7EE7-4144-49E1-8E28-A4E9BEC181C9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41D13-DB18-4C14-82F5-93DE8DC4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1D13-DB18-4C14-82F5-93DE8DC44990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Дисграфия</a:t>
            </a:r>
            <a:r>
              <a:rPr lang="ru-RU" b="1" dirty="0" smtClean="0"/>
              <a:t>. </a:t>
            </a:r>
            <a:r>
              <a:rPr lang="ru-RU" b="1" dirty="0" err="1" smtClean="0"/>
              <a:t>Дислексия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74066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Проблема нарушений письменной речи у школьников — одна из самых актуальных, поскольку письмо и чтение становятся базой и средством дальнейшего обучения. </a:t>
            </a:r>
          </a:p>
          <a:p>
            <a:r>
              <a:rPr lang="ru-RU" i="1" dirty="0" smtClean="0"/>
              <a:t>                                                                                         </a:t>
            </a:r>
            <a:r>
              <a:rPr lang="ru-RU" i="1" dirty="0" err="1" smtClean="0"/>
              <a:t>Садовникова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Замысел;</a:t>
            </a:r>
          </a:p>
          <a:p>
            <a:r>
              <a:rPr lang="ru-RU" dirty="0" smtClean="0"/>
              <a:t>внутреннее порождение высказывания</a:t>
            </a:r>
          </a:p>
          <a:p>
            <a:r>
              <a:rPr lang="ru-RU" dirty="0" smtClean="0"/>
              <a:t>лексическое членение;</a:t>
            </a:r>
          </a:p>
          <a:p>
            <a:r>
              <a:rPr lang="ru-RU" dirty="0" smtClean="0"/>
              <a:t>отбраковка трудных лексем и их замена;</a:t>
            </a:r>
          </a:p>
          <a:p>
            <a:r>
              <a:rPr lang="ru-RU" dirty="0" smtClean="0"/>
              <a:t> фонематический анализ;</a:t>
            </a:r>
          </a:p>
          <a:p>
            <a:r>
              <a:rPr lang="ru-RU" dirty="0" smtClean="0"/>
              <a:t>трансформация графемы в кинемы;</a:t>
            </a:r>
          </a:p>
          <a:p>
            <a:r>
              <a:rPr lang="ru-RU" dirty="0" smtClean="0"/>
              <a:t>перевод в моторную реализацию;</a:t>
            </a:r>
          </a:p>
          <a:p>
            <a:r>
              <a:rPr lang="ru-RU" dirty="0" smtClean="0"/>
              <a:t>чтение.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Раннее выявление предрасположенности к дислексии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- рядоговорение (времена года и дни недели);</a:t>
            </a:r>
          </a:p>
          <a:p>
            <a:pPr>
              <a:lnSpc>
                <a:spcPct val="90000"/>
              </a:lnSpc>
            </a:pPr>
            <a:r>
              <a:rPr lang="ru-RU" sz="2400"/>
              <a:t>- ритмы;</a:t>
            </a:r>
          </a:p>
          <a:p>
            <a:pPr>
              <a:lnSpc>
                <a:spcPct val="90000"/>
              </a:lnSpc>
            </a:pPr>
            <a:r>
              <a:rPr lang="ru-RU" sz="2400"/>
              <a:t>- кулак - ребро - ладонь;</a:t>
            </a:r>
          </a:p>
          <a:p>
            <a:pPr>
              <a:lnSpc>
                <a:spcPct val="90000"/>
              </a:lnSpc>
            </a:pPr>
            <a:r>
              <a:rPr lang="ru-RU" sz="2400"/>
              <a:t>- повторение цифр;</a:t>
            </a:r>
          </a:p>
          <a:p>
            <a:pPr>
              <a:lnSpc>
                <a:spcPct val="90000"/>
              </a:lnSpc>
            </a:pPr>
            <a:r>
              <a:rPr lang="ru-RU" sz="2400"/>
              <a:t>- дом - дерево - человек;</a:t>
            </a:r>
          </a:p>
          <a:p>
            <a:pPr>
              <a:lnSpc>
                <a:spcPct val="90000"/>
              </a:lnSpc>
            </a:pPr>
            <a:r>
              <a:rPr lang="ru-RU" sz="2400"/>
              <a:t>- срисовывание геометрических фигур;</a:t>
            </a:r>
          </a:p>
          <a:p>
            <a:pPr>
              <a:lnSpc>
                <a:spcPct val="90000"/>
              </a:lnSpc>
            </a:pPr>
            <a:r>
              <a:rPr lang="ru-RU" sz="2400"/>
              <a:t>- ориентация “право - лево”;</a:t>
            </a:r>
          </a:p>
          <a:p>
            <a:pPr>
              <a:lnSpc>
                <a:spcPct val="90000"/>
              </a:lnSpc>
            </a:pPr>
            <a:r>
              <a:rPr lang="ru-RU" sz="2400"/>
              <a:t>- составление рассказа по серии картинок”</a:t>
            </a:r>
          </a:p>
          <a:p>
            <a:pPr>
              <a:lnSpc>
                <a:spcPct val="90000"/>
              </a:lnSpc>
            </a:pPr>
            <a:r>
              <a:rPr lang="ru-RU" sz="2400"/>
              <a:t>(надежность - до 82%).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Коррекция аграфии</a:t>
            </a:r>
            <a:r>
              <a:rPr lang="ru-RU"/>
              <a:t>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Выбор приемов зависит от вида дисграфии.</a:t>
            </a:r>
            <a:endParaRPr lang="ru-RU" sz="2800" i="1"/>
          </a:p>
          <a:p>
            <a:pPr>
              <a:lnSpc>
                <a:spcPct val="90000"/>
              </a:lnSpc>
            </a:pPr>
            <a:r>
              <a:rPr lang="ru-RU" sz="2800" b="1" i="1"/>
              <a:t>1. При аграфии.</a:t>
            </a:r>
            <a:r>
              <a:rPr lang="ru-RU" sz="2800" i="1"/>
              <a:t> (Нарушение звуко - буквенной символики).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3 группы причин, с которыми связаны трудности:</a:t>
            </a:r>
          </a:p>
          <a:p>
            <a:pPr>
              <a:lnSpc>
                <a:spcPct val="90000"/>
              </a:lnSpc>
            </a:pPr>
            <a:r>
              <a:rPr lang="ru-RU" sz="2800"/>
              <a:t>а) отсутствие осознания звуковой стороны слова;</a:t>
            </a:r>
          </a:p>
          <a:p>
            <a:pPr>
              <a:lnSpc>
                <a:spcPct val="90000"/>
              </a:lnSpc>
            </a:pPr>
            <a:r>
              <a:rPr lang="ru-RU" sz="2800"/>
              <a:t>б) трудности усвоения графем и кинем;</a:t>
            </a:r>
          </a:p>
          <a:p>
            <a:pPr>
              <a:lnSpc>
                <a:spcPct val="90000"/>
              </a:lnSpc>
            </a:pPr>
            <a:r>
              <a:rPr lang="ru-RU" sz="2800"/>
              <a:t>в) слабость и нестойкость звуко - буквенных связей.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Коррекция аграфии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а)- отхлопывание слоговой структуры слова;</a:t>
            </a:r>
          </a:p>
          <a:p>
            <a:pPr>
              <a:lnSpc>
                <a:spcPct val="90000"/>
              </a:lnSpc>
            </a:pPr>
            <a:r>
              <a:rPr lang="ru-RU" sz="2800"/>
              <a:t>- игра “Зашифрованное слово”(апельсин - аромат, капелька - керосин);</a:t>
            </a:r>
          </a:p>
          <a:p>
            <a:pPr>
              <a:lnSpc>
                <a:spcPct val="90000"/>
              </a:lnSpc>
            </a:pPr>
            <a:r>
              <a:rPr lang="ru-RU" sz="2800"/>
              <a:t>- игра “Телефон” (чье имя простучали?);</a:t>
            </a:r>
          </a:p>
          <a:p>
            <a:pPr>
              <a:lnSpc>
                <a:spcPct val="90000"/>
              </a:lnSpc>
            </a:pPr>
            <a:r>
              <a:rPr lang="ru-RU" sz="2800"/>
              <a:t>- игра “Магнитофон” (первый слог в слове МО, за ним идет ЛО, после него следует КО);</a:t>
            </a:r>
          </a:p>
          <a:p>
            <a:pPr>
              <a:lnSpc>
                <a:spcPct val="90000"/>
              </a:lnSpc>
            </a:pPr>
            <a:r>
              <a:rPr lang="ru-RU" sz="2800"/>
              <a:t>- игра “Собери в корзинку” слова;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Коррекция аграфии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/>
              <a:t>б) усвоение кинем:</a:t>
            </a:r>
          </a:p>
          <a:p>
            <a:r>
              <a:rPr lang="ru-RU" sz="2800"/>
              <a:t>выработать навыки легко, до автоматизма довести трудно (1913 г., М.Монтессори):</a:t>
            </a:r>
          </a:p>
          <a:p>
            <a:r>
              <a:rPr lang="ru-RU" sz="2800"/>
              <a:t>- обводка пальцем контуров выпуклых рельефов букв;</a:t>
            </a:r>
          </a:p>
          <a:p>
            <a:r>
              <a:rPr lang="ru-RU" sz="2800"/>
              <a:t>- дермалексия (рисование буквы на руке);</a:t>
            </a:r>
          </a:p>
          <a:p>
            <a:r>
              <a:rPr lang="ru-RU" sz="2800"/>
              <a:t>- тактильное опознание “наждачных” букв;</a:t>
            </a:r>
          </a:p>
          <a:p>
            <a:r>
              <a:rPr lang="ru-RU" sz="2800"/>
              <a:t>- группировка стилизованных букв;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Коррекция аграфии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в) развитие когнитивных операций;</a:t>
            </a:r>
          </a:p>
          <a:p>
            <a:pPr>
              <a:lnSpc>
                <a:spcPct val="90000"/>
              </a:lnSpc>
            </a:pPr>
            <a:r>
              <a:rPr lang="ru-RU" sz="2800"/>
              <a:t>- формирование действий игрового замещения и символической игры (мет. Эльконина, 1978), палочка - нож, градусник, расческа;</a:t>
            </a:r>
          </a:p>
          <a:p>
            <a:pPr>
              <a:lnSpc>
                <a:spcPct val="90000"/>
              </a:lnSpc>
            </a:pPr>
            <a:r>
              <a:rPr lang="ru-RU" sz="2800"/>
              <a:t>- развитие формообразующих движений;</a:t>
            </a:r>
          </a:p>
          <a:p>
            <a:pPr>
              <a:lnSpc>
                <a:spcPct val="90000"/>
              </a:lnSpc>
            </a:pPr>
            <a:r>
              <a:rPr lang="ru-RU" sz="2800"/>
              <a:t>- полимодальные методы усвоения букв: тактильный + кинестетический анализаторы.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дисфонологической дисграфии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 </a:t>
            </a:r>
            <a:r>
              <a:rPr lang="ru-RU" sz="2400" b="1"/>
              <a:t>Основные направления:</a:t>
            </a:r>
          </a:p>
          <a:p>
            <a:pPr>
              <a:lnSpc>
                <a:spcPct val="90000"/>
              </a:lnSpc>
            </a:pPr>
            <a:r>
              <a:rPr lang="ru-RU" sz="2400"/>
              <a:t>1. Каково взаимодействие слухового и речедвигательного анализатора?</a:t>
            </a:r>
          </a:p>
          <a:p>
            <a:pPr>
              <a:lnSpc>
                <a:spcPct val="90000"/>
              </a:lnSpc>
            </a:pPr>
            <a:r>
              <a:rPr lang="ru-RU" sz="2400"/>
              <a:t>Сохранно ли фонематическое восприятие? ( Если да, то идет опора на слуховой анализ - Орфинская В.К., 1963).</a:t>
            </a:r>
          </a:p>
          <a:p>
            <a:pPr>
              <a:lnSpc>
                <a:spcPct val="90000"/>
              </a:lnSpc>
            </a:pPr>
            <a:r>
              <a:rPr lang="ru-RU" sz="2400"/>
              <a:t>При дефектных артикуляторных кинестезиях - выключение дефектного анализатора (прикусив язык, под диктовку ребенок выкладывает слова из азбуки, запись под диктовку - мет. Назаровой Л.К., 1952).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дисфонологической дисграфии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2. Формирование фонематических представлений:</a:t>
            </a:r>
          </a:p>
          <a:p>
            <a:pPr>
              <a:lnSpc>
                <a:spcPct val="80000"/>
              </a:lnSpc>
            </a:pPr>
            <a:r>
              <a:rPr lang="ru-RU" sz="2400"/>
              <a:t>- при паралалической дисграфии - коррекция звукопроизношения;</a:t>
            </a:r>
          </a:p>
          <a:p>
            <a:pPr>
              <a:lnSpc>
                <a:spcPct val="80000"/>
              </a:lnSpc>
            </a:pPr>
            <a:r>
              <a:rPr lang="ru-RU" sz="2400"/>
              <a:t>- при фонематической - анализ слов и выработка фонемных представлений.</a:t>
            </a:r>
          </a:p>
          <a:p>
            <a:pPr>
              <a:lnSpc>
                <a:spcPct val="80000"/>
              </a:lnSpc>
            </a:pPr>
            <a:r>
              <a:rPr lang="ru-RU" sz="2400" b="1"/>
              <a:t>3. Овладение осознанным контролем в процессе написания и проверки.</a:t>
            </a:r>
            <a:r>
              <a:rPr lang="ru-RU" sz="2400"/>
              <a:t> Метод Карпенко Н.П. и Подольского А.И., 1980.</a:t>
            </a:r>
          </a:p>
          <a:p>
            <a:pPr>
              <a:lnSpc>
                <a:spcPct val="80000"/>
              </a:lnSpc>
            </a:pPr>
            <a:r>
              <a:rPr lang="ru-RU" sz="2400"/>
              <a:t>1 этап: обсуждение ошибок в диктанте ( по смыслу, по написанию).</a:t>
            </a:r>
          </a:p>
          <a:p>
            <a:pPr>
              <a:lnSpc>
                <a:spcPct val="80000"/>
              </a:lnSpc>
            </a:pPr>
            <a:r>
              <a:rPr lang="ru-RU" sz="2400"/>
              <a:t>2 этап: карточки с планом действий по проверке.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Карточка 1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Проверь предложение по смыслу.</a:t>
            </a:r>
          </a:p>
          <a:p>
            <a:pPr>
              <a:lnSpc>
                <a:spcPct val="80000"/>
              </a:lnSpc>
            </a:pPr>
            <a:r>
              <a:rPr lang="ru-RU" sz="2400"/>
              <a:t>1. Прочитай предложение вслух.</a:t>
            </a:r>
          </a:p>
          <a:p>
            <a:pPr>
              <a:lnSpc>
                <a:spcPct val="80000"/>
              </a:lnSpc>
            </a:pPr>
            <a:r>
              <a:rPr lang="ru-RU" sz="2400"/>
              <a:t>2. Подходят ли слова друг к другу, нет ли пропуска, замены.</a:t>
            </a:r>
          </a:p>
          <a:p>
            <a:pPr>
              <a:lnSpc>
                <a:spcPct val="80000"/>
              </a:lnSpc>
            </a:pPr>
            <a:r>
              <a:rPr lang="ru-RU" sz="2400"/>
              <a:t>3. Составь схему предложения.</a:t>
            </a:r>
          </a:p>
          <a:p>
            <a:pPr>
              <a:lnSpc>
                <a:spcPct val="80000"/>
              </a:lnSpc>
            </a:pPr>
            <a:r>
              <a:rPr lang="ru-RU" sz="2400"/>
              <a:t>Сразу пиши без ошибок!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989138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Проверь по написанию.</a:t>
            </a:r>
          </a:p>
          <a:p>
            <a:pPr>
              <a:lnSpc>
                <a:spcPct val="80000"/>
              </a:lnSpc>
            </a:pPr>
            <a:r>
              <a:rPr lang="ru-RU" sz="2400"/>
              <a:t>1. Читай слово вслух, выделяй каждый слог, отделяй его чертой.</a:t>
            </a:r>
          </a:p>
          <a:p>
            <a:pPr>
              <a:lnSpc>
                <a:spcPct val="80000"/>
              </a:lnSpc>
            </a:pPr>
            <a:r>
              <a:rPr lang="ru-RU" sz="2400"/>
              <a:t>2. Нет ли пропуска слога или буквы?</a:t>
            </a:r>
          </a:p>
          <a:p>
            <a:pPr>
              <a:lnSpc>
                <a:spcPct val="80000"/>
              </a:lnSpc>
            </a:pPr>
            <a:r>
              <a:rPr lang="ru-RU" sz="2400"/>
              <a:t>3. Нет ли замены букв, сходных по звучанию?</a:t>
            </a:r>
          </a:p>
          <a:p>
            <a:pPr>
              <a:lnSpc>
                <a:spcPct val="80000"/>
              </a:lnSpc>
            </a:pPr>
            <a:r>
              <a:rPr lang="ru-RU" sz="2400"/>
              <a:t>4. Правильно ли написаны буквы?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Карточка 2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1. Повтори предложение вслух.</a:t>
            </a:r>
          </a:p>
          <a:p>
            <a:r>
              <a:rPr lang="ru-RU"/>
              <a:t>2. Подходят ли слова друг к другу?</a:t>
            </a:r>
          </a:p>
          <a:p>
            <a:r>
              <a:rPr lang="ru-RU"/>
              <a:t>3. Составь схему предложения.</a:t>
            </a:r>
          </a:p>
          <a:p>
            <a:r>
              <a:rPr lang="ru-RU"/>
              <a:t>4. Записывай слова, при этом думай: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какие буквы надо писать?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какое правило можно применить?</a:t>
            </a:r>
          </a:p>
          <a:p>
            <a:r>
              <a:rPr lang="ru-RU"/>
              <a:t>5. Проверь, отделяя каждый слог!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 Коррекция дисграфии анализа - синтеза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1. Формирование навыка анализа и синтеза слов (Левина, Садовникова). Для элементарных форм анализа В.К.Орфинская (63):</a:t>
            </a:r>
          </a:p>
          <a:p>
            <a:pPr>
              <a:lnSpc>
                <a:spcPct val="90000"/>
              </a:lnSpc>
            </a:pPr>
            <a:r>
              <a:rPr lang="ru-RU" sz="2400"/>
              <a:t>а) формирование фонематических обобщений по 2 различным фонемам;</a:t>
            </a:r>
          </a:p>
          <a:p>
            <a:pPr>
              <a:lnSpc>
                <a:spcPct val="90000"/>
              </a:lnSpc>
            </a:pPr>
            <a:r>
              <a:rPr lang="ru-RU" sz="2400"/>
              <a:t>б) систематизация слов по одной выделенной фонеме;</a:t>
            </a:r>
          </a:p>
          <a:p>
            <a:pPr>
              <a:lnSpc>
                <a:spcPct val="90000"/>
              </a:lnSpc>
            </a:pPr>
            <a:r>
              <a:rPr lang="ru-RU" sz="2400"/>
              <a:t>в) одновременный учет 2 входящих в слово фонем;</a:t>
            </a:r>
          </a:p>
          <a:p>
            <a:pPr>
              <a:lnSpc>
                <a:spcPct val="90000"/>
              </a:lnSpc>
            </a:pPr>
            <a:r>
              <a:rPr lang="ru-RU" sz="2400"/>
              <a:t>г) самостоятельное припоминание слов по одной фонеме;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Письменная речь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это речь графически закрепленная, заранее обдуманная и исправленная, для нее характерны некоторые языковые особенности: преобладание книжной лексики, наличие сложных предлогов, строгое соблюдение языковых норм, отсутствие внеязыковых элементов.</a:t>
            </a:r>
          </a:p>
          <a:p>
            <a:pPr>
              <a:buNone/>
            </a:pPr>
            <a:r>
              <a:rPr lang="ru-RU" dirty="0" smtClean="0"/>
              <a:t>    Письменная речь обычно обращена на зрительное восприятие.</a:t>
            </a:r>
            <a:endParaRPr lang="ru-RU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Коррекция дисграфии анализа - синтеза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д) придумывание слов с указанной фонемой;</a:t>
            </a:r>
          </a:p>
          <a:p>
            <a:pPr>
              <a:lnSpc>
                <a:spcPct val="80000"/>
              </a:lnSpc>
            </a:pPr>
            <a:r>
              <a:rPr lang="ru-RU" sz="2800"/>
              <a:t>е) дифференциация и систематизация слов по трудным для различения согласным;</a:t>
            </a:r>
          </a:p>
          <a:p>
            <a:pPr>
              <a:lnSpc>
                <a:spcPct val="80000"/>
              </a:lnSpc>
            </a:pPr>
            <a:r>
              <a:rPr lang="ru-RU" sz="2800"/>
              <a:t>ж) место фонемы в слове (начало, конец, середина);</a:t>
            </a:r>
          </a:p>
          <a:p>
            <a:pPr>
              <a:lnSpc>
                <a:spcPct val="80000"/>
              </a:lnSpc>
            </a:pPr>
            <a:r>
              <a:rPr lang="ru-RU" sz="2800"/>
              <a:t>з) дифференциация и систематизация по слоговому ритму;</a:t>
            </a:r>
          </a:p>
          <a:p>
            <a:pPr>
              <a:lnSpc>
                <a:spcPct val="80000"/>
              </a:lnSpc>
            </a:pPr>
            <a:r>
              <a:rPr lang="ru-RU" sz="2800"/>
              <a:t>и) деление слов на слоги.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Коррекция дисграфии анализа - синтеза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2. Развитие и совершенствование: </a:t>
            </a:r>
          </a:p>
          <a:p>
            <a:r>
              <a:rPr lang="ru-RU"/>
              <a:t>рядообразований, </a:t>
            </a:r>
          </a:p>
          <a:p>
            <a:r>
              <a:rPr lang="ru-RU"/>
              <a:t>слухоречевой памяти, </a:t>
            </a:r>
          </a:p>
          <a:p>
            <a:r>
              <a:rPr lang="ru-RU"/>
              <a:t>восроизведение ритмов.</a:t>
            </a:r>
          </a:p>
          <a:p>
            <a:endParaRPr lang="ru-RU"/>
          </a:p>
          <a:p>
            <a:r>
              <a:rPr lang="ru-RU"/>
              <a:t>3. Занятия музыкальной ритмикой.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При диспраксических дисграфиях: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Счетные нарушения. </a:t>
            </a:r>
          </a:p>
          <a:p>
            <a:pPr>
              <a:lnSpc>
                <a:spcPct val="90000"/>
              </a:lnSpc>
            </a:pPr>
            <a:r>
              <a:rPr lang="ru-RU"/>
              <a:t>Нет навыка беглого письма.</a:t>
            </a:r>
          </a:p>
          <a:p>
            <a:pPr>
              <a:lnSpc>
                <a:spcPct val="90000"/>
              </a:lnSpc>
            </a:pPr>
            <a:r>
              <a:rPr lang="ru-RU"/>
              <a:t>1. Обводка заготовленных образцов через кальку (медленно - быстрее).</a:t>
            </a:r>
          </a:p>
          <a:p>
            <a:pPr>
              <a:lnSpc>
                <a:spcPct val="90000"/>
              </a:lnSpc>
            </a:pPr>
            <a:r>
              <a:rPr lang="ru-RU"/>
              <a:t>2. Письмо букв. слов и фраз по трафарету (в старших классах  лучше освоить стенографию и машинопись).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При дисорфографиях: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а) формирование полноценных морфологических представлений;</a:t>
            </a:r>
          </a:p>
          <a:p>
            <a:r>
              <a:rPr lang="ru-RU"/>
              <a:t>б) решение орфографических задач;</a:t>
            </a:r>
          </a:p>
          <a:p>
            <a:r>
              <a:rPr lang="ru-RU"/>
              <a:t>в) списывание слов с орфограммами (П.Т. Тоцкий - 1991).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несовершенного навыка чтения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i="1"/>
              <a:t>1. Упрочение звуко - буквенных связей.</a:t>
            </a:r>
            <a:endParaRPr lang="ru-RU" sz="2800" b="1"/>
          </a:p>
          <a:p>
            <a:r>
              <a:rPr lang="ru-RU" sz="2800"/>
              <a:t>   1. Формировать стабильный графический образ буквы на полианализаторной основе (по Монтессори).</a:t>
            </a:r>
          </a:p>
          <a:p>
            <a:r>
              <a:rPr lang="ru-RU" sz="2800"/>
              <a:t>     2. Группировка стилизованных букв.</a:t>
            </a:r>
          </a:p>
          <a:p>
            <a:r>
              <a:rPr lang="ru-RU" sz="2800"/>
              <a:t>На начальном этапе овладения чтением - затруднения в слогослиянии.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несовершенного навыка чтения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Приемы:</a:t>
            </a:r>
          </a:p>
          <a:p>
            <a:pPr>
              <a:lnSpc>
                <a:spcPct val="90000"/>
              </a:lnSpc>
            </a:pPr>
            <a:r>
              <a:rPr lang="ru-RU" sz="2800"/>
              <a:t>а) цветовая маркировка слогов;</a:t>
            </a:r>
          </a:p>
          <a:p>
            <a:pPr>
              <a:lnSpc>
                <a:spcPct val="90000"/>
              </a:lnSpc>
            </a:pPr>
            <a:r>
              <a:rPr lang="ru-RU" sz="2800"/>
              <a:t>б) деление всех слов текста на слоги.</a:t>
            </a:r>
          </a:p>
          <a:p>
            <a:pPr>
              <a:lnSpc>
                <a:spcPct val="90000"/>
              </a:lnSpc>
            </a:pPr>
            <a:r>
              <a:rPr lang="ru-RU" sz="2800" b="1"/>
              <a:t>Для тренировки навыка синтеза:</a:t>
            </a:r>
          </a:p>
          <a:p>
            <a:pPr>
              <a:lnSpc>
                <a:spcPct val="90000"/>
              </a:lnSpc>
            </a:pPr>
            <a:r>
              <a:rPr lang="ru-RU" sz="2800"/>
              <a:t>а) карточки со слогами (мысленно составить слово);</a:t>
            </a:r>
          </a:p>
          <a:p>
            <a:pPr>
              <a:lnSpc>
                <a:spcPct val="90000"/>
              </a:lnSpc>
            </a:pPr>
            <a:r>
              <a:rPr lang="ru-RU" sz="2800"/>
              <a:t>б) синтез слов и слогов;</a:t>
            </a:r>
          </a:p>
          <a:p>
            <a:pPr>
              <a:lnSpc>
                <a:spcPct val="90000"/>
              </a:lnSpc>
            </a:pPr>
            <a:r>
              <a:rPr lang="ru-RU" sz="2800"/>
              <a:t>в) игра “Помоги Незнайке!”(ка, му = мука).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несовершенного навыка чтения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/>
              <a:t>2. Автоматизация слогослияния.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/>
              <a:t>1.  Полуглобальный метод: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- запоминание слогов целиком (как целостной единицы чтения), чтение слоговых таблиц (найди и прочитай), 9-ти кл. таблицы, 16 -ти, 36-ти - от 1 мес. до 1 года (3 мин. на таблицу);</a:t>
            </a:r>
          </a:p>
          <a:p>
            <a:pPr>
              <a:lnSpc>
                <a:spcPct val="90000"/>
              </a:lnSpc>
            </a:pPr>
            <a:r>
              <a:rPr lang="ru-RU" sz="2800"/>
              <a:t> - таблица со словами (36).</a:t>
            </a:r>
          </a:p>
          <a:p>
            <a:pPr>
              <a:lnSpc>
                <a:spcPct val="90000"/>
              </a:lnSpc>
            </a:pPr>
            <a:r>
              <a:rPr lang="ru-RU" sz="2800" b="1"/>
              <a:t>2. Таблица слогов и соответствующие слова</a:t>
            </a:r>
            <a:r>
              <a:rPr lang="ru-RU" sz="2800"/>
              <a:t> (отыскивание слогов, из которых состоят слова).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несовершенного навыка чтения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3. Для развития кратковременной словесной памяти.</a:t>
            </a:r>
          </a:p>
          <a:p>
            <a:pPr>
              <a:lnSpc>
                <a:spcPct val="90000"/>
              </a:lnSpc>
            </a:pPr>
            <a:r>
              <a:rPr lang="ru-RU" sz="2800"/>
              <a:t>- Текст со словами в случайном порядке + таблица из слов (показать последовательность слов).</a:t>
            </a:r>
          </a:p>
          <a:p>
            <a:pPr>
              <a:lnSpc>
                <a:spcPct val="90000"/>
              </a:lnSpc>
            </a:pPr>
            <a:r>
              <a:rPr lang="ru-RU" sz="2800" b="1"/>
              <a:t>4. Подбор материала</a:t>
            </a:r>
            <a:r>
              <a:rPr lang="ru-RU" sz="2800"/>
              <a:t> должен соответствовать “возрасту чтения”.</a:t>
            </a:r>
          </a:p>
          <a:p>
            <a:pPr>
              <a:lnSpc>
                <a:spcPct val="90000"/>
              </a:lnSpc>
            </a:pPr>
            <a:r>
              <a:rPr lang="ru-RU" sz="2800" b="1"/>
              <a:t>5. Упражнения</a:t>
            </a:r>
            <a:r>
              <a:rPr lang="ru-RU" sz="2800"/>
              <a:t> со слоговыми таблицами (диапроектор).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несовершенного навыка чтения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/>
              <a:t>6. Чтение с “окошечком”.</a:t>
            </a:r>
            <a:r>
              <a:rPr lang="ru-RU" sz="2800"/>
              <a:t> </a:t>
            </a:r>
          </a:p>
          <a:p>
            <a:r>
              <a:rPr lang="ru-RU" sz="2800"/>
              <a:t>3 модификации:</a:t>
            </a:r>
          </a:p>
          <a:p>
            <a:r>
              <a:rPr lang="ru-RU" sz="2800"/>
              <a:t>- листок бумаги с квадратным окошком (передвижение);</a:t>
            </a:r>
          </a:p>
          <a:p>
            <a:r>
              <a:rPr lang="ru-RU" sz="2800"/>
              <a:t>- окно, открытое влево ( не забегать вперед);</a:t>
            </a:r>
          </a:p>
          <a:p>
            <a:r>
              <a:rPr lang="ru-RU" sz="2800"/>
              <a:t>- окно, открытое вправо (не возвращаться назад).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несовершенного навыка чтения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7. Выразительность и ударение.</a:t>
            </a:r>
          </a:p>
          <a:p>
            <a:pPr>
              <a:lnSpc>
                <a:spcPct val="80000"/>
              </a:lnSpc>
            </a:pPr>
            <a:r>
              <a:rPr lang="ru-RU" sz="2800"/>
              <a:t>а) чтение слов с одинаковой ритмической структурой Л.А.Румянцева, 1952 - группы по 50 слов;</a:t>
            </a:r>
          </a:p>
          <a:p>
            <a:pPr>
              <a:lnSpc>
                <a:spcPct val="80000"/>
              </a:lnSpc>
            </a:pPr>
            <a:r>
              <a:rPr lang="ru-RU" sz="2800"/>
              <a:t>б) чтение и объяснение слов - омонимов;</a:t>
            </a:r>
          </a:p>
          <a:p>
            <a:pPr>
              <a:lnSpc>
                <a:spcPct val="80000"/>
              </a:lnSpc>
            </a:pPr>
            <a:r>
              <a:rPr lang="ru-RU" sz="2800"/>
              <a:t>в) чтение и исправление, где одно слово надо заменить на омограф.</a:t>
            </a:r>
          </a:p>
          <a:p>
            <a:pPr>
              <a:lnSpc>
                <a:spcPct val="80000"/>
              </a:lnSpc>
            </a:pPr>
            <a:r>
              <a:rPr lang="ru-RU" sz="2800"/>
              <a:t>(В мешок насыпана “мука. Дети пи”ли молоко.)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русского письма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несоответствие звуков и букв в русском языке, </a:t>
            </a:r>
          </a:p>
          <a:p>
            <a:r>
              <a:rPr lang="ru-RU" dirty="0" smtClean="0"/>
              <a:t>сложность и разные способы обозначения мягкости согласных звуков ,</a:t>
            </a:r>
          </a:p>
          <a:p>
            <a:r>
              <a:rPr lang="ru-RU" dirty="0" smtClean="0"/>
              <a:t> наличие йотированных гласных. </a:t>
            </a:r>
          </a:p>
          <a:p>
            <a:r>
              <a:rPr lang="ru-RU" dirty="0" smtClean="0"/>
              <a:t>наличие слабых позиций звуков.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Коррекция несовершенного навыка чтения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/>
              <a:t>3. Формирование понимания текста.</a:t>
            </a:r>
            <a:endParaRPr lang="ru-RU" sz="2400" b="1"/>
          </a:p>
          <a:p>
            <a:pPr>
              <a:lnSpc>
                <a:spcPct val="80000"/>
              </a:lnSpc>
            </a:pPr>
            <a:r>
              <a:rPr lang="ru-RU" sz="2400"/>
              <a:t>1. Пересказ или подбор сложных картинок.</a:t>
            </a:r>
          </a:p>
          <a:p>
            <a:pPr>
              <a:lnSpc>
                <a:spcPct val="80000"/>
              </a:lnSpc>
            </a:pPr>
            <a:r>
              <a:rPr lang="ru-RU" sz="2400"/>
              <a:t>2. Проверка навыков самоконтроля. </a:t>
            </a:r>
          </a:p>
          <a:p>
            <a:pPr>
              <a:lnSpc>
                <a:spcPct val="80000"/>
              </a:lnSpc>
            </a:pPr>
            <a:r>
              <a:rPr lang="ru-RU" sz="2400"/>
              <a:t>                  После чтения </a:t>
            </a:r>
            <a:r>
              <a:rPr lang="ru-RU" sz="2400" b="1"/>
              <a:t>задания 4 типов</a:t>
            </a:r>
            <a:r>
              <a:rPr lang="ru-RU" sz="2400"/>
              <a:t>:</a:t>
            </a:r>
          </a:p>
          <a:p>
            <a:pPr>
              <a:lnSpc>
                <a:spcPct val="80000"/>
              </a:lnSpc>
            </a:pPr>
            <a:r>
              <a:rPr lang="ru-RU" sz="2400"/>
              <a:t>- текст заканчивается вопросами: Почему? Зачем? В тексте непосредственного ответа нет;</a:t>
            </a:r>
          </a:p>
          <a:p>
            <a:pPr>
              <a:lnSpc>
                <a:spcPct val="80000"/>
              </a:lnSpc>
            </a:pPr>
            <a:r>
              <a:rPr lang="ru-RU" sz="2400"/>
              <a:t>- в тексте пропущено одно слово, значение которого ясно из контекста, выбрать одно из двух предложенных слов;</a:t>
            </a:r>
          </a:p>
          <a:p>
            <a:pPr>
              <a:lnSpc>
                <a:spcPct val="80000"/>
              </a:lnSpc>
            </a:pPr>
            <a:r>
              <a:rPr lang="ru-RU" sz="2400"/>
              <a:t>- после текста дается одно предложение, которое или согласуется или нет, сделать правильный выбор;</a:t>
            </a:r>
          </a:p>
          <a:p>
            <a:pPr>
              <a:lnSpc>
                <a:spcPct val="80000"/>
              </a:lnSpc>
            </a:pPr>
            <a:r>
              <a:rPr lang="ru-RU" sz="2400"/>
              <a:t>- деформированный текст.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/>
              <a:t>Калинина И.Л. «Учим детей читать и писать». М., 1998.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/>
              <a:t>1. Упражнения, способствующие формированию навыков чтения.</a:t>
            </a:r>
          </a:p>
          <a:p>
            <a:r>
              <a:rPr lang="ru-RU" sz="2400" u="sng"/>
              <a:t>а) Игры с буквами:</a:t>
            </a:r>
          </a:p>
          <a:p>
            <a:r>
              <a:rPr lang="ru-RU" sz="2400"/>
              <a:t>- какой буквы не стало?;</a:t>
            </a:r>
          </a:p>
          <a:p>
            <a:r>
              <a:rPr lang="ru-RU" sz="2400"/>
              <a:t>- игра “Морской бой”;</a:t>
            </a:r>
          </a:p>
          <a:p>
            <a:r>
              <a:rPr lang="ru-RU" sz="2400"/>
              <a:t>- угадай, какая буква.</a:t>
            </a:r>
          </a:p>
          <a:p>
            <a:endParaRPr lang="ru-RU" sz="2400" b="1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u="sng"/>
              <a:t>б) Работа со слогами:</a:t>
            </a:r>
          </a:p>
          <a:p>
            <a:r>
              <a:rPr lang="ru-RU" sz="2400"/>
              <a:t>- усвоение знаков - подсказок;</a:t>
            </a:r>
          </a:p>
          <a:p>
            <a:r>
              <a:rPr lang="ru-RU" sz="2400"/>
              <a:t>- чтение слов по таблицам;</a:t>
            </a:r>
          </a:p>
          <a:p>
            <a:r>
              <a:rPr lang="ru-RU" sz="2400"/>
              <a:t>- какой слог лишний;</a:t>
            </a:r>
          </a:p>
          <a:p>
            <a:r>
              <a:rPr lang="ru-RU" sz="2400"/>
              <a:t>- какого слога не стало;</a:t>
            </a:r>
          </a:p>
          <a:p>
            <a:r>
              <a:rPr lang="ru-RU" sz="2400"/>
              <a:t>- Подскажи конец слова.</a:t>
            </a:r>
          </a:p>
          <a:p>
            <a:endParaRPr lang="ru-RU" sz="240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Совершенствование техники чтения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- чтение слов, отличающихся одной - двумя буквами;</a:t>
            </a:r>
          </a:p>
          <a:p>
            <a:pPr>
              <a:lnSpc>
                <a:spcPct val="80000"/>
              </a:lnSpc>
            </a:pPr>
            <a:r>
              <a:rPr lang="ru-RU" sz="2800"/>
              <a:t>- чтение столбиков слов с одинаковыми гласными;</a:t>
            </a:r>
          </a:p>
          <a:p>
            <a:pPr>
              <a:lnSpc>
                <a:spcPct val="80000"/>
              </a:lnSpc>
            </a:pPr>
            <a:r>
              <a:rPr lang="ru-RU" sz="2800"/>
              <a:t>- чтение столбиков слов с одинаковой концовкой;</a:t>
            </a:r>
          </a:p>
          <a:p>
            <a:pPr>
              <a:lnSpc>
                <a:spcPct val="80000"/>
              </a:lnSpc>
            </a:pPr>
            <a:r>
              <a:rPr lang="ru-RU" sz="2800"/>
              <a:t>- чтение форм одного и того же слова;</a:t>
            </a:r>
          </a:p>
          <a:p>
            <a:pPr>
              <a:lnSpc>
                <a:spcPct val="80000"/>
              </a:lnSpc>
            </a:pPr>
            <a:r>
              <a:rPr lang="ru-RU" sz="2800"/>
              <a:t>- чтение однокоренных слов;</a:t>
            </a:r>
          </a:p>
          <a:p>
            <a:pPr>
              <a:lnSpc>
                <a:spcPct val="80000"/>
              </a:lnSpc>
            </a:pPr>
            <a:r>
              <a:rPr lang="ru-RU" sz="2800"/>
              <a:t>- составление слов из их частей;</a:t>
            </a:r>
          </a:p>
          <a:p>
            <a:pPr>
              <a:lnSpc>
                <a:spcPct val="80000"/>
              </a:lnSpc>
            </a:pPr>
            <a:r>
              <a:rPr lang="ru-RU" sz="2800"/>
              <a:t>- работа с рифмованными текстами.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Упражнения, способствующие формированию навыков грамотного письма</a:t>
            </a:r>
            <a:r>
              <a:rPr lang="ru-RU" sz="4000"/>
              <a:t>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Работа со словами, имеющими одинаковую концовку.</a:t>
            </a:r>
          </a:p>
          <a:p>
            <a:pPr>
              <a:lnSpc>
                <a:spcPct val="90000"/>
              </a:lnSpc>
            </a:pPr>
            <a:r>
              <a:rPr lang="ru-RU" sz="2800"/>
              <a:t>Работа со словами, имеющими одинаковую слоговую структуру.</a:t>
            </a:r>
          </a:p>
          <a:p>
            <a:pPr>
              <a:lnSpc>
                <a:spcPct val="90000"/>
              </a:lnSpc>
            </a:pPr>
            <a:r>
              <a:rPr lang="ru-RU" sz="2800"/>
              <a:t>Запись предложений по зрительной памяти.</a:t>
            </a:r>
          </a:p>
          <a:p>
            <a:pPr>
              <a:lnSpc>
                <a:spcPct val="90000"/>
              </a:lnSpc>
            </a:pPr>
            <a:r>
              <a:rPr lang="ru-RU" sz="2800"/>
              <a:t>Виды слуховых диктантов.</a:t>
            </a:r>
          </a:p>
          <a:p>
            <a:pPr>
              <a:lnSpc>
                <a:spcPct val="90000"/>
              </a:lnSpc>
            </a:pPr>
            <a:r>
              <a:rPr lang="ru-RU" sz="2800"/>
              <a:t>Запись по памяти небольших стихотворных текстов.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/>
              <a:t>Принципы комплексности при коррекции Ч и П</a:t>
            </a:r>
            <a:r>
              <a:rPr lang="ru-RU" sz="4000"/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 настоящее время дислексии  и дисграфии рассматриваются как языковые расстройства, т. е. нарушения, обусловленные недоразвитием языковых обобщений. </a:t>
            </a:r>
          </a:p>
          <a:p>
            <a:pPr>
              <a:lnSpc>
                <a:spcPct val="90000"/>
              </a:lnSpc>
            </a:pPr>
            <a:r>
              <a:rPr lang="ru-RU" sz="2800"/>
              <a:t>Механизмы, вызывающие дислексии, одновременно обуславливают нарушения УР и нарушения П. </a:t>
            </a:r>
          </a:p>
          <a:p>
            <a:pPr>
              <a:lnSpc>
                <a:spcPct val="90000"/>
              </a:lnSpc>
            </a:pPr>
            <a:r>
              <a:rPr lang="ru-RU" sz="2800"/>
              <a:t>В связи с этим при устранении дислексий логопедическое воздействие д. осуществляться на весь комплекс речевых нарушений (УР, Ч и П).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Принцип системности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(Лалаева Р. И.)</a:t>
            </a:r>
          </a:p>
          <a:p>
            <a:r>
              <a:rPr lang="ru-RU" sz="2800"/>
              <a:t>Методика устранения каждого вида расстройств представляет собой систему методов, направленных на преодоление основного дефекта, на создание определенной функциональной системы. </a:t>
            </a:r>
          </a:p>
          <a:p>
            <a:r>
              <a:rPr lang="ru-RU" sz="2800"/>
              <a:t>Использование каждого метода определяется основной целью и его местом в общей системе работы. (с. 113).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Принцип учета патогенеза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Во многих случаях одинаковые по симптоматике нарушения имеют различные механизмы. Так, замены звуков наблюдаются при различных видах дисграфий и дислексий. При оптической они связаны с недоразвитием зрительного гнозиса, при фонематической - с недостаточностью фонематического восприятия, замены могут быть обусловлены и особенностями мнестических процессов.</a:t>
            </a:r>
          </a:p>
          <a:p>
            <a:pPr>
              <a:lnSpc>
                <a:spcPct val="80000"/>
              </a:lnSpc>
            </a:pPr>
            <a:r>
              <a:rPr lang="ru-RU" sz="2400"/>
              <a:t>В каждом из этих случаев метода коррекционной работы будет различна, т.к. д. быть направлена на преодоление основного механизма нарушения.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Принцип учета психологической структуры процесса чтения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В процессе Ч выделяются различные звенья или операции.  У детей с нарушениями Ч обнаруживается различный механизм дезорганизации: несформированность одной из операций, несформированность нескольких операций, недостаточная автоматизированность, нарушение целостной программы деятельности при сформированности отдельных операций.</a:t>
            </a:r>
          </a:p>
          <a:p>
            <a:pPr>
              <a:lnSpc>
                <a:spcPct val="90000"/>
              </a:lnSpc>
            </a:pPr>
            <a:r>
              <a:rPr lang="ru-RU" sz="2400"/>
              <a:t>В процессе логоработы надо сформировать умственное действие и довести его до автоматизма. Только при этом условии возможен переход к нормализации процесса Ч.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/>
            </a:r>
            <a:br>
              <a:rPr lang="ru-RU" sz="3200"/>
            </a:br>
            <a:r>
              <a:rPr lang="ru-RU" sz="3200"/>
              <a:t> Принцип максимальной опоры на полимодальные афферентации, на различные анализаторы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 основе этого принципа лежит представление о речи как о сложной ФС. </a:t>
            </a:r>
          </a:p>
          <a:p>
            <a:pPr>
              <a:lnSpc>
                <a:spcPct val="80000"/>
              </a:lnSpc>
            </a:pPr>
            <a:r>
              <a:rPr lang="ru-RU" sz="2400"/>
              <a:t>На ранних этапах онтогенеза функция осуществляется с участием различных анализаторов, на основе полимодальных афферентаций. Так, процесс дифференциации звуков осуществляется с участием зрительной, кинестетической , слуховой афферентаций. Позднее ведущую роль приобретает слуховая. </a:t>
            </a:r>
          </a:p>
          <a:p>
            <a:pPr>
              <a:lnSpc>
                <a:spcPct val="80000"/>
              </a:lnSpc>
            </a:pPr>
            <a:r>
              <a:rPr lang="ru-RU" sz="2400"/>
              <a:t>При недоразвитии дифференциации фонем осуществляется опора на зрительное восприятие артикуляции, кинестетическое различение звуков при их произношении, на слуховые образы дифференцируемых звуков.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Принцип </a:t>
            </a:r>
            <a:br>
              <a:rPr lang="ru-RU" sz="3600"/>
            </a:br>
            <a:r>
              <a:rPr lang="ru-RU" sz="3600"/>
              <a:t>поэтапного формирования </a:t>
            </a:r>
            <a:br>
              <a:rPr lang="ru-RU" sz="3600"/>
            </a:br>
            <a:r>
              <a:rPr lang="ru-RU" sz="3600"/>
              <a:t>умственных действий.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П.Я.Гальперин выделяет основные этапы формирования УД:</a:t>
            </a:r>
          </a:p>
          <a:p>
            <a:pPr>
              <a:lnSpc>
                <a:spcPct val="80000"/>
              </a:lnSpc>
            </a:pPr>
            <a:r>
              <a:rPr lang="ru-RU" sz="2400"/>
              <a:t>- составление предварительного представления о задании;</a:t>
            </a:r>
          </a:p>
          <a:p>
            <a:pPr>
              <a:lnSpc>
                <a:spcPct val="80000"/>
              </a:lnSpc>
            </a:pPr>
            <a:r>
              <a:rPr lang="ru-RU" sz="2400"/>
              <a:t>- освоение действия с предметами (этап материализации действия на внешнем плане);</a:t>
            </a:r>
          </a:p>
          <a:p>
            <a:pPr>
              <a:lnSpc>
                <a:spcPct val="80000"/>
              </a:lnSpc>
            </a:pPr>
            <a:r>
              <a:rPr lang="ru-RU" sz="2400"/>
              <a:t>- этап осуществления действия в плане громкой речи;</a:t>
            </a:r>
          </a:p>
          <a:p>
            <a:pPr>
              <a:lnSpc>
                <a:spcPct val="80000"/>
              </a:lnSpc>
            </a:pPr>
            <a:r>
              <a:rPr lang="ru-RU" sz="2400"/>
              <a:t>- перенос действия в умственный план;</a:t>
            </a:r>
          </a:p>
          <a:p>
            <a:pPr>
              <a:lnSpc>
                <a:spcPct val="80000"/>
              </a:lnSpc>
            </a:pPr>
            <a:r>
              <a:rPr lang="ru-RU" sz="2400"/>
              <a:t>- окончательное становление УД.</a:t>
            </a:r>
          </a:p>
          <a:p>
            <a:pPr>
              <a:lnSpc>
                <a:spcPct val="80000"/>
              </a:lnSpc>
            </a:pPr>
            <a:r>
              <a:rPr lang="ru-RU" sz="2400"/>
              <a:t>В процессе логоработы происходит постепенная интериоризация действия (звуковой анализ:  фишки, схемы; слуховые и произносительные образы слов; по представлениям).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чтение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Спирова Л. Ф., 1965:</a:t>
            </a:r>
          </a:p>
          <a:p>
            <a:pPr>
              <a:buNone/>
            </a:pPr>
            <a:r>
              <a:rPr lang="ru-RU" dirty="0" smtClean="0"/>
              <a:t>«Чтение – один из видов речевой деятельности, тесно связанный как с произнесением, так и с пониманием читаемого»</a:t>
            </a:r>
          </a:p>
          <a:p>
            <a:pPr>
              <a:buNone/>
            </a:pPr>
            <a:r>
              <a:rPr lang="ru-RU" dirty="0" smtClean="0"/>
              <a:t>Д. </a:t>
            </a:r>
            <a:r>
              <a:rPr lang="ru-RU" dirty="0" err="1" smtClean="0"/>
              <a:t>Б.Эльконин</a:t>
            </a:r>
            <a:r>
              <a:rPr lang="ru-RU" dirty="0" smtClean="0"/>
              <a:t> считал:</a:t>
            </a:r>
          </a:p>
          <a:p>
            <a:pPr>
              <a:buNone/>
            </a:pPr>
            <a:r>
              <a:rPr lang="ru-RU" dirty="0" smtClean="0"/>
              <a:t>«Восприятие и различение букв есть лишь внешняя сторона процесса чтения, за которой скрываются самые существенные и основные действия со звуками языка»</a:t>
            </a:r>
            <a:endParaRPr lang="ru-RU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Дидактические принципы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6. Принцип учета ЗБР.</a:t>
            </a:r>
          </a:p>
          <a:p>
            <a:r>
              <a:rPr lang="ru-RU"/>
              <a:t>7. Принцип постепенного усложнения заданий и речевого материала.</a:t>
            </a:r>
          </a:p>
          <a:p>
            <a:r>
              <a:rPr lang="ru-RU"/>
              <a:t>8. Принцип учета симптоматики и степени выраженности.</a:t>
            </a:r>
          </a:p>
          <a:p>
            <a:r>
              <a:rPr lang="ru-RU"/>
              <a:t>9. Принцип деятельностного подхода.</a:t>
            </a:r>
          </a:p>
          <a:p>
            <a:r>
              <a:rPr lang="ru-RU"/>
              <a:t>10. Онтогенетический принцип.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Организация работы на логопункте СОШ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Организация работы учителя – логопеда на логопункте СОШ определена методическим письмом Министерства образования РФ (авторы Грибова О. Е., Бессонова Т. Б.).</a:t>
            </a:r>
          </a:p>
          <a:p>
            <a:pPr>
              <a:lnSpc>
                <a:spcPct val="90000"/>
              </a:lnSpc>
            </a:pPr>
            <a:r>
              <a:rPr lang="ru-RU" sz="2800"/>
              <a:t>На логопункте СОШ учитель – логопед работает 20 часов в неделю, по 4 часа ежедневно в то время, когда дети свободны от основных уроков по программе.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Организация работы на логопункте СОШ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Если школа работают в первую смену, логопед проводит занятия с 12.00 до 16.00. Если -  во вторую, то с 9.00 до 13.00.</a:t>
            </a:r>
          </a:p>
          <a:p>
            <a:pPr>
              <a:lnSpc>
                <a:spcPct val="90000"/>
              </a:lnSpc>
            </a:pPr>
            <a:r>
              <a:rPr lang="ru-RU" sz="2800"/>
              <a:t>В первые 2 недели логопед проводит обследование УР, Ч и П, начиная с учащихся первого класса.</a:t>
            </a:r>
          </a:p>
          <a:p>
            <a:pPr>
              <a:lnSpc>
                <a:spcPct val="90000"/>
              </a:lnSpc>
            </a:pPr>
            <a:r>
              <a:rPr lang="ru-RU" sz="2800"/>
              <a:t>Занятия логопед проводит с младшими школьниками (с 1 по 4 классы), имеющими речевые нарушения.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Организация работы на логопункте СОШ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Коррекционное обучение планируется по периодам.</a:t>
            </a:r>
          </a:p>
          <a:p>
            <a:r>
              <a:rPr lang="ru-RU" sz="2800"/>
              <a:t> Перспективный план логопед оформляет в 2 вариантах: для учеников 1 класса и для учащихся 2 – 4 классов.</a:t>
            </a:r>
          </a:p>
          <a:p>
            <a:r>
              <a:rPr lang="ru-RU" sz="2800"/>
              <a:t>Дети занимаются по подгруппам, только при тяжелых расстройствах (заикание, ринолалия) предполагается индивидуальная работа.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Контингент детей, обучающихся на логопункте.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На логопункт зачисляются дети с речевыми нарушениями:  </a:t>
            </a:r>
          </a:p>
          <a:p>
            <a:pPr>
              <a:lnSpc>
                <a:spcPct val="80000"/>
              </a:lnSpc>
            </a:pPr>
            <a:r>
              <a:rPr lang="ru-RU" sz="2800"/>
              <a:t>фонетическое недоразвитие речи;</a:t>
            </a:r>
          </a:p>
          <a:p>
            <a:pPr>
              <a:lnSpc>
                <a:spcPct val="80000"/>
              </a:lnSpc>
            </a:pPr>
            <a:r>
              <a:rPr lang="ru-RU" sz="2800"/>
              <a:t>фонематическое недоразвитие речи;</a:t>
            </a:r>
          </a:p>
          <a:p>
            <a:pPr>
              <a:lnSpc>
                <a:spcPct val="80000"/>
              </a:lnSpc>
            </a:pPr>
            <a:r>
              <a:rPr lang="ru-RU" sz="2800"/>
              <a:t>ФФН;</a:t>
            </a:r>
          </a:p>
          <a:p>
            <a:pPr>
              <a:lnSpc>
                <a:spcPct val="80000"/>
              </a:lnSpc>
            </a:pPr>
            <a:r>
              <a:rPr lang="ru-RU" sz="2800"/>
              <a:t>ОНР 4 уровень;</a:t>
            </a:r>
          </a:p>
          <a:p>
            <a:pPr>
              <a:lnSpc>
                <a:spcPct val="80000"/>
              </a:lnSpc>
            </a:pPr>
            <a:r>
              <a:rPr lang="ru-RU" sz="2800"/>
              <a:t>ОНР 3 уровень;</a:t>
            </a:r>
          </a:p>
          <a:p>
            <a:pPr>
              <a:lnSpc>
                <a:spcPct val="80000"/>
              </a:lnSpc>
            </a:pPr>
            <a:r>
              <a:rPr lang="ru-RU" sz="2800"/>
              <a:t>заикание, неосложненное ФФН или ОНР;</a:t>
            </a:r>
          </a:p>
          <a:p>
            <a:pPr>
              <a:lnSpc>
                <a:spcPct val="80000"/>
              </a:lnSpc>
            </a:pPr>
            <a:r>
              <a:rPr lang="ru-RU" sz="2800"/>
              <a:t>ринолалия послеоперационная.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Документация логопеда</a:t>
            </a:r>
            <a:br>
              <a:rPr lang="ru-RU"/>
            </a:br>
            <a:r>
              <a:rPr lang="ru-RU"/>
              <a:t>(справочник для логопеда)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Речевые карты на каждого ребенка</a:t>
            </a:r>
          </a:p>
          <a:p>
            <a:r>
              <a:rPr lang="ru-RU" sz="2800"/>
              <a:t>Индивидуальные тетради для формирования произношения и письма</a:t>
            </a:r>
          </a:p>
          <a:p>
            <a:r>
              <a:rPr lang="ru-RU" sz="2800"/>
              <a:t>Перспективный план работы (Ястребова А. В.)</a:t>
            </a:r>
          </a:p>
          <a:p>
            <a:r>
              <a:rPr lang="ru-RU" sz="2800"/>
              <a:t>Календарный план работы</a:t>
            </a:r>
          </a:p>
          <a:p>
            <a:r>
              <a:rPr lang="ru-RU" sz="2800"/>
              <a:t>Индивидуальные карточки учащихся</a:t>
            </a:r>
          </a:p>
          <a:p>
            <a:r>
              <a:rPr lang="ru-RU" sz="2800"/>
              <a:t>Отчет об эффективности работы</a:t>
            </a:r>
          </a:p>
          <a:p>
            <a:endParaRPr lang="ru-RU" sz="2800"/>
          </a:p>
          <a:p>
            <a:endParaRPr lang="ru-RU" sz="2800"/>
          </a:p>
          <a:p>
            <a:endParaRPr lang="ru-RU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Т. Г. Егоров выделяет следующие 4 ступени формирования навыка чтения: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700808"/>
            <a:ext cx="7498080" cy="4800600"/>
          </a:xfrm>
        </p:spPr>
        <p:txBody>
          <a:bodyPr/>
          <a:lstStyle/>
          <a:p>
            <a:r>
              <a:rPr lang="ru-RU" dirty="0" smtClean="0"/>
              <a:t>1) овладение </a:t>
            </a:r>
            <a:r>
              <a:rPr lang="ru-RU" dirty="0" err="1" smtClean="0"/>
              <a:t>звуко-буквенными</a:t>
            </a:r>
            <a:r>
              <a:rPr lang="ru-RU" dirty="0" smtClean="0"/>
              <a:t> обозначениями;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послоговое</a:t>
            </a:r>
            <a:r>
              <a:rPr lang="ru-RU" dirty="0" smtClean="0"/>
              <a:t> чтение;</a:t>
            </a:r>
          </a:p>
          <a:p>
            <a:r>
              <a:rPr lang="ru-RU" dirty="0" smtClean="0"/>
              <a:t>3) становление синтетических приемов чтения;</a:t>
            </a:r>
          </a:p>
          <a:p>
            <a:r>
              <a:rPr lang="ru-RU" dirty="0" smtClean="0"/>
              <a:t>4) синтетическое чтение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Р. И. </a:t>
            </a:r>
            <a:r>
              <a:rPr lang="ru-RU" sz="3600" dirty="0" err="1" smtClean="0"/>
              <a:t>Лалаева</a:t>
            </a:r>
            <a:r>
              <a:rPr lang="ru-RU" sz="3600" dirty="0" smtClean="0"/>
              <a:t> считает, что навык чтения зависит от </a:t>
            </a:r>
            <a:r>
              <a:rPr lang="ru-RU" sz="3600" dirty="0" err="1" smtClean="0"/>
              <a:t>сформированности</a:t>
            </a:r>
            <a:r>
              <a:rPr lang="ru-RU" sz="3600" dirty="0" smtClean="0"/>
              <a:t> у ребенка: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фонематического восприятия (дифференциация фонем) </a:t>
            </a:r>
          </a:p>
          <a:p>
            <a:r>
              <a:rPr lang="ru-RU" dirty="0" smtClean="0"/>
              <a:t>фонематического анализа </a:t>
            </a:r>
          </a:p>
          <a:p>
            <a:r>
              <a:rPr lang="ru-RU" dirty="0" smtClean="0"/>
              <a:t>зрительного анализа и синтеза (дифференциация букв) </a:t>
            </a:r>
          </a:p>
          <a:p>
            <a:r>
              <a:rPr lang="ru-RU" dirty="0" smtClean="0"/>
              <a:t>пространственных представлений </a:t>
            </a:r>
          </a:p>
          <a:p>
            <a:r>
              <a:rPr lang="ru-RU" dirty="0" smtClean="0"/>
              <a:t>зрительного </a:t>
            </a:r>
            <a:r>
              <a:rPr lang="ru-RU" dirty="0" err="1" smtClean="0"/>
              <a:t>мнезиса</a:t>
            </a:r>
            <a:r>
              <a:rPr lang="ru-RU" dirty="0" smtClean="0"/>
              <a:t> (запоминание букв)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Процесс чтения включает в себя следующие операции:</a:t>
            </a:r>
          </a:p>
          <a:p>
            <a:r>
              <a:rPr lang="ru-RU" dirty="0" smtClean="0"/>
              <a:t>восприятие графического образа слова </a:t>
            </a:r>
          </a:p>
          <a:p>
            <a:r>
              <a:rPr lang="ru-RU" dirty="0" smtClean="0"/>
              <a:t>перевод графической формы в звуковую </a:t>
            </a:r>
          </a:p>
          <a:p>
            <a:r>
              <a:rPr lang="ru-RU" dirty="0" smtClean="0"/>
              <a:t>понимание прочитанного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изучения нарушений чтения и письма.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baseline="30000" dirty="0" smtClean="0"/>
              <a:t>1877</a:t>
            </a:r>
            <a:r>
              <a:rPr lang="ru-RU" baseline="30000" dirty="0" smtClean="0"/>
              <a:t> г. А. </a:t>
            </a:r>
            <a:r>
              <a:rPr lang="ru-RU" baseline="30000" dirty="0" err="1" smtClean="0"/>
              <a:t>Куссмауль</a:t>
            </a:r>
            <a:r>
              <a:rPr lang="ru-RU" baseline="30000" dirty="0" smtClean="0"/>
              <a:t> Впервые указал на нарушения чтения и письма как на самостоятельную патологию речевой деятельности.</a:t>
            </a:r>
          </a:p>
          <a:p>
            <a:r>
              <a:rPr lang="ru-RU" b="1" baseline="30000" dirty="0" smtClean="0"/>
              <a:t>1896</a:t>
            </a:r>
            <a:r>
              <a:rPr lang="ru-RU" baseline="30000" dirty="0" smtClean="0"/>
              <a:t> г. В. </a:t>
            </a:r>
            <a:r>
              <a:rPr lang="ru-RU" baseline="30000" dirty="0" err="1" smtClean="0"/>
              <a:t>Маорган</a:t>
            </a:r>
            <a:r>
              <a:rPr lang="ru-RU" baseline="30000" dirty="0" smtClean="0"/>
              <a:t> описал случай нарушения чтения и письма у четырнадцатилетнего мальчика с нормальным интеллектом.</a:t>
            </a:r>
          </a:p>
          <a:p>
            <a:pPr>
              <a:buNone/>
            </a:pPr>
            <a:r>
              <a:rPr lang="ru-RU" b="1" baseline="30000" dirty="0" smtClean="0"/>
              <a:t>1900 и 1907 гг.</a:t>
            </a:r>
          </a:p>
          <a:p>
            <a:r>
              <a:rPr lang="ru-RU" baseline="30000" dirty="0" smtClean="0"/>
              <a:t> </a:t>
            </a:r>
            <a:r>
              <a:rPr lang="ru-RU" baseline="30000" dirty="0" err="1" smtClean="0"/>
              <a:t>Гиншельвуд</a:t>
            </a:r>
            <a:r>
              <a:rPr lang="ru-RU" baseline="30000" dirty="0" smtClean="0"/>
              <a:t> впервые назвал затруднения в овладении чтением и письмом терминами «алексия» и «аграфия», обозначив ими как тяжелые, так и легкие степени расстройства чтения и </a:t>
            </a:r>
            <a:r>
              <a:rPr lang="ru-RU" baseline="30000" dirty="0" err="1" smtClean="0"/>
              <a:t>письма.Ф</a:t>
            </a:r>
            <a:r>
              <a:rPr lang="ru-RU" baseline="30000" dirty="0" smtClean="0"/>
              <a:t>. </a:t>
            </a:r>
            <a:r>
              <a:rPr lang="ru-RU" baseline="30000" dirty="0" err="1" smtClean="0"/>
              <a:t>Варбург</a:t>
            </a:r>
            <a:r>
              <a:rPr lang="ru-RU" baseline="30000" dirty="0" smtClean="0"/>
              <a:t> подробно описал одаренного мальчика, который страдал «словесной слепотой».</a:t>
            </a:r>
          </a:p>
          <a:p>
            <a:r>
              <a:rPr lang="ru-RU" b="1" baseline="30000" dirty="0" smtClean="0"/>
              <a:t>1914</a:t>
            </a:r>
            <a:r>
              <a:rPr lang="ru-RU" baseline="30000" dirty="0" smtClean="0"/>
              <a:t>г Н. К. </a:t>
            </a:r>
            <a:r>
              <a:rPr lang="ru-RU" baseline="30000" dirty="0" err="1" smtClean="0"/>
              <a:t>Монакова</a:t>
            </a:r>
            <a:r>
              <a:rPr lang="ru-RU" baseline="30000" dirty="0" smtClean="0"/>
              <a:t>. Он впервые связал </a:t>
            </a:r>
            <a:r>
              <a:rPr lang="ru-RU" baseline="30000" dirty="0" err="1" smtClean="0"/>
              <a:t>дисграфию</a:t>
            </a:r>
            <a:r>
              <a:rPr lang="ru-RU" baseline="30000" dirty="0" smtClean="0"/>
              <a:t> с нарушениями устной речи, с общим характером речевого расстройства, или афазией.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изучения нарушений чтения и письма.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/>
              <a:t>1937</a:t>
            </a:r>
            <a:r>
              <a:rPr lang="ru-RU" sz="3400" dirty="0" smtClean="0"/>
              <a:t> </a:t>
            </a:r>
            <a:r>
              <a:rPr lang="ru-RU" sz="3400" dirty="0" err="1" smtClean="0"/>
              <a:t>О.Ортон</a:t>
            </a:r>
            <a:r>
              <a:rPr lang="ru-RU" sz="3400" dirty="0" smtClean="0"/>
              <a:t> посвятил специальное исследование расстройствам чтения, письма и речи у детей.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/>
              <a:t>1930 г.г.</a:t>
            </a:r>
            <a:r>
              <a:rPr lang="ru-RU" sz="3400" dirty="0" smtClean="0"/>
              <a:t> Ткачев, Мнухин - нарушение процессов памяти. Нарушение чтения и письма начинают изучать психологи, педагоги, дефектологи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/>
              <a:t>М.Е. </a:t>
            </a:r>
            <a:r>
              <a:rPr lang="ru-RU" sz="3400" b="1" dirty="0" err="1" smtClean="0"/>
              <a:t>Хватцев</a:t>
            </a:r>
            <a:r>
              <a:rPr lang="ru-RU" sz="3400" b="1" dirty="0" smtClean="0"/>
              <a:t> </a:t>
            </a:r>
            <a:r>
              <a:rPr lang="ru-RU" sz="3400" dirty="0" smtClean="0"/>
              <a:t>в более поздних работах рассматривает эти нарушения более дифференцированно, с учетом сложной структуры процесса чтения и письма</a:t>
            </a:r>
            <a:r>
              <a:rPr lang="ru-RU" sz="3400" baseline="30000" dirty="0" smtClean="0"/>
              <a:t>.</a:t>
            </a:r>
            <a:endParaRPr lang="ru-RU" sz="3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/>
              <a:t>Корнев А.Н.</a:t>
            </a:r>
            <a:r>
              <a:rPr lang="ru-RU" sz="3400" dirty="0" smtClean="0"/>
              <a:t> собрал 12 терминов нарушений письма и чтения от «словесной слепоты» до «</a:t>
            </a:r>
            <a:r>
              <a:rPr lang="ru-RU" sz="3400" dirty="0" err="1" smtClean="0"/>
              <a:t>дислексии</a:t>
            </a:r>
            <a:r>
              <a:rPr lang="ru-RU" sz="3400" dirty="0" smtClean="0"/>
              <a:t> развития».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</a:t>
            </a:r>
            <a:r>
              <a:rPr lang="ru-RU" dirty="0" err="1" smtClean="0"/>
              <a:t>дислексии</a:t>
            </a:r>
            <a:r>
              <a:rPr lang="ru-RU" dirty="0" smtClean="0"/>
              <a:t> </a:t>
            </a:r>
            <a:r>
              <a:rPr lang="ru-RU" dirty="0" err="1" smtClean="0"/>
              <a:t>Р.И.Лалаевой</a:t>
            </a:r>
            <a:r>
              <a:rPr lang="ru-RU" dirty="0" smtClean="0"/>
              <a:t> (1998)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err="1" smtClean="0"/>
              <a:t>Дислексия</a:t>
            </a:r>
            <a:r>
              <a:rPr lang="ru-RU" dirty="0" smtClean="0"/>
              <a:t> - это частичное расстройство процесса овладения чтением, проявляющееся в многочисленных повторяющихся ошибках стойкого характера, обусловленное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психических функций, участвующих в процессе овладения чтением.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</a:t>
            </a:r>
            <a:r>
              <a:rPr lang="ru-RU" dirty="0" err="1" smtClean="0"/>
              <a:t>дислексии</a:t>
            </a:r>
            <a:r>
              <a:rPr lang="ru-RU" dirty="0" smtClean="0"/>
              <a:t> А.Н.Корнева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Дислексия</a:t>
            </a:r>
            <a:r>
              <a:rPr lang="ru-RU" dirty="0" smtClean="0"/>
              <a:t> - состояния, основным проявлением которых является стойкая избирательная неспособность овладеть навыком чтения, несмотря на достаточный для этого уровень интеллектуального и речевого развития, отсутствие нарушений слухового и зрительного анализаторов и оптимальные условия обучения.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Лалаева</a:t>
            </a:r>
            <a:r>
              <a:rPr lang="ru-RU" dirty="0" smtClean="0"/>
              <a:t> Р. И. Нарушение у младших школьников. М., 1998.</a:t>
            </a:r>
          </a:p>
          <a:p>
            <a:r>
              <a:rPr lang="ru-RU" dirty="0" smtClean="0"/>
              <a:t> Хрестоматия по логопедии. Ч. 2. М., 1997.</a:t>
            </a:r>
          </a:p>
          <a:p>
            <a:r>
              <a:rPr lang="ru-RU" dirty="0" smtClean="0"/>
              <a:t>Логопедия/ Под. ред. Волковой Л.С., Шаховской С.Н.  М., 2002.</a:t>
            </a:r>
          </a:p>
          <a:p>
            <a:r>
              <a:rPr lang="ru-RU" dirty="0" smtClean="0"/>
              <a:t>Логопедия в школе: практический опыт/под редакцией </a:t>
            </a:r>
            <a:r>
              <a:rPr lang="ru-RU" dirty="0" err="1" smtClean="0"/>
              <a:t>Кукушина</a:t>
            </a:r>
            <a:r>
              <a:rPr lang="ru-RU" dirty="0" smtClean="0"/>
              <a:t> В.С./учебно-практическое пособие. – М., 2004.</a:t>
            </a:r>
          </a:p>
          <a:p>
            <a:r>
              <a:rPr lang="ru-RU" dirty="0" err="1" smtClean="0"/>
              <a:t>Садовникова</a:t>
            </a:r>
            <a:r>
              <a:rPr lang="ru-RU" dirty="0" smtClean="0"/>
              <a:t> И.Н. Нарушения письменной речи и их преодоление у младших школьников. – М., 1997.</a:t>
            </a:r>
          </a:p>
          <a:p>
            <a:r>
              <a:rPr lang="ru-RU" dirty="0" err="1" smtClean="0"/>
              <a:t>Ефименкова</a:t>
            </a:r>
            <a:r>
              <a:rPr lang="ru-RU" dirty="0" smtClean="0"/>
              <a:t> Л.Н. Коррекция устной и письменной речи учащихся начальных классов. – М., 1991.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Классификация С. Борель - </a:t>
            </a:r>
            <a:r>
              <a:rPr lang="ru-RU" sz="4400" b="1" dirty="0" err="1" smtClean="0"/>
              <a:t>Мезонни</a:t>
            </a:r>
            <a:r>
              <a:rPr lang="ru-RU" sz="4400" b="1" dirty="0" smtClean="0"/>
              <a:t>:</a:t>
            </a:r>
            <a:br>
              <a:rPr lang="ru-RU" sz="4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Дислексии</a:t>
            </a:r>
            <a:r>
              <a:rPr lang="ru-RU" dirty="0" smtClean="0"/>
              <a:t>, связанные с нарушением устной речи.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Дислексии</a:t>
            </a:r>
            <a:r>
              <a:rPr lang="ru-RU" dirty="0" smtClean="0"/>
              <a:t>, связанные с плохими пространственными представлениями.</a:t>
            </a:r>
          </a:p>
          <a:p>
            <a:pPr>
              <a:buNone/>
            </a:pPr>
            <a:r>
              <a:rPr lang="ru-RU" dirty="0" smtClean="0"/>
              <a:t>3. Смешанные случаи.</a:t>
            </a:r>
          </a:p>
          <a:p>
            <a:pPr>
              <a:buNone/>
            </a:pPr>
            <a:r>
              <a:rPr lang="ru-RU" dirty="0" smtClean="0"/>
              <a:t>4. Случаи ошибочной (ложной ) </a:t>
            </a:r>
            <a:r>
              <a:rPr lang="ru-RU" dirty="0" err="1" smtClean="0"/>
              <a:t>дислексии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r>
              <a:rPr lang="ru-RU" dirty="0" err="1" smtClean="0"/>
              <a:t>Хватцева</a:t>
            </a:r>
            <a:r>
              <a:rPr lang="ru-RU" dirty="0" smtClean="0"/>
              <a:t> М.Е.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нарушенным механизмам выделяет:</a:t>
            </a:r>
          </a:p>
          <a:p>
            <a:r>
              <a:rPr lang="ru-RU" dirty="0" smtClean="0"/>
              <a:t>фонематическую,</a:t>
            </a:r>
          </a:p>
          <a:p>
            <a:r>
              <a:rPr lang="ru-RU" dirty="0" smtClean="0"/>
              <a:t>оптическую,</a:t>
            </a:r>
          </a:p>
          <a:p>
            <a:r>
              <a:rPr lang="ru-RU" dirty="0" smtClean="0"/>
              <a:t>оптико-пространственную, семантическую,</a:t>
            </a:r>
          </a:p>
          <a:p>
            <a:r>
              <a:rPr lang="ru-RU" dirty="0" err="1" smtClean="0"/>
              <a:t>мнестическую</a:t>
            </a:r>
            <a:r>
              <a:rPr lang="ru-RU" dirty="0" smtClean="0"/>
              <a:t> </a:t>
            </a:r>
            <a:r>
              <a:rPr lang="ru-RU" dirty="0" err="1" smtClean="0"/>
              <a:t>дислексию</a:t>
            </a:r>
            <a:r>
              <a:rPr lang="ru-RU" dirty="0" smtClean="0"/>
              <a:t>. 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Р. И. </a:t>
            </a:r>
            <a:r>
              <a:rPr lang="ru-RU" dirty="0" err="1" smtClean="0"/>
              <a:t>Лалаева</a:t>
            </a:r>
            <a:r>
              <a:rPr lang="ru-RU" dirty="0" smtClean="0"/>
              <a:t> выделяет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фонемати­ческую,</a:t>
            </a:r>
          </a:p>
          <a:p>
            <a:r>
              <a:rPr lang="ru-RU" dirty="0" smtClean="0"/>
              <a:t>семантическую,</a:t>
            </a:r>
          </a:p>
          <a:p>
            <a:r>
              <a:rPr lang="ru-RU" dirty="0" err="1" smtClean="0"/>
              <a:t>аграмматическую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мнестическую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оптическую,</a:t>
            </a:r>
          </a:p>
          <a:p>
            <a:r>
              <a:rPr lang="ru-RU" dirty="0" smtClean="0"/>
              <a:t>тактильную.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мультиаксальная</a:t>
            </a:r>
            <a:r>
              <a:rPr lang="ru-RU" dirty="0" smtClean="0"/>
              <a:t> классификация </a:t>
            </a:r>
            <a:r>
              <a:rPr lang="ru-RU" dirty="0" err="1" smtClean="0"/>
              <a:t>дислексии</a:t>
            </a:r>
            <a:r>
              <a:rPr lang="ru-RU" dirty="0" smtClean="0"/>
              <a:t> у детей по Корневу А.Н.: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A. </a:t>
            </a:r>
            <a:r>
              <a:rPr lang="ru-RU" i="1" dirty="0" err="1" smtClean="0"/>
              <a:t>Этиопатогенетическая</a:t>
            </a:r>
            <a:r>
              <a:rPr lang="ru-RU" i="1" dirty="0" smtClean="0"/>
              <a:t> ось (особенности этиологии и патогенеза):</a:t>
            </a:r>
            <a:endParaRPr lang="ru-RU" dirty="0" smtClean="0"/>
          </a:p>
          <a:p>
            <a:r>
              <a:rPr lang="ru-RU" dirty="0" smtClean="0"/>
              <a:t>1. Конституциональная (наследственная) </a:t>
            </a:r>
            <a:r>
              <a:rPr lang="ru-RU" dirty="0" err="1" smtClean="0"/>
              <a:t>дислексия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Энцефалопатическая</a:t>
            </a:r>
            <a:r>
              <a:rPr lang="ru-RU" dirty="0" smtClean="0"/>
              <a:t> </a:t>
            </a:r>
            <a:r>
              <a:rPr lang="ru-RU" dirty="0" err="1" smtClean="0"/>
              <a:t>дислексия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Конституционально-энцефалопатическая</a:t>
            </a:r>
            <a:r>
              <a:rPr lang="ru-RU" dirty="0" smtClean="0"/>
              <a:t> </a:t>
            </a:r>
            <a:r>
              <a:rPr lang="ru-RU" dirty="0" err="1" smtClean="0"/>
              <a:t>дислексия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Б. Психопатологическая ось (ведущий синдром):</a:t>
            </a:r>
            <a:endParaRPr lang="ru-RU" dirty="0" smtClean="0"/>
          </a:p>
          <a:p>
            <a:r>
              <a:rPr lang="ru-RU" dirty="0" smtClean="0"/>
              <a:t>1. Синдром </a:t>
            </a:r>
            <a:r>
              <a:rPr lang="ru-RU" dirty="0" err="1" smtClean="0"/>
              <a:t>церебрастенического</a:t>
            </a:r>
            <a:r>
              <a:rPr lang="ru-RU" dirty="0" smtClean="0"/>
              <a:t> инфантилизма.</a:t>
            </a:r>
          </a:p>
          <a:p>
            <a:r>
              <a:rPr lang="ru-RU" dirty="0" smtClean="0"/>
              <a:t>2. Синдром органического инфантилизма: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невропатоподобный</a:t>
            </a:r>
            <a:r>
              <a:rPr lang="ru-RU" dirty="0" smtClean="0"/>
              <a:t> вариант;</a:t>
            </a:r>
          </a:p>
          <a:p>
            <a:r>
              <a:rPr lang="ru-RU" dirty="0" smtClean="0"/>
              <a:t>б) собственно органический вариант.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мультиаксальная</a:t>
            </a:r>
            <a:r>
              <a:rPr lang="ru-RU" dirty="0" smtClean="0"/>
              <a:t> классификация </a:t>
            </a:r>
            <a:r>
              <a:rPr lang="ru-RU" dirty="0" err="1" smtClean="0"/>
              <a:t>дислексии</a:t>
            </a:r>
            <a:r>
              <a:rPr lang="ru-RU" dirty="0" smtClean="0"/>
              <a:t> у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B. Психологическая ось (ведущий синдром нарушения):</a:t>
            </a:r>
            <a:endParaRPr lang="ru-RU" dirty="0" smtClean="0"/>
          </a:p>
          <a:p>
            <a:r>
              <a:rPr lang="ru-RU" dirty="0" smtClean="0"/>
              <a:t>1. «</a:t>
            </a:r>
            <a:r>
              <a:rPr lang="ru-RU" dirty="0" err="1" smtClean="0"/>
              <a:t>Дисфазический</a:t>
            </a:r>
            <a:r>
              <a:rPr lang="ru-RU" dirty="0" smtClean="0"/>
              <a:t>» вариант </a:t>
            </a:r>
            <a:r>
              <a:rPr lang="ru-RU" dirty="0" err="1" smtClean="0"/>
              <a:t>дислексии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«</a:t>
            </a:r>
            <a:r>
              <a:rPr lang="ru-RU" dirty="0" err="1" smtClean="0"/>
              <a:t>Дисгнозический</a:t>
            </a:r>
            <a:r>
              <a:rPr lang="ru-RU" dirty="0" smtClean="0"/>
              <a:t>» вариант </a:t>
            </a:r>
            <a:r>
              <a:rPr lang="ru-RU" dirty="0" err="1" smtClean="0"/>
              <a:t>дислексии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Смешанный вариант </a:t>
            </a:r>
            <a:r>
              <a:rPr lang="ru-RU" dirty="0" err="1" smtClean="0"/>
              <a:t>дислексии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Г. Функциональная ось (степень </a:t>
            </a:r>
            <a:r>
              <a:rPr lang="ru-RU" i="1" dirty="0" err="1" smtClean="0"/>
              <a:t>дезаптации</a:t>
            </a:r>
            <a:r>
              <a:rPr lang="ru-RU" i="1" dirty="0" smtClean="0"/>
              <a:t>):</a:t>
            </a:r>
            <a:endParaRPr lang="ru-RU" dirty="0" smtClean="0"/>
          </a:p>
          <a:p>
            <a:r>
              <a:rPr lang="ru-RU" dirty="0" smtClean="0"/>
              <a:t>1. Латентная </a:t>
            </a:r>
            <a:r>
              <a:rPr lang="ru-RU" dirty="0" err="1" smtClean="0"/>
              <a:t>дислексия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Выраженная </a:t>
            </a:r>
            <a:r>
              <a:rPr lang="ru-RU" dirty="0" err="1" smtClean="0"/>
              <a:t>дислексия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Алексия.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Дисграфия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Дисграфией</a:t>
            </a:r>
            <a:r>
              <a:rPr lang="ru-RU" b="1" dirty="0" smtClean="0"/>
              <a:t> </a:t>
            </a:r>
            <a:r>
              <a:rPr lang="ru-RU" dirty="0" smtClean="0"/>
              <a:t>следует называть стойкую неспособность овладеть навыками письма по правилам графики, несмотря на достаточный уровень интеллектуального и речевого развития и отсутствие грубых нарушений зрения и слуха.</a:t>
            </a:r>
          </a:p>
          <a:p>
            <a:pPr>
              <a:buNone/>
            </a:pPr>
            <a:r>
              <a:rPr lang="ru-RU" u="sng" dirty="0" smtClean="0"/>
              <a:t>Ошибки на письме можно разделить на 3 группы: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ошибки </a:t>
            </a:r>
            <a:r>
              <a:rPr lang="ru-RU" dirty="0" err="1" smtClean="0"/>
              <a:t>звуко</a:t>
            </a:r>
            <a:r>
              <a:rPr lang="ru-RU" dirty="0" smtClean="0"/>
              <a:t> – буквенной символизации;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ошибки графического моделирования;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ошибки графического маркирования.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</a:t>
            </a:r>
            <a:r>
              <a:rPr lang="ru-RU" dirty="0" err="1" smtClean="0"/>
              <a:t>дисграфии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1. 1059г.</a:t>
            </a:r>
            <a:r>
              <a:rPr lang="ru-RU" dirty="0" smtClean="0"/>
              <a:t> </a:t>
            </a:r>
            <a:r>
              <a:rPr lang="ru-RU" b="1" dirty="0" err="1" smtClean="0"/>
              <a:t>Хватцев</a:t>
            </a:r>
            <a:r>
              <a:rPr lang="ru-RU" b="1" dirty="0" smtClean="0"/>
              <a:t> М.Е. </a:t>
            </a: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Дисграфии</a:t>
            </a:r>
            <a:r>
              <a:rPr lang="ru-RU" dirty="0" smtClean="0"/>
              <a:t> на почве акустической агнозии и дефектов фонематического слуха: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- </a:t>
            </a:r>
            <a:r>
              <a:rPr lang="ru-RU" dirty="0" err="1" smtClean="0"/>
              <a:t>дисграфия</a:t>
            </a:r>
            <a:r>
              <a:rPr lang="ru-RU" dirty="0" smtClean="0"/>
              <a:t> на почве расстройства устной речи;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- </a:t>
            </a:r>
            <a:r>
              <a:rPr lang="ru-RU" dirty="0" err="1" smtClean="0"/>
              <a:t>дисграфия</a:t>
            </a:r>
            <a:r>
              <a:rPr lang="ru-RU" dirty="0" smtClean="0"/>
              <a:t> на почве нарушения произносительного ритма;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- оптическая </a:t>
            </a:r>
            <a:r>
              <a:rPr lang="ru-RU" dirty="0" err="1" smtClean="0"/>
              <a:t>дисграфия</a:t>
            </a:r>
            <a:r>
              <a:rPr lang="ru-RU" dirty="0" smtClean="0"/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2. 1969г. Токарева О.А. (клинический подход)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Акустическая,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оптическая,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моторная эфферентная,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 моторная афферентная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3. 1989г. Волкова Л.С.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Артикуляторно</a:t>
            </a:r>
            <a:r>
              <a:rPr lang="ru-RU" dirty="0" smtClean="0"/>
              <a:t> - акустическая,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акустическая,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дисграфия</a:t>
            </a:r>
            <a:r>
              <a:rPr lang="ru-RU" dirty="0" smtClean="0"/>
              <a:t> на почве нарушения языкового анализа и синтеза,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аграмматическая</a:t>
            </a:r>
            <a:r>
              <a:rPr lang="ru-RU" dirty="0" smtClean="0"/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оптическая.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Формы </a:t>
            </a:r>
            <a:r>
              <a:rPr lang="ru-RU" sz="3200" dirty="0" err="1" smtClean="0"/>
              <a:t>дисграфии</a:t>
            </a:r>
            <a:r>
              <a:rPr lang="ru-RU" sz="3200" dirty="0" smtClean="0"/>
              <a:t> разработанные </a:t>
            </a:r>
            <a:r>
              <a:rPr lang="ru-RU" sz="3200" b="1" i="1" dirty="0" smtClean="0"/>
              <a:t>сотрудниками кафедры логопедии ЛГПИ им. А. И. Герцена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Артикуляторно-акустическая</a:t>
            </a:r>
            <a:r>
              <a:rPr lang="ru-RU" b="1" dirty="0" smtClean="0"/>
              <a:t> </a:t>
            </a:r>
            <a:r>
              <a:rPr lang="ru-RU" b="1" dirty="0" err="1" smtClean="0"/>
              <a:t>дисграфия</a:t>
            </a:r>
            <a:r>
              <a:rPr lang="ru-RU" b="1" dirty="0" smtClean="0"/>
              <a:t> </a:t>
            </a:r>
            <a:r>
              <a:rPr lang="ru-RU" dirty="0" smtClean="0"/>
              <a:t>во многом сходна с выделенной М. Е. </a:t>
            </a:r>
            <a:r>
              <a:rPr lang="ru-RU" dirty="0" err="1" smtClean="0"/>
              <a:t>Хватцевым</a:t>
            </a:r>
            <a:r>
              <a:rPr lang="ru-RU" dirty="0" smtClean="0"/>
              <a:t> </a:t>
            </a:r>
            <a:r>
              <a:rPr lang="ru-RU" dirty="0" err="1" smtClean="0"/>
              <a:t>дисграфией</a:t>
            </a:r>
            <a:r>
              <a:rPr lang="ru-RU" dirty="0" smtClean="0"/>
              <a:t> на почве расстройств устной речи.</a:t>
            </a:r>
          </a:p>
          <a:p>
            <a:r>
              <a:rPr lang="ru-RU" b="1" dirty="0" err="1" smtClean="0"/>
              <a:t>Дисграфия</a:t>
            </a:r>
            <a:r>
              <a:rPr lang="ru-RU" b="1" dirty="0" smtClean="0"/>
              <a:t> на основе нарушений фонемного распознавания </a:t>
            </a:r>
            <a:r>
              <a:rPr lang="ru-RU" dirty="0" smtClean="0"/>
              <a:t>(дифференциации фонем). По традиционной терминологии </a:t>
            </a:r>
            <a:r>
              <a:rPr lang="ru-RU" b="1" dirty="0" smtClean="0"/>
              <a:t>— </a:t>
            </a:r>
            <a:r>
              <a:rPr lang="ru-RU" dirty="0" smtClean="0"/>
              <a:t>это </a:t>
            </a:r>
            <a:r>
              <a:rPr lang="ru-RU" b="1" dirty="0" smtClean="0"/>
              <a:t>акустическая </a:t>
            </a:r>
            <a:r>
              <a:rPr lang="ru-RU" b="1" dirty="0" err="1" smtClean="0"/>
              <a:t>дисграфия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err="1" smtClean="0"/>
              <a:t>Дисграфия</a:t>
            </a:r>
            <a:r>
              <a:rPr lang="ru-RU" b="1" dirty="0" smtClean="0"/>
              <a:t> на почве нарушения языкового анализа и синтеза.</a:t>
            </a:r>
          </a:p>
          <a:p>
            <a:r>
              <a:rPr lang="ru-RU" b="1" dirty="0" err="1" smtClean="0"/>
              <a:t>Аграмматическая</a:t>
            </a:r>
            <a:r>
              <a:rPr lang="ru-RU" b="1" dirty="0" smtClean="0"/>
              <a:t> </a:t>
            </a:r>
            <a:r>
              <a:rPr lang="ru-RU" b="1" dirty="0" err="1" smtClean="0"/>
              <a:t>дисграфия</a:t>
            </a:r>
            <a:r>
              <a:rPr lang="ru-RU" b="1" dirty="0" smtClean="0"/>
              <a:t> </a:t>
            </a:r>
            <a:r>
              <a:rPr lang="ru-RU" dirty="0" smtClean="0"/>
              <a:t>(охарактеризована в рабо­тах Р. Е. Левиной, И. К. </a:t>
            </a:r>
            <a:r>
              <a:rPr lang="ru-RU" dirty="0" err="1" smtClean="0"/>
              <a:t>Колповской</a:t>
            </a:r>
            <a:r>
              <a:rPr lang="ru-RU" dirty="0" smtClean="0"/>
              <a:t>, Р. И. </a:t>
            </a:r>
            <a:r>
              <a:rPr lang="ru-RU" dirty="0" err="1" smtClean="0"/>
              <a:t>Лалаевой</a:t>
            </a:r>
            <a:r>
              <a:rPr lang="ru-RU" dirty="0" smtClean="0"/>
              <a:t>, С. Б. Яков­лева). </a:t>
            </a:r>
          </a:p>
          <a:p>
            <a:r>
              <a:rPr lang="ru-RU" b="1" dirty="0" smtClean="0"/>
              <a:t>Оптическая </a:t>
            </a:r>
            <a:r>
              <a:rPr lang="ru-RU" b="1" dirty="0" err="1" smtClean="0"/>
              <a:t>дисграфия</a:t>
            </a:r>
            <a:r>
              <a:rPr lang="ru-RU" b="1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Классификация </a:t>
            </a:r>
            <a:r>
              <a:rPr lang="ru-RU" sz="4400" dirty="0" err="1" smtClean="0"/>
              <a:t>дисграфии</a:t>
            </a:r>
            <a:r>
              <a:rPr lang="ru-RU" sz="4400" dirty="0" smtClean="0"/>
              <a:t> Корнева А. 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44824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А. Специфические нарушения письма.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err="1" smtClean="0"/>
              <a:t>Дисграфии</a:t>
            </a:r>
            <a:r>
              <a:rPr lang="ru-RU" sz="2600" dirty="0" smtClean="0"/>
              <a:t> (аграфии):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                         1. </a:t>
            </a:r>
            <a:r>
              <a:rPr lang="ru-RU" sz="2600" dirty="0" err="1" smtClean="0"/>
              <a:t>дисфонологические</a:t>
            </a:r>
            <a:r>
              <a:rPr lang="ru-RU" sz="26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                         2. метаязыковые.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</a:t>
            </a:r>
            <a:r>
              <a:rPr lang="ru-RU" sz="2600" b="1" dirty="0" err="1" smtClean="0"/>
              <a:t>Дисорфография</a:t>
            </a:r>
            <a:r>
              <a:rPr lang="ru-RU" sz="2600" b="1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                        1. Морфологическая.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                        2. Синтаксическая.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Б. Неспецифические нарушения письма вследствие ЗПР, УО, </a:t>
            </a:r>
            <a:r>
              <a:rPr lang="ru-RU" sz="2600" dirty="0" err="1" smtClean="0"/>
              <a:t>пед</a:t>
            </a:r>
            <a:r>
              <a:rPr lang="ru-RU" sz="2600" dirty="0" smtClean="0"/>
              <a:t>. запущенности (ложные </a:t>
            </a:r>
            <a:r>
              <a:rPr lang="ru-RU" sz="2600" dirty="0" err="1" smtClean="0"/>
              <a:t>дисграфии</a:t>
            </a:r>
            <a:r>
              <a:rPr lang="ru-RU" sz="2600" dirty="0" smtClean="0"/>
              <a:t>).</a:t>
            </a:r>
          </a:p>
          <a:p>
            <a:endParaRPr lang="ru-RU" sz="3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Дисграфии (аграфии)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err="1"/>
              <a:t>Дисфонологические</a:t>
            </a:r>
            <a:r>
              <a:rPr lang="ru-RU" sz="2400" b="1" dirty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а) </a:t>
            </a:r>
            <a:r>
              <a:rPr lang="ru-RU" sz="2400" dirty="0" err="1" smtClean="0"/>
              <a:t>паралалические</a:t>
            </a:r>
            <a:r>
              <a:rPr lang="ru-RU" sz="2400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б</a:t>
            </a:r>
            <a:r>
              <a:rPr lang="ru-RU" sz="2400" dirty="0"/>
              <a:t>) фонематические.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</a:t>
            </a:r>
            <a:r>
              <a:rPr lang="ru-RU" sz="2400" b="1" dirty="0" smtClean="0"/>
              <a:t>Метаязыковые: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а) </a:t>
            </a:r>
            <a:r>
              <a:rPr lang="ru-RU" sz="2400" dirty="0" err="1" smtClean="0"/>
              <a:t>дисграфии</a:t>
            </a:r>
            <a:r>
              <a:rPr lang="ru-RU" sz="2400" dirty="0" smtClean="0"/>
              <a:t> вследствие нарушения анализа и синтеза;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б) </a:t>
            </a:r>
            <a:r>
              <a:rPr lang="ru-RU" sz="2400" dirty="0" err="1" smtClean="0"/>
              <a:t>диспраксические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                    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«Ложная </a:t>
            </a:r>
            <a:r>
              <a:rPr lang="ru-RU" sz="2400" b="1" dirty="0" err="1" smtClean="0"/>
              <a:t>дисграфия</a:t>
            </a:r>
            <a:r>
              <a:rPr lang="ru-RU" sz="2400" b="1" dirty="0" smtClean="0"/>
              <a:t>» </a:t>
            </a:r>
            <a:r>
              <a:rPr lang="ru-RU" sz="2400" dirty="0" smtClean="0"/>
              <a:t>является проявлением естественных затруднений детей в ходе начального обучения письму, что связано со сложностью этого вида речевой деятельности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о чтении и письме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Письмо - знаковая система фиксации речи, позволяющая с помощью графических элементов передавать информацию на расстоянии и закреплять ее во времени. Любая система письма характеризуется постоянным составом знаков.</a:t>
            </a:r>
          </a:p>
          <a:p>
            <a:r>
              <a:rPr lang="ru-RU" dirty="0" smtClean="0"/>
              <a:t>Письмо - исторически сложившаяся категория, возникшая, как и язык, из потребности людей в общении и его расширении. Под письмом понимают средство запечатления мысли человека с помощью специально созданных условных обозначений.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«Ложная </a:t>
            </a:r>
            <a:r>
              <a:rPr lang="ru-RU" dirty="0" err="1" smtClean="0"/>
              <a:t>дисграфия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Ошибки начинающих обучение школьников могут быть</a:t>
            </a:r>
          </a:p>
          <a:p>
            <a:pPr>
              <a:buNone/>
            </a:pPr>
            <a:r>
              <a:rPr lang="ru-RU" dirty="0" smtClean="0"/>
              <a:t>объяснены трудностью распределения внимания между техническими, орфографическими и мыслительными операциями письма </a:t>
            </a:r>
            <a:r>
              <a:rPr lang="ru-RU" i="1" dirty="0" smtClean="0"/>
              <a:t>(Е.В. Гурьянов).</a:t>
            </a:r>
          </a:p>
          <a:p>
            <a:pPr>
              <a:buNone/>
            </a:pPr>
            <a:r>
              <a:rPr lang="ru-RU" b="1" u="sng" dirty="0" smtClean="0"/>
              <a:t>Признаками незрелого навыка письма могут быть:</a:t>
            </a:r>
          </a:p>
          <a:p>
            <a:r>
              <a:rPr lang="ru-RU" dirty="0" smtClean="0"/>
              <a:t>отсутствие обозначения границ предложений;</a:t>
            </a:r>
          </a:p>
          <a:p>
            <a:r>
              <a:rPr lang="ru-RU" dirty="0" smtClean="0"/>
              <a:t>слитное написание слов;</a:t>
            </a:r>
          </a:p>
          <a:p>
            <a:r>
              <a:rPr lang="ru-RU" dirty="0" smtClean="0"/>
              <a:t>нетвердое знание (забывание) букв, особенно прописных (определенную роль играет фактор частотности использования конкретных букв в языке);</a:t>
            </a:r>
          </a:p>
          <a:p>
            <a:r>
              <a:rPr lang="ru-RU" dirty="0" smtClean="0"/>
              <a:t>нехарактерные смешения;</a:t>
            </a:r>
          </a:p>
          <a:p>
            <a:r>
              <a:rPr lang="ru-RU" dirty="0" smtClean="0"/>
              <a:t>зеркальная обращенность букв.</a:t>
            </a:r>
          </a:p>
          <a:p>
            <a:pPr>
              <a:buNone/>
            </a:pPr>
            <a:r>
              <a:rPr lang="ru-RU" dirty="0" smtClean="0"/>
              <a:t>Наличие таких ошибок не доказывает существования </a:t>
            </a:r>
            <a:r>
              <a:rPr lang="ru-RU" dirty="0" err="1" smtClean="0"/>
              <a:t>дисграфии</a:t>
            </a:r>
            <a:r>
              <a:rPr lang="ru-RU" dirty="0" smtClean="0"/>
              <a:t>, если эти ошибки </a:t>
            </a:r>
            <a:r>
              <a:rPr lang="ru-RU" b="1" u="sng" dirty="0" smtClean="0"/>
              <a:t>единичны и нестойки.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608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1984г. С.Ф.Иваненко предложила 4 группы нарушения письма с учетом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возраста детей, этапа обучения грамоте, степени выраженности нарушения и специфики их проявлений.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5" name="Group 129"/>
          <p:cNvGraphicFramePr>
            <a:graphicFrameLocks noGrp="1"/>
          </p:cNvGraphicFramePr>
          <p:nvPr/>
        </p:nvGraphicFramePr>
        <p:xfrm>
          <a:off x="0" y="0"/>
          <a:ext cx="9144000" cy="7175247"/>
        </p:xfrm>
        <a:graphic>
          <a:graphicData uri="http://schemas.openxmlformats.org/drawingml/2006/table">
            <a:tbl>
              <a:tblPr/>
              <a:tblGrid>
                <a:gridCol w="2592388"/>
                <a:gridCol w="3109912"/>
                <a:gridCol w="3441700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Группа нарушения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Время диагностирования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Трудности в овладении письмом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Нечёткое  знание всех букв алфавита.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Сложности при переводе звука в букву и наоборот.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Сложности при переводе печатной графемы в письменную.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Трудности звуко- буквенного анализа и синтеза.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Письмо под диктовку отдельных букв.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Первое полугодие первого года обучения.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Нарушение формирования процесса письма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Смешение письменных и печатных букв.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Списывание осуществляется, но самостоятельное письмо в стадии формирования.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Написание слов без гласных.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Слияние или расщепление слов.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Второе полугодие первого класса или первое полугодие второго класса.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Дисграфия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Стойкие ошибки одного или разных видов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Второе полугодие второго класса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Дизорфография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Неумение применять на письме орфографические правила по школьной программе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Третий год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Типология и механизмы специфических ошибок письма </a:t>
            </a:r>
            <a:r>
              <a:rPr lang="ru-RU" sz="3600" i="1" dirty="0" smtClean="0"/>
              <a:t>(</a:t>
            </a:r>
            <a:r>
              <a:rPr lang="ru-RU" sz="3600" i="1" dirty="0" err="1" smtClean="0"/>
              <a:t>Садовникова</a:t>
            </a:r>
            <a:r>
              <a:rPr lang="ru-RU" sz="3600" i="1" dirty="0" smtClean="0"/>
              <a:t>)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на уровне буквы и слога </a:t>
            </a:r>
            <a:r>
              <a:rPr lang="ru-RU" i="1" dirty="0" smtClean="0"/>
              <a:t>(ошибки звукового анализа, фонематического восприятия, смешение букв по кинетическому сходству, персеверация, </a:t>
            </a:r>
            <a:r>
              <a:rPr lang="ru-RU" i="1" dirty="0" err="1" smtClean="0"/>
              <a:t>антипация</a:t>
            </a:r>
            <a:r>
              <a:rPr lang="ru-RU" i="1" dirty="0" smtClean="0"/>
              <a:t>);</a:t>
            </a:r>
            <a:endParaRPr lang="ru-RU" dirty="0" smtClean="0"/>
          </a:p>
          <a:p>
            <a:r>
              <a:rPr lang="ru-RU" b="1" dirty="0" smtClean="0"/>
              <a:t>на уровне слова </a:t>
            </a:r>
            <a:r>
              <a:rPr lang="ru-RU" i="1" dirty="0" smtClean="0"/>
              <a:t>(слитное написание смежных слов, раздельное написание частей слова, пропуск слогов, </a:t>
            </a:r>
            <a:r>
              <a:rPr lang="ru-RU" i="1" dirty="0" err="1" smtClean="0"/>
              <a:t>контоминтации</a:t>
            </a:r>
            <a:r>
              <a:rPr lang="ru-RU" i="1" dirty="0" smtClean="0"/>
              <a:t> ,</a:t>
            </a:r>
            <a:r>
              <a:rPr lang="ru-RU" i="1" dirty="0" err="1" smtClean="0"/>
              <a:t>аграмматизмы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на уровне предложения </a:t>
            </a:r>
            <a:r>
              <a:rPr lang="ru-RU" dirty="0" smtClean="0"/>
              <a:t>(словосочетания) </a:t>
            </a:r>
            <a:r>
              <a:rPr lang="ru-RU" i="1" dirty="0" smtClean="0"/>
              <a:t>(границы предложения, употребление предлогов)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уровне буквы и слога.</a:t>
            </a:r>
            <a:br>
              <a:rPr lang="ru-RU" dirty="0" smtClean="0"/>
            </a:br>
            <a:r>
              <a:rPr lang="ru-RU" i="1" dirty="0" smtClean="0"/>
              <a:t>ошибки звукового анализа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Пропуск букв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снки</a:t>
            </a:r>
            <a:r>
              <a:rPr lang="ru-RU" dirty="0" smtClean="0"/>
              <a:t>» — санки; «</a:t>
            </a:r>
            <a:r>
              <a:rPr lang="ru-RU" dirty="0" err="1" smtClean="0"/>
              <a:t>кичат</a:t>
            </a:r>
            <a:r>
              <a:rPr lang="ru-RU" dirty="0" smtClean="0"/>
              <a:t>» — кричат, здоровье — «</a:t>
            </a:r>
            <a:r>
              <a:rPr lang="ru-RU" dirty="0" err="1" smtClean="0"/>
              <a:t>дорве</a:t>
            </a:r>
            <a:r>
              <a:rPr lang="ru-RU" dirty="0" smtClean="0"/>
              <a:t>»; брат — «</a:t>
            </a:r>
            <a:r>
              <a:rPr lang="ru-RU" dirty="0" err="1" smtClean="0"/>
              <a:t>бт</a:t>
            </a:r>
            <a:r>
              <a:rPr lang="ru-RU" dirty="0" smtClean="0"/>
              <a:t>»; девочка — «</a:t>
            </a:r>
            <a:r>
              <a:rPr lang="ru-RU" dirty="0" err="1" smtClean="0"/>
              <a:t>девча</a:t>
            </a:r>
            <a:r>
              <a:rPr lang="ru-RU" dirty="0" smtClean="0"/>
              <a:t>»; колокольчики — «</a:t>
            </a:r>
            <a:r>
              <a:rPr lang="ru-RU" dirty="0" err="1" smtClean="0"/>
              <a:t>калкочи</a:t>
            </a:r>
            <a:r>
              <a:rPr lang="ru-RU" dirty="0" smtClean="0"/>
              <a:t>».</a:t>
            </a:r>
          </a:p>
          <a:p>
            <a:r>
              <a:rPr lang="ru-RU" b="1" dirty="0" smtClean="0"/>
              <a:t>Перестановки букв и слогов</a:t>
            </a:r>
          </a:p>
          <a:p>
            <a:pPr>
              <a:buNone/>
            </a:pPr>
            <a:r>
              <a:rPr lang="ru-RU" dirty="0" smtClean="0"/>
              <a:t>чулан — «</a:t>
            </a:r>
            <a:r>
              <a:rPr lang="ru-RU" dirty="0" err="1" smtClean="0"/>
              <a:t>чунал</a:t>
            </a:r>
            <a:r>
              <a:rPr lang="ru-RU" dirty="0" smtClean="0"/>
              <a:t>»; плюшевого — «</a:t>
            </a:r>
            <a:r>
              <a:rPr lang="ru-RU" dirty="0" err="1" smtClean="0"/>
              <a:t>плюшегово</a:t>
            </a:r>
            <a:r>
              <a:rPr lang="ru-RU" dirty="0" smtClean="0"/>
              <a:t>»; ков-- «</a:t>
            </a:r>
            <a:r>
              <a:rPr lang="ru-RU" dirty="0" err="1" smtClean="0"/>
              <a:t>корвом</a:t>
            </a:r>
            <a:r>
              <a:rPr lang="ru-RU" dirty="0" smtClean="0"/>
              <a:t>»; на лугах — «</a:t>
            </a:r>
            <a:r>
              <a:rPr lang="ru-RU" dirty="0" err="1" smtClean="0"/>
              <a:t>нагалух</a:t>
            </a:r>
            <a:r>
              <a:rPr lang="ru-RU" dirty="0" smtClean="0"/>
              <a:t>»; взъерошился — «</a:t>
            </a:r>
            <a:r>
              <a:rPr lang="ru-RU" dirty="0" err="1" smtClean="0"/>
              <a:t>звелся</a:t>
            </a:r>
            <a:r>
              <a:rPr lang="ru-RU" dirty="0" smtClean="0"/>
              <a:t>»</a:t>
            </a:r>
          </a:p>
          <a:p>
            <a:r>
              <a:rPr lang="ru-RU" b="1" dirty="0" smtClean="0"/>
              <a:t>Вставки гласных букв </a:t>
            </a:r>
            <a:r>
              <a:rPr lang="ru-RU" dirty="0" smtClean="0"/>
              <a:t>при стечении согласных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шекола</a:t>
            </a:r>
            <a:r>
              <a:rPr lang="ru-RU" dirty="0" smtClean="0"/>
              <a:t>», «</a:t>
            </a:r>
            <a:r>
              <a:rPr lang="ru-RU" dirty="0" err="1" smtClean="0"/>
              <a:t>девочика</a:t>
            </a:r>
            <a:r>
              <a:rPr lang="ru-RU" dirty="0" smtClean="0"/>
              <a:t>», «</a:t>
            </a:r>
            <a:r>
              <a:rPr lang="ru-RU" dirty="0" err="1" smtClean="0"/>
              <a:t>душиный</a:t>
            </a:r>
            <a:r>
              <a:rPr lang="ru-RU" dirty="0" smtClean="0"/>
              <a:t>», «</a:t>
            </a:r>
            <a:r>
              <a:rPr lang="ru-RU" dirty="0" err="1" smtClean="0"/>
              <a:t>ноябарь</a:t>
            </a:r>
            <a:r>
              <a:rPr lang="ru-RU" dirty="0" smtClean="0"/>
              <a:t>», «</a:t>
            </a:r>
            <a:r>
              <a:rPr lang="ru-RU" dirty="0" err="1" smtClean="0"/>
              <a:t>дружено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Ошибки фонематического 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Смешение букв</a:t>
            </a:r>
          </a:p>
          <a:p>
            <a:r>
              <a:rPr lang="ru-RU" i="1" u="sng" dirty="0" smtClean="0"/>
              <a:t>Лабиализованные гласные: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– у «</a:t>
            </a:r>
            <a:r>
              <a:rPr lang="ru-RU" dirty="0" err="1" smtClean="0"/>
              <a:t>звенитрочей</a:t>
            </a:r>
            <a:r>
              <a:rPr lang="ru-RU" dirty="0" smtClean="0"/>
              <a:t>», «по </a:t>
            </a:r>
            <a:r>
              <a:rPr lang="ru-RU" dirty="0" err="1" smtClean="0"/>
              <a:t>хрупкуму</a:t>
            </a:r>
            <a:r>
              <a:rPr lang="ru-RU" dirty="0" smtClean="0"/>
              <a:t> льду», «сизый </a:t>
            </a:r>
            <a:r>
              <a:rPr lang="ru-RU" dirty="0" err="1" smtClean="0"/>
              <a:t>голобь</a:t>
            </a:r>
            <a:r>
              <a:rPr lang="ru-RU" dirty="0" smtClean="0"/>
              <a:t>», «</a:t>
            </a:r>
            <a:r>
              <a:rPr lang="ru-RU" dirty="0" err="1" smtClean="0"/>
              <a:t>дедошка</a:t>
            </a:r>
            <a:r>
              <a:rPr lang="ru-RU" dirty="0" smtClean="0"/>
              <a:t>»;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Ё – </a:t>
            </a:r>
            <a:r>
              <a:rPr lang="ru-RU" dirty="0" err="1" smtClean="0"/>
              <a:t>ю</a:t>
            </a:r>
            <a:r>
              <a:rPr lang="ru-RU" dirty="0" smtClean="0"/>
              <a:t> "</a:t>
            </a:r>
            <a:r>
              <a:rPr lang="ru-RU" dirty="0" err="1" smtClean="0"/>
              <a:t>Клёква</a:t>
            </a:r>
            <a:r>
              <a:rPr lang="ru-RU" dirty="0" smtClean="0"/>
              <a:t>», «</a:t>
            </a:r>
            <a:r>
              <a:rPr lang="ru-RU" dirty="0" err="1" smtClean="0"/>
              <a:t>лёбит</a:t>
            </a:r>
            <a:r>
              <a:rPr lang="ru-RU" dirty="0" smtClean="0"/>
              <a:t>», «</a:t>
            </a:r>
            <a:r>
              <a:rPr lang="ru-RU" dirty="0" err="1" smtClean="0"/>
              <a:t>замюрзли</a:t>
            </a:r>
            <a:r>
              <a:rPr lang="ru-RU" dirty="0" smtClean="0"/>
              <a:t>», «</a:t>
            </a:r>
            <a:r>
              <a:rPr lang="ru-RU" dirty="0" err="1" smtClean="0"/>
              <a:t>тюплый</a:t>
            </a:r>
            <a:r>
              <a:rPr lang="ru-RU" dirty="0" smtClean="0"/>
              <a:t>», «</a:t>
            </a:r>
            <a:r>
              <a:rPr lang="ru-RU" dirty="0" err="1" smtClean="0"/>
              <a:t>салёт</a:t>
            </a:r>
            <a:r>
              <a:rPr lang="ru-RU" dirty="0" smtClean="0"/>
              <a:t>», «</a:t>
            </a:r>
            <a:r>
              <a:rPr lang="ru-RU" dirty="0" err="1" smtClean="0"/>
              <a:t>самолют</a:t>
            </a:r>
            <a:r>
              <a:rPr lang="ru-RU" dirty="0" smtClean="0"/>
              <a:t>», «</a:t>
            </a:r>
            <a:r>
              <a:rPr lang="ru-RU" dirty="0" err="1" smtClean="0"/>
              <a:t>перелютные</a:t>
            </a:r>
            <a:r>
              <a:rPr lang="ru-RU" dirty="0" smtClean="0"/>
              <a:t> птицы», «висело ружью».</a:t>
            </a:r>
          </a:p>
          <a:p>
            <a:r>
              <a:rPr lang="ru-RU" i="1" u="sng" dirty="0" smtClean="0"/>
              <a:t>Звонкие и глухие парные согласные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 – т «</a:t>
            </a:r>
            <a:r>
              <a:rPr lang="ru-RU" dirty="0" err="1" smtClean="0"/>
              <a:t>тавно</a:t>
            </a:r>
            <a:r>
              <a:rPr lang="ru-RU" dirty="0" smtClean="0"/>
              <a:t>», «</a:t>
            </a:r>
            <a:r>
              <a:rPr lang="ru-RU" dirty="0" err="1" smtClean="0"/>
              <a:t>сыдый</a:t>
            </a:r>
            <a:r>
              <a:rPr lang="ru-RU" dirty="0" smtClean="0"/>
              <a:t>», «</a:t>
            </a:r>
            <a:r>
              <a:rPr lang="ru-RU" dirty="0" err="1" smtClean="0"/>
              <a:t>деди</a:t>
            </a:r>
            <a:r>
              <a:rPr lang="ru-RU" dirty="0" smtClean="0"/>
              <a:t>», «</a:t>
            </a:r>
            <a:r>
              <a:rPr lang="ru-RU" dirty="0" err="1" smtClean="0"/>
              <a:t>дрещат</a:t>
            </a:r>
            <a:r>
              <a:rPr lang="ru-RU" dirty="0" smtClean="0"/>
              <a:t>», «</a:t>
            </a:r>
            <a:r>
              <a:rPr lang="ru-RU" dirty="0" err="1" smtClean="0"/>
              <a:t>медёт</a:t>
            </a:r>
            <a:r>
              <a:rPr lang="ru-RU" dirty="0" smtClean="0"/>
              <a:t> вьюга», «</a:t>
            </a:r>
            <a:r>
              <a:rPr lang="ru-RU" dirty="0" err="1" smtClean="0"/>
              <a:t>втрук</a:t>
            </a:r>
            <a:r>
              <a:rPr lang="ru-RU" dirty="0" smtClean="0"/>
              <a:t>», «</a:t>
            </a:r>
            <a:r>
              <a:rPr lang="ru-RU" dirty="0" err="1" smtClean="0"/>
              <a:t>ситит</a:t>
            </a:r>
            <a:r>
              <a:rPr lang="ru-RU" dirty="0" smtClean="0"/>
              <a:t>», «</a:t>
            </a:r>
            <a:r>
              <a:rPr lang="ru-RU" dirty="0" err="1" smtClean="0"/>
              <a:t>блетный</a:t>
            </a:r>
            <a:r>
              <a:rPr lang="ru-RU" dirty="0" smtClean="0"/>
              <a:t>», «</a:t>
            </a:r>
            <a:r>
              <a:rPr lang="ru-RU" dirty="0" err="1" smtClean="0"/>
              <a:t>долстое</a:t>
            </a:r>
            <a:r>
              <a:rPr lang="ru-RU" dirty="0" smtClean="0"/>
              <a:t> бревно», «</a:t>
            </a:r>
            <a:r>
              <a:rPr lang="ru-RU" dirty="0" err="1" smtClean="0"/>
              <a:t>итут</a:t>
            </a:r>
            <a:r>
              <a:rPr lang="ru-RU" dirty="0" smtClean="0"/>
              <a:t> домой»;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</a:t>
            </a:r>
            <a:r>
              <a:rPr lang="ru-RU" dirty="0" smtClean="0"/>
              <a:t> — с: «</a:t>
            </a:r>
            <a:r>
              <a:rPr lang="ru-RU" dirty="0" err="1" smtClean="0"/>
              <a:t>кослик</a:t>
            </a:r>
            <a:r>
              <a:rPr lang="ru-RU" dirty="0" smtClean="0"/>
              <a:t>», «</a:t>
            </a:r>
            <a:r>
              <a:rPr lang="ru-RU" dirty="0" err="1" smtClean="0"/>
              <a:t>вазилёк</a:t>
            </a:r>
            <a:r>
              <a:rPr lang="ru-RU" dirty="0" smtClean="0"/>
              <a:t>», «</a:t>
            </a:r>
            <a:r>
              <a:rPr lang="ru-RU" dirty="0" err="1" smtClean="0"/>
              <a:t>привосит</a:t>
            </a:r>
            <a:r>
              <a:rPr lang="ru-RU" dirty="0" smtClean="0"/>
              <a:t>», «река </a:t>
            </a:r>
            <a:r>
              <a:rPr lang="ru-RU" dirty="0" err="1" smtClean="0"/>
              <a:t>узнула</a:t>
            </a:r>
            <a:r>
              <a:rPr lang="ru-RU" dirty="0" smtClean="0"/>
              <a:t>», «как в </a:t>
            </a:r>
            <a:r>
              <a:rPr lang="ru-RU" dirty="0" err="1" smtClean="0"/>
              <a:t>зказке</a:t>
            </a:r>
            <a:r>
              <a:rPr lang="ru-RU" dirty="0" smtClean="0"/>
              <a:t>», «</a:t>
            </a:r>
            <a:r>
              <a:rPr lang="ru-RU" dirty="0" err="1" smtClean="0"/>
              <a:t>звою</a:t>
            </a:r>
            <a:r>
              <a:rPr lang="ru-RU" dirty="0" smtClean="0"/>
              <a:t> сумку», «</a:t>
            </a:r>
            <a:r>
              <a:rPr lang="ru-RU" dirty="0" err="1" smtClean="0"/>
              <a:t>саснуть</a:t>
            </a:r>
            <a:r>
              <a:rPr lang="ru-RU" dirty="0" smtClean="0"/>
              <a:t>»;</a:t>
            </a:r>
          </a:p>
          <a:p>
            <a:r>
              <a:rPr lang="ru-RU" i="1" u="sng" dirty="0" smtClean="0"/>
              <a:t>Смешение буке по кинетическому сходству</a:t>
            </a:r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Персеверация, антиципация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/>
              <a:t>Примеры персевераций в письме: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в пределах слова: «</a:t>
            </a:r>
            <a:r>
              <a:rPr lang="ru-RU" dirty="0" err="1" smtClean="0"/>
              <a:t>магазим</a:t>
            </a:r>
            <a:r>
              <a:rPr lang="ru-RU" dirty="0" smtClean="0"/>
              <a:t>», «</a:t>
            </a:r>
            <a:r>
              <a:rPr lang="ru-RU" dirty="0" err="1" smtClean="0"/>
              <a:t>колхозниз</a:t>
            </a:r>
            <a:r>
              <a:rPr lang="ru-RU" dirty="0" smtClean="0"/>
              <a:t>», «за </a:t>
            </a:r>
            <a:r>
              <a:rPr lang="ru-RU" dirty="0" err="1" smtClean="0"/>
              <a:t>зашиной</a:t>
            </a:r>
            <a:r>
              <a:rPr lang="ru-RU" dirty="0" smtClean="0"/>
              <a:t>» (колхозник, машиной);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в пределах словосочетания: «у деда </a:t>
            </a:r>
            <a:r>
              <a:rPr lang="ru-RU" dirty="0" err="1" smtClean="0"/>
              <a:t>Модоза</a:t>
            </a:r>
            <a:r>
              <a:rPr lang="ru-RU" dirty="0" smtClean="0"/>
              <a:t>»;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пределах предложения: «Девочка кормила петуха и Сурм»; «Отнеси книгу </a:t>
            </a:r>
            <a:r>
              <a:rPr lang="ru-RU" dirty="0" err="1" smtClean="0"/>
              <a:t>отварищу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Примеры антиципации в письме: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в пределах слова: «на </a:t>
            </a:r>
            <a:r>
              <a:rPr lang="ru-RU" dirty="0" err="1" smtClean="0"/>
              <a:t>девевьях</a:t>
            </a:r>
            <a:r>
              <a:rPr lang="ru-RU" dirty="0" smtClean="0"/>
              <a:t>», «</a:t>
            </a:r>
            <a:r>
              <a:rPr lang="ru-RU" dirty="0" err="1" smtClean="0"/>
              <a:t>дод</a:t>
            </a:r>
            <a:r>
              <a:rPr lang="ru-RU" dirty="0" smtClean="0"/>
              <a:t> крышей», «с родными местами»;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в пределах словосочетания, предложения: «</a:t>
            </a:r>
            <a:r>
              <a:rPr lang="ru-RU" dirty="0" err="1" smtClean="0"/>
              <a:t>Жукчат</a:t>
            </a:r>
            <a:r>
              <a:rPr lang="ru-RU" dirty="0" smtClean="0"/>
              <a:t> ручейки»; У нас дома есть = «У </a:t>
            </a:r>
            <a:r>
              <a:rPr lang="ru-RU" dirty="0" err="1" smtClean="0"/>
              <a:t>настъ</a:t>
            </a:r>
            <a:r>
              <a:rPr lang="ru-RU" dirty="0" smtClean="0"/>
              <a:t> дома есть...»; «</a:t>
            </a:r>
            <a:r>
              <a:rPr lang="ru-RU" dirty="0" err="1" smtClean="0"/>
              <a:t>Жалобко</a:t>
            </a:r>
            <a:r>
              <a:rPr lang="ru-RU" dirty="0" smtClean="0"/>
              <a:t> замяукал котенок» (жалобно)...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Ошибки на уровне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Раздельное написание частей слова</a:t>
            </a:r>
          </a:p>
          <a:p>
            <a:r>
              <a:rPr lang="ru-RU" dirty="0" smtClean="0"/>
              <a:t>1.        когда приставка (а в бесприставочных словах начальная буква или слог) напоминает предлог, союз, местоимение («и дут», «на </a:t>
            </a:r>
            <a:r>
              <a:rPr lang="ru-RU" dirty="0" err="1" smtClean="0"/>
              <a:t>чалось</a:t>
            </a:r>
            <a:r>
              <a:rPr lang="ru-RU" dirty="0" smtClean="0"/>
              <a:t>», «я </a:t>
            </a:r>
            <a:r>
              <a:rPr lang="ru-RU" dirty="0" err="1" smtClean="0"/>
              <a:t>сный</a:t>
            </a:r>
            <a:r>
              <a:rPr lang="ru-RU" dirty="0" smtClean="0"/>
              <a:t>», «с </a:t>
            </a:r>
            <a:r>
              <a:rPr lang="ru-RU" dirty="0" err="1" smtClean="0"/>
              <a:t>мотри</a:t>
            </a:r>
            <a:r>
              <a:rPr lang="ru-RU" dirty="0" smtClean="0"/>
              <a:t>», «</a:t>
            </a:r>
            <a:r>
              <a:rPr lang="ru-RU" dirty="0" err="1" smtClean="0"/>
              <a:t>с</a:t>
            </a:r>
            <a:r>
              <a:rPr lang="ru-RU" dirty="0" smtClean="0"/>
              <a:t> вой» и др.). По-видимому, здесь имеет место генерализация правила о раздельном написании служебных частей речи;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        при стечении согласных из-за их меньшей артикуляторной слитности происходит разрыв слова: «брат», «попросил», «для», «</a:t>
            </a:r>
            <a:r>
              <a:rPr lang="ru-RU" dirty="0" err="1" smtClean="0"/>
              <a:t>п</a:t>
            </a:r>
            <a:r>
              <a:rPr lang="ru-RU" dirty="0" smtClean="0"/>
              <a:t> </a:t>
            </a:r>
            <a:r>
              <a:rPr lang="ru-RU" dirty="0" err="1" smtClean="0"/>
              <a:t>челы</a:t>
            </a:r>
            <a:r>
              <a:rPr lang="ru-RU" dirty="0" smtClean="0"/>
              <a:t>» и др. (В приведенных примерах не имел места перенос слова с одной строки на другую.)</a:t>
            </a:r>
          </a:p>
          <a:p>
            <a:r>
              <a:rPr lang="ru-RU" b="1" dirty="0" smtClean="0"/>
              <a:t>Слитное написание слов</a:t>
            </a:r>
          </a:p>
          <a:p>
            <a:r>
              <a:rPr lang="ru-RU" dirty="0" smtClean="0"/>
              <a:t>служебные слова (предлоги, союзы) с последующим или предыдущим словом: «ветки </a:t>
            </a:r>
            <a:r>
              <a:rPr lang="ru-RU" dirty="0" err="1" smtClean="0"/>
              <a:t>елии</a:t>
            </a:r>
            <a:r>
              <a:rPr lang="ru-RU" dirty="0" smtClean="0"/>
              <a:t> сосны», «</a:t>
            </a:r>
            <a:r>
              <a:rPr lang="ru-RU" dirty="0" err="1" smtClean="0"/>
              <a:t>кдому</a:t>
            </a:r>
            <a:r>
              <a:rPr lang="ru-RU" dirty="0" smtClean="0"/>
              <a:t>», «</a:t>
            </a:r>
            <a:r>
              <a:rPr lang="ru-RU" dirty="0" err="1" smtClean="0"/>
              <a:t>надерево</a:t>
            </a:r>
            <a:r>
              <a:rPr lang="ru-RU" dirty="0" smtClean="0"/>
              <a:t>». Нередки случаи слитного написания двух и более самостоятельных слов: «</a:t>
            </a:r>
            <a:r>
              <a:rPr lang="ru-RU" dirty="0" err="1" smtClean="0"/>
              <a:t>быличудные</a:t>
            </a:r>
            <a:r>
              <a:rPr lang="ru-RU" dirty="0" smtClean="0"/>
              <a:t> дни», «</a:t>
            </a:r>
            <a:r>
              <a:rPr lang="ru-RU" dirty="0" err="1" smtClean="0"/>
              <a:t>кругомтихо</a:t>
            </a:r>
            <a:r>
              <a:rPr lang="ru-RU" dirty="0" smtClean="0"/>
              <a:t>», «</a:t>
            </a:r>
            <a:r>
              <a:rPr lang="ru-RU" dirty="0" err="1" smtClean="0"/>
              <a:t>всядетвора</a:t>
            </a:r>
            <a:r>
              <a:rPr lang="ru-RU" dirty="0" smtClean="0"/>
              <a:t>», «</a:t>
            </a:r>
            <a:r>
              <a:rPr lang="ru-RU" dirty="0" err="1" smtClean="0"/>
              <a:t>идётработа</a:t>
            </a:r>
            <a:r>
              <a:rPr lang="ru-RU" dirty="0" smtClean="0"/>
              <a:t>», «</a:t>
            </a:r>
            <a:r>
              <a:rPr lang="ru-RU" dirty="0" err="1" smtClean="0"/>
              <a:t>светитлуна</a:t>
            </a:r>
            <a:r>
              <a:rPr lang="ru-RU" dirty="0" smtClean="0"/>
              <a:t>».</a:t>
            </a:r>
          </a:p>
          <a:p>
            <a:r>
              <a:rPr lang="ru-RU" b="1" dirty="0" err="1" smtClean="0"/>
              <a:t>Аграмматизм</a:t>
            </a:r>
            <a:endParaRPr lang="ru-RU" b="1" dirty="0" smtClean="0"/>
          </a:p>
          <a:p>
            <a:r>
              <a:rPr lang="ru-RU" dirty="0" smtClean="0"/>
              <a:t>лёд — «</a:t>
            </a:r>
            <a:r>
              <a:rPr lang="ru-RU" dirty="0" err="1" smtClean="0"/>
              <a:t>лёдик</a:t>
            </a:r>
            <a:r>
              <a:rPr lang="ru-RU" dirty="0" smtClean="0"/>
              <a:t>»; мёд — «медик».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Ошибки на уровне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Границы предложения</a:t>
            </a:r>
          </a:p>
          <a:p>
            <a:r>
              <a:rPr lang="ru-RU" i="1" dirty="0" smtClean="0"/>
              <a:t>«Гуси вышли </a:t>
            </a:r>
            <a:r>
              <a:rPr lang="ru-RU" i="1" dirty="0" err="1" smtClean="0"/>
              <a:t>изадвора</a:t>
            </a:r>
            <a:r>
              <a:rPr lang="ru-RU" i="1" dirty="0" smtClean="0"/>
              <a:t> пошли на пруд встали на </a:t>
            </a:r>
            <a:r>
              <a:rPr lang="ru-RU" i="1" dirty="0" err="1" smtClean="0"/>
              <a:t>берик</a:t>
            </a:r>
            <a:r>
              <a:rPr lang="ru-RU" i="1" dirty="0" smtClean="0"/>
              <a:t> посмотрели на пруд на пруду </a:t>
            </a:r>
            <a:r>
              <a:rPr lang="ru-RU" i="1" dirty="0" err="1" smtClean="0"/>
              <a:t>водынету</a:t>
            </a:r>
            <a:r>
              <a:rPr lang="ru-RU" i="1" dirty="0" smtClean="0"/>
              <a:t>».</a:t>
            </a:r>
          </a:p>
          <a:p>
            <a:r>
              <a:rPr lang="ru-RU" b="1" dirty="0" smtClean="0"/>
              <a:t>Употребление предлогов</a:t>
            </a:r>
          </a:p>
          <a:p>
            <a:r>
              <a:rPr lang="ru-RU" b="1" dirty="0" err="1" smtClean="0"/>
              <a:t>Аграмматизмы</a:t>
            </a:r>
            <a:r>
              <a:rPr lang="ru-RU" b="1" dirty="0" smtClean="0"/>
              <a:t> </a:t>
            </a:r>
          </a:p>
          <a:p>
            <a:r>
              <a:rPr lang="ru-RU" i="1" dirty="0" smtClean="0"/>
              <a:t>нарушении связи слов: согласования и управления, изменение слов по категориям числа, рода, падежа, времени</a:t>
            </a:r>
            <a:endParaRPr lang="ru-RU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5" name="Group 129"/>
          <p:cNvGraphicFramePr>
            <a:graphicFrameLocks noGrp="1"/>
          </p:cNvGraphicFramePr>
          <p:nvPr/>
        </p:nvGraphicFramePr>
        <p:xfrm>
          <a:off x="0" y="0"/>
          <a:ext cx="9144000" cy="7175247"/>
        </p:xfrm>
        <a:graphic>
          <a:graphicData uri="http://schemas.openxmlformats.org/drawingml/2006/table">
            <a:tbl>
              <a:tblPr/>
              <a:tblGrid>
                <a:gridCol w="2592388"/>
                <a:gridCol w="3109912"/>
                <a:gridCol w="3441700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Группа нарушения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Время диагностирования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Трудности в овладении письмом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Нечёткое  знание всех букв алфавита.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Сложности при переводе звука в букву и наоборот.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Сложности при переводе печатной графемы в письменную.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Трудности звуко- буквенного анализа и синтеза.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Письмо под диктовку отдельных букв.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Первое полугодие первого года обучения.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Нарушение формирования процесса письма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Смешение письменных и печатных букв.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Списывание осуществляется, но самостоятельное письмо в стадии формирования.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Написание слов без гласных.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Слияние или расщепление слов.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Второе полугодие первого класса или первое полугодие второго класса.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Дисграфия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Стойкие ошибки одного или разных видов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Второе полугодие второго класса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Дизорфография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Неумение применять на письме орфографические правила по школьной программе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Третий год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Зиндер</a:t>
            </a:r>
            <a:r>
              <a:rPr lang="ru-RU" dirty="0" smtClean="0"/>
              <a:t> Л. Р. (1987)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Термин «письмо» фактически объединяет три разных категории явлений:</a:t>
            </a:r>
          </a:p>
          <a:p>
            <a:r>
              <a:rPr lang="ru-RU" dirty="0" smtClean="0"/>
              <a:t> вид особой семиотической системы знаков,</a:t>
            </a:r>
          </a:p>
          <a:p>
            <a:r>
              <a:rPr lang="ru-RU" dirty="0" smtClean="0"/>
              <a:t>способ перекодирования устного языка в письменный,</a:t>
            </a:r>
          </a:p>
          <a:p>
            <a:r>
              <a:rPr lang="ru-RU" dirty="0" smtClean="0"/>
              <a:t>особую форму коммуникации.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Ошибки письма в условиях билингвизма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Ошибки фонематического восприятия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980728"/>
          <a:ext cx="8304584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292"/>
                <a:gridCol w="4152292"/>
              </a:tblGrid>
              <a:tr h="370840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монолингвы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Билингвы (</a:t>
                      </a:r>
                      <a:r>
                        <a:rPr lang="ru-RU" sz="1400" b="1" spc="-15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тюркскоязычные</a:t>
                      </a:r>
                      <a:r>
                        <a:rPr lang="ru-RU" sz="1400" b="1" spc="-1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Звонкие и глухие парные согласные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Фонема В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Редко заменяют на Б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Фонема В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отличают от фонемы Б, так как в коренном произношении этой фонемы нет. Например: выл – был, вода – бода, Ваня – Баня и т.д.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Фонема Ф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Заменяют на В. Например: портфель –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портвель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форточка -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ворточка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Фонема Ф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Артикуляция такая же как и при В, поэтому те же ошибки, что и при В.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Например: фартук -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бартук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Фонема Ж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Не дифференцируют и заменяют Ж – Ш или Ш _ Ж.. Н: ждет – 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шдет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, ушибла - 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ужибла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Фонема Ж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Не представляет для учащихся трудности, потому что артикуляционная база, нужная для Ж, у них имеется. В родном языке есть Ш, о она отличается лишь наличием голоса.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Фонемы Б – П, Д – Т, З – С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Испытывают трудности в различении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Фонемы Б – П, Д – Т, З – С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Испытывают трудности 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вразличении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0"/>
          <a:ext cx="8892480" cy="696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40"/>
                <a:gridCol w="4446240"/>
              </a:tblGrid>
              <a:tr h="370840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монолингвы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Билингвы (</a:t>
                      </a:r>
                      <a:r>
                        <a:rPr lang="ru-RU" sz="1400" b="1" spc="-15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тюркскоязычные</a:t>
                      </a:r>
                      <a:r>
                        <a:rPr lang="ru-RU" sz="1400" b="1" spc="-1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Аффтикаты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latin typeface="Times New Roman"/>
                          <a:ea typeface="Times New Roman"/>
                        </a:rPr>
                        <a:t>Фонема Ц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latin typeface="Times New Roman"/>
                          <a:ea typeface="Times New Roman"/>
                        </a:rPr>
                        <a:t>Чаще заменяют на С. Н: курица - куриса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Фонема Ц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Не отличают от С. Н: цвет – свет, но бывает, что заменяют на Ч, например: цвет – 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чвет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Стечение согласных в начале слова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latin typeface="Times New Roman"/>
                          <a:ea typeface="Times New Roman"/>
                        </a:rPr>
                        <a:t>При стечении согласных из-за меньшей артикуляторной слитности происходит разрыв слова: брат – б рат, для – д ля, попросил – по проси.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Особую трудность представляют стечения губных согласных Б,П,М с губно-зубными В,Ф. стечение ВБ,ВП: вбить, вписать – самое трудное стечение. Возникают пропуск, замены: брат – бат, 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вбиь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бвить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и т.д.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Твердые и мягкие согласные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Встречаются данные ошибки если и в устной речи имеются дефекты смягчения.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Не умеют смягчать согласные Д,Т даже в фонетически благоприятной позиции, не различают на слух твердые и мягкие согласные в словах: галка – галька. Другим наиболее трудным моментом является сочетание мягких согласных с твердыми звуками (как и твердых в сочетании с мягкими): твердые с Э,И, мягкие в сочетании А,О,У: легко ме</a:t>
                      </a:r>
                      <a:r>
                        <a:rPr lang="ru-RU" sz="1400" u="sng" spc="-15" dirty="0">
                          <a:latin typeface="Times New Roman"/>
                          <a:ea typeface="Times New Roman"/>
                        </a:rPr>
                        <a:t>ль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, но сложнее – ме</a:t>
                      </a:r>
                      <a:r>
                        <a:rPr lang="ru-RU" sz="1400" u="sng" spc="-15" dirty="0"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ме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– мягкое, л - твердое) теплый – 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400" u="sng" spc="-15" dirty="0" err="1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плый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или </a:t>
                      </a:r>
                      <a:r>
                        <a:rPr lang="ru-RU" sz="1400" spc="-15" dirty="0" err="1">
                          <a:latin typeface="Times New Roman"/>
                          <a:ea typeface="Times New Roman"/>
                        </a:rPr>
                        <a:t>тепл</a:t>
                      </a:r>
                      <a:r>
                        <a:rPr lang="ru-RU" sz="1400" u="sng" spc="-15" dirty="0" err="1">
                          <a:latin typeface="Times New Roman"/>
                          <a:ea typeface="Times New Roman"/>
                        </a:rPr>
                        <a:t>ий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т.е. все твердо или все мягко. </a:t>
                      </a:r>
                      <a:r>
                        <a:rPr lang="ru-RU" sz="1400" b="1" spc="-15" dirty="0">
                          <a:latin typeface="Times New Roman"/>
                          <a:ea typeface="Times New Roman"/>
                        </a:rPr>
                        <a:t>Но могут изолированно произносить данные звуки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836712"/>
          <a:ext cx="7920880" cy="421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466414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монолингвы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Билингвы (</a:t>
                      </a:r>
                      <a:r>
                        <a:rPr lang="ru-RU" sz="1400" b="1" spc="-15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тюркскоязычные</a:t>
                      </a:r>
                      <a:r>
                        <a:rPr lang="ru-RU" sz="1400" b="1" spc="-1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41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Написание предлогов и приставок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10088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latin typeface="Times New Roman"/>
                          <a:ea typeface="Times New Roman"/>
                        </a:rPr>
                        <a:t>Многочисленные ошибки, объясняющиеся фонетическими особенностями слогораздела: под кроватью – по дкроватью. Слитное написание: к дереву – кдереву.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Слитное написание предлогов и раздельное написание приставок, вследствие нарушения понимания их употребления и  временно-пространственных представлений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41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07566"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latin typeface="Times New Roman"/>
                          <a:ea typeface="Times New Roman"/>
                        </a:rPr>
                        <a:t>Ошибки, связанные с недостаточно развитым  лексико-грамматическим строем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Ошибки связаны с отсутствием категории рода имен существительных: мама читала – мама читал, красный туфли.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Ошибки при чтении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- </a:t>
            </a:r>
            <a:r>
              <a:rPr lang="ru-RU" sz="2400" b="1" dirty="0" smtClean="0"/>
              <a:t>замены</a:t>
            </a:r>
            <a:r>
              <a:rPr lang="ru-RU" sz="2400" dirty="0" smtClean="0"/>
              <a:t> </a:t>
            </a:r>
            <a:r>
              <a:rPr lang="ru-RU" sz="2400" dirty="0"/>
              <a:t>при овладении буквой в процессе </a:t>
            </a:r>
            <a:r>
              <a:rPr lang="ru-RU" sz="2400" dirty="0" smtClean="0"/>
              <a:t>чтения: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1. при объединении букв в слоги,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2. при объединении слогов в слова,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3. близкие по звуковому составу слоги,</a:t>
            </a:r>
            <a:r>
              <a:rPr lang="ru-RU" sz="2400" dirty="0" smtClean="0"/>
              <a:t>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- </a:t>
            </a:r>
            <a:r>
              <a:rPr lang="ru-RU" sz="2400" b="1" dirty="0"/>
              <a:t>побуквенное чтение </a:t>
            </a:r>
            <a:r>
              <a:rPr lang="ru-RU" sz="24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Трудности в составлении словосочетаний</a:t>
            </a:r>
            <a:r>
              <a:rPr lang="ru-RU" sz="24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Трудности в </a:t>
            </a:r>
            <a:r>
              <a:rPr lang="ru-RU" sz="2400" b="1" dirty="0" smtClean="0"/>
              <a:t>группировке слов </a:t>
            </a:r>
            <a:r>
              <a:rPr lang="ru-RU" sz="2400" dirty="0" smtClean="0"/>
              <a:t>по лексическим, грамматическим закономерностям,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Не понимание </a:t>
            </a:r>
            <a:r>
              <a:rPr lang="ru-RU" sz="2400" dirty="0" smtClean="0"/>
              <a:t>смысла текста,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Членение</a:t>
            </a:r>
            <a:r>
              <a:rPr lang="ru-RU" sz="2400" dirty="0" smtClean="0"/>
              <a:t> предложения,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Нет</a:t>
            </a:r>
            <a:r>
              <a:rPr lang="ru-RU" sz="2400" dirty="0" smtClean="0"/>
              <a:t> фразовой интонации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Этиология и патогенез нарушений чтения и письма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4968552" cy="48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3 группы причин: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1. конституциональные предпосылки;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2. экзогенные повреждающие    воздействия;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3. лингвистические особенности письменной речи русского языка.</a:t>
            </a:r>
          </a:p>
          <a:p>
            <a:endParaRPr lang="ru-RU" dirty="0"/>
          </a:p>
        </p:txBody>
      </p:sp>
      <p:pic>
        <p:nvPicPr>
          <p:cNvPr id="104450" name="Picture 2" descr="http://upload.wikimedia.org/wikipedia/commons/0/03/BrocasAreaSmall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446748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Этиология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  Трудности в обучении возникают как </a:t>
            </a:r>
            <a:r>
              <a:rPr lang="ru-RU" sz="2800" b="1"/>
              <a:t>результат сочетания 3 групп явлений</a:t>
            </a:r>
            <a:r>
              <a:rPr lang="ru-RU" sz="2800"/>
              <a:t>:</a:t>
            </a:r>
            <a:br>
              <a:rPr lang="ru-RU" sz="2800"/>
            </a:br>
            <a:r>
              <a:rPr lang="ru-RU" sz="2800"/>
              <a:t>1. биологическая недостаточность определенных мозговых систем;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2. функциональная недостаточность;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3. средовые условия, предъявляющие повышенные требования к отстающим в развитии или незрелым психическим функциям.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Дислексия</a:t>
            </a:r>
            <a:r>
              <a:rPr lang="ru-RU" sz="3200" dirty="0" smtClean="0"/>
              <a:t> и </a:t>
            </a:r>
            <a:r>
              <a:rPr lang="ru-RU" sz="3200" dirty="0" err="1" smtClean="0"/>
              <a:t>дисграфия</a:t>
            </a:r>
            <a:r>
              <a:rPr lang="ru-RU" sz="3200" dirty="0" smtClean="0"/>
              <a:t> при поражениях ГМ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нижние отделы левой постцентральной области (</a:t>
            </a:r>
            <a:r>
              <a:rPr lang="ru-RU" i="1" dirty="0" smtClean="0"/>
              <a:t>нарушение кинестетической основы речевого акта. Ошибки при написании и чтении звуков, близких по артикуляции (например, </a:t>
            </a:r>
            <a:r>
              <a:rPr lang="ru-RU" i="1" dirty="0" err="1" smtClean="0"/>
              <a:t>д</a:t>
            </a:r>
            <a:r>
              <a:rPr lang="ru-RU" i="1" dirty="0" smtClean="0"/>
              <a:t>, л, </a:t>
            </a:r>
            <a:r>
              <a:rPr lang="ru-RU" i="1" dirty="0" err="1" smtClean="0"/>
              <a:t>н</a:t>
            </a:r>
            <a:r>
              <a:rPr lang="ru-RU" i="1" dirty="0" smtClean="0"/>
              <a:t>) и </a:t>
            </a:r>
            <a:r>
              <a:rPr lang="ru-RU" i="1" dirty="0" err="1" smtClean="0"/>
              <a:t>слабоартикулируемых</a:t>
            </a:r>
            <a:r>
              <a:rPr lang="ru-RU" i="1" dirty="0" smtClean="0"/>
              <a:t> звуков (гласных). </a:t>
            </a:r>
          </a:p>
          <a:p>
            <a:r>
              <a:rPr lang="ru-RU" b="1" dirty="0" smtClean="0"/>
              <a:t>нижние отделы левой </a:t>
            </a:r>
            <a:r>
              <a:rPr lang="ru-RU" b="1" dirty="0" err="1" smtClean="0"/>
              <a:t>премоторной</a:t>
            </a:r>
            <a:r>
              <a:rPr lang="ru-RU" b="1" dirty="0" smtClean="0"/>
              <a:t> области (</a:t>
            </a:r>
            <a:r>
              <a:rPr lang="ru-RU" i="1" dirty="0" smtClean="0"/>
              <a:t>нарушения динамической организации речевого акта. Страдает общая "кинетическая мелодия" письма. Правильно записывая отдельные буквы и даже слоги, затрудняются при написании целого слова: возникают персеверации, трудности переключения с одного слога на другой, что нарушает весь процесс письма</a:t>
            </a:r>
            <a:r>
              <a:rPr lang="ru-RU" b="1" i="1" dirty="0" smtClean="0"/>
              <a:t> </a:t>
            </a:r>
            <a:r>
              <a:rPr lang="ru-RU" i="1" dirty="0" smtClean="0"/>
              <a:t>и чтения.</a:t>
            </a:r>
          </a:p>
          <a:p>
            <a:r>
              <a:rPr lang="ru-RU" b="1" dirty="0" smtClean="0"/>
              <a:t>теменно-затылочные отделы</a:t>
            </a:r>
            <a:r>
              <a:rPr lang="ru-RU" dirty="0" smtClean="0"/>
              <a:t> </a:t>
            </a:r>
            <a:r>
              <a:rPr lang="ru-RU" i="1" dirty="0" smtClean="0"/>
              <a:t>левого полушария (Пространственно ориентированные элементы букв искажаются и пишутся зеркально. Эти дефекты проявляются и в самостоятельном письме, и в письме под диктовку, и при списывании текста.)</a:t>
            </a:r>
            <a:endParaRPr lang="ru-RU" i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Дислексия</a:t>
            </a:r>
            <a:r>
              <a:rPr lang="ru-RU" sz="3200" dirty="0" smtClean="0"/>
              <a:t> и </a:t>
            </a:r>
            <a:r>
              <a:rPr lang="ru-RU" sz="3200" dirty="0" err="1" smtClean="0"/>
              <a:t>дисграфия</a:t>
            </a:r>
            <a:r>
              <a:rPr lang="ru-RU" sz="3200" dirty="0" smtClean="0"/>
              <a:t> при поражениях ГМ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затылочно-височные</a:t>
            </a:r>
            <a:r>
              <a:rPr lang="ru-RU" dirty="0" smtClean="0"/>
              <a:t> отделы у правшей (зрительные образы букв распадаются; изображенные буквы отличаются от образца. (оптическая </a:t>
            </a:r>
            <a:r>
              <a:rPr lang="ru-RU" dirty="0" err="1" smtClean="0"/>
              <a:t>дисграфия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лобные доли </a:t>
            </a:r>
            <a:r>
              <a:rPr lang="ru-RU" dirty="0" smtClean="0"/>
              <a:t>мозга (нарушается самостоятельное активное письмо вследствие дефектов замысла, программирования письма и контроля за процессом написания бук)</a:t>
            </a:r>
          </a:p>
          <a:p>
            <a:r>
              <a:rPr lang="ru-RU" b="1" dirty="0" smtClean="0"/>
              <a:t>затылочные доли</a:t>
            </a:r>
            <a:r>
              <a:rPr lang="ru-RU" dirty="0" smtClean="0"/>
              <a:t> (</a:t>
            </a:r>
            <a:r>
              <a:rPr lang="ru-RU" dirty="0" err="1" smtClean="0"/>
              <a:t>неузнавание</a:t>
            </a:r>
            <a:r>
              <a:rPr lang="ru-RU" dirty="0" smtClean="0"/>
              <a:t> отдельных букв (литеральная оптическая </a:t>
            </a:r>
            <a:r>
              <a:rPr lang="ru-RU" dirty="0" err="1" smtClean="0"/>
              <a:t>дислексия</a:t>
            </a:r>
            <a:r>
              <a:rPr lang="ru-RU" dirty="0" smtClean="0"/>
              <a:t>), либо в виде </a:t>
            </a:r>
            <a:r>
              <a:rPr lang="ru-RU" dirty="0" err="1" smtClean="0"/>
              <a:t>неузнавания</a:t>
            </a:r>
            <a:r>
              <a:rPr lang="ru-RU" dirty="0" smtClean="0"/>
              <a:t> целых слов (вербальная оптическая алексия), нарушение зрительного восприятия букв или слов. Возможна </a:t>
            </a:r>
            <a:r>
              <a:rPr lang="ru-RU" b="1" dirty="0" smtClean="0"/>
              <a:t>односторонняя оптическая алексия</a:t>
            </a:r>
            <a:r>
              <a:rPr lang="ru-RU" dirty="0" smtClean="0"/>
              <a:t>, когда не видят половину текста (чаще левую) и не замечают своего дефекта. Подобная форма алексии, как правило, возникает при поражении </a:t>
            </a:r>
            <a:r>
              <a:rPr lang="ru-RU" b="1" dirty="0" smtClean="0"/>
              <a:t>затылочно-теменных</a:t>
            </a:r>
            <a:r>
              <a:rPr lang="ru-RU" dirty="0" smtClean="0"/>
              <a:t> отделов правого полушария мозга.)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Дислексия</a:t>
            </a:r>
            <a:r>
              <a:rPr lang="ru-RU" sz="3200" dirty="0" smtClean="0"/>
              <a:t> и </a:t>
            </a:r>
            <a:r>
              <a:rPr lang="ru-RU" sz="3200" dirty="0" err="1" smtClean="0"/>
              <a:t>дисграфия</a:t>
            </a:r>
            <a:r>
              <a:rPr lang="ru-RU" sz="3200" dirty="0" smtClean="0"/>
              <a:t> при поражениях ГМ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4102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височная область левого полушария</a:t>
            </a:r>
            <a:r>
              <a:rPr lang="ru-RU" b="1" i="1" dirty="0" smtClean="0"/>
              <a:t> (</a:t>
            </a:r>
            <a:r>
              <a:rPr lang="ru-RU" i="1" dirty="0" smtClean="0"/>
              <a:t>возникает слуховая </a:t>
            </a:r>
            <a:r>
              <a:rPr lang="ru-RU" i="1" dirty="0" err="1" smtClean="0"/>
              <a:t>дислексия</a:t>
            </a:r>
            <a:r>
              <a:rPr lang="ru-RU" i="1" dirty="0" smtClean="0"/>
              <a:t>, алексия как одно из проявлений сенсорной афазии, нарушения фонематического слуха, </a:t>
            </a:r>
            <a:r>
              <a:rPr lang="ru-RU" i="1" dirty="0" err="1" smtClean="0"/>
              <a:t>звуко-буквенного</a:t>
            </a:r>
            <a:r>
              <a:rPr lang="ru-RU" i="1" dirty="0" smtClean="0"/>
              <a:t> анализа слов.)</a:t>
            </a:r>
          </a:p>
          <a:p>
            <a:r>
              <a:rPr lang="ru-RU" b="1" dirty="0" smtClean="0"/>
              <a:t>нижние отделы постцентральной области коры левого </a:t>
            </a:r>
            <a:r>
              <a:rPr lang="ru-RU" dirty="0" smtClean="0"/>
              <a:t>полушария </a:t>
            </a:r>
            <a:r>
              <a:rPr lang="ru-RU" i="1" dirty="0" smtClean="0"/>
              <a:t>.(Чтение становится </a:t>
            </a:r>
            <a:r>
              <a:rPr lang="ru-RU" i="1" dirty="0" err="1" smtClean="0"/>
              <a:t>дезавтоматизированным</a:t>
            </a:r>
            <a:r>
              <a:rPr lang="ru-RU" i="1" dirty="0" smtClean="0"/>
              <a:t>, появляются трудности перешифровки букв в соответствующие </a:t>
            </a:r>
            <a:r>
              <a:rPr lang="ru-RU" i="1" dirty="0" err="1" smtClean="0"/>
              <a:t>артикулемы</a:t>
            </a:r>
            <a:r>
              <a:rPr lang="ru-RU" i="1" dirty="0" smtClean="0"/>
              <a:t>.)</a:t>
            </a:r>
          </a:p>
          <a:p>
            <a:r>
              <a:rPr lang="ru-RU" b="1" dirty="0" smtClean="0"/>
              <a:t>нижние отделы </a:t>
            </a:r>
            <a:r>
              <a:rPr lang="ru-RU" b="1" dirty="0" err="1" smtClean="0"/>
              <a:t>премоторной</a:t>
            </a:r>
            <a:r>
              <a:rPr lang="ru-RU" b="1" dirty="0" smtClean="0"/>
              <a:t> области коры</a:t>
            </a:r>
            <a:r>
              <a:rPr lang="ru-RU" dirty="0" smtClean="0"/>
              <a:t> левого полушария. </a:t>
            </a:r>
            <a:r>
              <a:rPr lang="ru-RU" i="1" dirty="0" smtClean="0"/>
              <a:t>(нарушается процесс слияния букв в слоги или слогов в слово, страдает процесс переключения от одного слога или слогов в слово, страдает процесс переключения от одного слога или слова к другому, возникают речевые персеверации.)</a:t>
            </a:r>
          </a:p>
          <a:p>
            <a:r>
              <a:rPr lang="ru-RU" b="1" dirty="0" smtClean="0"/>
              <a:t>лобных долей</a:t>
            </a:r>
            <a:r>
              <a:rPr lang="ru-RU" dirty="0" smtClean="0"/>
              <a:t> мозга (нарушения целенаправленного характера чтения, отключения внимания.)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Типы </a:t>
            </a:r>
            <a:r>
              <a:rPr lang="ru-RU" sz="4000" dirty="0" smtClean="0"/>
              <a:t>эндогенных </a:t>
            </a:r>
            <a:r>
              <a:rPr lang="ru-RU" sz="4000" dirty="0" smtClean="0"/>
              <a:t>вредоносных </a:t>
            </a:r>
            <a:r>
              <a:rPr lang="ru-RU" sz="4000" dirty="0"/>
              <a:t>воздействий: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1484784"/>
          <a:ext cx="8172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Леонтьев А. Н., (1983)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Письмо, включает 3 основных операции:</a:t>
            </a:r>
          </a:p>
          <a:p>
            <a:r>
              <a:rPr lang="ru-RU" dirty="0" smtClean="0"/>
              <a:t>символическое обозначение звуков речи;</a:t>
            </a:r>
          </a:p>
          <a:p>
            <a:r>
              <a:rPr lang="ru-RU" dirty="0" smtClean="0"/>
              <a:t>моделирование звуковой структуры слова;</a:t>
            </a:r>
          </a:p>
          <a:p>
            <a:r>
              <a:rPr lang="ru-RU" dirty="0" smtClean="0"/>
              <a:t>графо – моторные операции.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File:Gray7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90265"/>
            <a:ext cx="5101952" cy="5856833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Зрительный анализатор и его роль в процессе письма.</a:t>
            </a:r>
            <a:r>
              <a:rPr lang="ru-RU" sz="4000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Периферия:</a:t>
            </a:r>
            <a:r>
              <a:rPr lang="ru-RU" sz="2400" dirty="0" smtClean="0"/>
              <a:t> сетчатка глаза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b="1" dirty="0"/>
              <a:t>Проводник: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а) короткие зрительные нервы</a:t>
            </a:r>
            <a:r>
              <a:rPr lang="ru-RU" sz="2400" dirty="0" smtClean="0"/>
              <a:t>,.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б) область </a:t>
            </a:r>
            <a:r>
              <a:rPr lang="ru-RU" sz="2400" dirty="0" smtClean="0"/>
              <a:t>хиазмы.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в) Наружное клетчатое тело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г) зрительное </a:t>
            </a:r>
            <a:r>
              <a:rPr lang="ru-RU" sz="2400" dirty="0" smtClean="0"/>
              <a:t>сияние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(пучок </a:t>
            </a:r>
            <a:r>
              <a:rPr lang="ru-RU" sz="2400" dirty="0" err="1" smtClean="0"/>
              <a:t>Грациолле</a:t>
            </a:r>
            <a:r>
              <a:rPr lang="ru-RU" sz="2400" dirty="0" smtClean="0"/>
              <a:t>) </a:t>
            </a:r>
            <a:endParaRPr lang="ru-RU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/>
              <a:t>Зрительный анализатор и его роль в процессе письма.</a:t>
            </a:r>
            <a:r>
              <a:rPr lang="ru-RU" sz="400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47800"/>
            <a:ext cx="3888432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b="1" dirty="0"/>
              <a:t>Центр:</a:t>
            </a:r>
            <a:r>
              <a:rPr lang="ru-RU" sz="2400" dirty="0"/>
              <a:t> 17-е поле коры (первичное поле), </a:t>
            </a:r>
            <a:r>
              <a:rPr lang="ru-RU" sz="2400" dirty="0" smtClean="0"/>
              <a:t>18 </a:t>
            </a:r>
            <a:r>
              <a:rPr lang="ru-RU" sz="2400" dirty="0"/>
              <a:t>и 19 поля (вторичные) - высшие гностические зрительные функции.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4" name="Picture 2" descr="File:Brodmann Cytoarchitectonics 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032448" cy="5301208"/>
          </a:xfrm>
          <a:prstGeom prst="rect">
            <a:avLst/>
          </a:prstGeom>
          <a:noFill/>
        </p:spPr>
      </p:pic>
      <p:pic>
        <p:nvPicPr>
          <p:cNvPr id="96258" name="Picture 2" descr="File:Gray726-Brod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3006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6 основных форм нарушения зрительного гнозиса.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72816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1. предметная агнозия</a:t>
            </a:r>
            <a:r>
              <a:rPr lang="ru-RU" sz="2400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2. </a:t>
            </a:r>
            <a:r>
              <a:rPr lang="ru-RU" sz="2400" b="1" dirty="0" smtClean="0"/>
              <a:t>оптико</a:t>
            </a:r>
            <a:r>
              <a:rPr lang="ru-RU" sz="2400" b="1" dirty="0"/>
              <a:t>-</a:t>
            </a:r>
            <a:r>
              <a:rPr lang="ru-RU" sz="2400" b="1" dirty="0" smtClean="0"/>
              <a:t>пространственная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b="1" dirty="0"/>
              <a:t>3. </a:t>
            </a:r>
            <a:r>
              <a:rPr lang="ru-RU" sz="2400" b="1" dirty="0" smtClean="0"/>
              <a:t>буквенная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4. симультанная</a:t>
            </a:r>
            <a:r>
              <a:rPr lang="ru-RU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5. </a:t>
            </a:r>
            <a:r>
              <a:rPr lang="ru-RU" sz="2400" b="1" dirty="0" smtClean="0"/>
              <a:t>цветовая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6. </a:t>
            </a:r>
            <a:r>
              <a:rPr lang="ru-RU" sz="2400" b="1" dirty="0" smtClean="0"/>
              <a:t>лицевая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4. </a:t>
            </a:r>
            <a:r>
              <a:rPr lang="ru-RU" sz="2400" b="1" dirty="0" smtClean="0"/>
              <a:t>симультанная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5. </a:t>
            </a:r>
            <a:r>
              <a:rPr lang="ru-RU" sz="2400" b="1" dirty="0" smtClean="0"/>
              <a:t>цветовая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6. </a:t>
            </a:r>
            <a:r>
              <a:rPr lang="ru-RU" sz="2400" b="1" dirty="0" smtClean="0"/>
              <a:t>лицевая</a:t>
            </a: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95234" name="Picture 2" descr="http://yanko.lib.ru/books/psycho/homskaya=neuropsychology=ann.files/imag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239201" cy="4988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sylingva.ru/wp-content/uploads/im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210050" cy="4721721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Ошибки зрительного восприятия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824"/>
            <a:ext cx="3784464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зеркальное письмо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замены одних букв на </a:t>
            </a:r>
            <a:r>
              <a:rPr lang="ru-RU" sz="2800" dirty="0" smtClean="0"/>
              <a:t>другие; 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 smtClean="0"/>
              <a:t>н</a:t>
            </a:r>
            <a:r>
              <a:rPr lang="ru-RU" sz="2800" dirty="0" smtClean="0"/>
              <a:t>е дописывание</a:t>
            </a:r>
            <a:r>
              <a:rPr lang="ru-RU" sz="28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добавление </a:t>
            </a:r>
            <a:r>
              <a:rPr lang="ru-RU" sz="2800" dirty="0"/>
              <a:t>лишних элементов.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Коррекционные задачи при оптической дисграфии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- развитие зрительного восприятия и узнавания (зрительного </a:t>
            </a:r>
            <a:r>
              <a:rPr lang="ru-RU" sz="2800" dirty="0" err="1"/>
              <a:t>гнозиса</a:t>
            </a:r>
            <a:r>
              <a:rPr lang="ru-RU" sz="2800" dirty="0"/>
              <a:t>);</a:t>
            </a:r>
          </a:p>
          <a:p>
            <a:r>
              <a:rPr lang="ru-RU" sz="2800" dirty="0"/>
              <a:t>- уточнение и расширение объема зрительной памяти;</a:t>
            </a:r>
          </a:p>
          <a:p>
            <a:r>
              <a:rPr lang="ru-RU" sz="2800" dirty="0"/>
              <a:t>- формирование пространственный восприятий и представлений;</a:t>
            </a:r>
          </a:p>
          <a:p>
            <a:r>
              <a:rPr lang="ru-RU" sz="2800" dirty="0"/>
              <a:t>- развитие зрительного анализа и синтеза;</a:t>
            </a:r>
          </a:p>
          <a:p>
            <a:r>
              <a:rPr lang="ru-RU" sz="2800" dirty="0"/>
              <a:t>- дифференциация смешиваемых букв.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www.vector.tver.ru/anatomy_files/original_images/p00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2924944"/>
            <a:ext cx="4104456" cy="4789583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Слуховой анализатор и его роль в процессе письма.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396044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Внутри слуховой системы выделяют </a:t>
            </a:r>
            <a:r>
              <a:rPr lang="ru-RU" sz="2800" b="1" dirty="0"/>
              <a:t>2 подсистемы- </a:t>
            </a:r>
            <a:r>
              <a:rPr lang="ru-RU" sz="2800" dirty="0"/>
              <a:t>речевой и неречевой слух. Они имеют общие подкорковые механизмы. Но в переделах коры эти подсистемы различаются. Речевой слух нарушается при поражении левой височной доли, а неречевой слух- при поражении  - правой (у правшей). 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Периферический отдел</a:t>
            </a:r>
            <a:r>
              <a:rPr lang="ru-RU" sz="2800" dirty="0"/>
              <a:t> - </a:t>
            </a:r>
            <a:r>
              <a:rPr lang="ru-RU" sz="2800" dirty="0" err="1"/>
              <a:t>кортиев</a:t>
            </a:r>
            <a:r>
              <a:rPr lang="ru-RU" sz="2800" dirty="0"/>
              <a:t> орган (в улитке), при поражении нарушается восприятие громкости.</a:t>
            </a:r>
          </a:p>
        </p:txBody>
      </p:sp>
      <p:pic>
        <p:nvPicPr>
          <p:cNvPr id="91138" name="Picture 2" descr="File:Lobes of the brain ru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20480" cy="2826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Слуховой анализатор и его роль в процессе письма.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3816424" cy="3240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dirty="0"/>
              <a:t>Проводник :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а) 8-я пара </a:t>
            </a:r>
            <a:r>
              <a:rPr lang="ru-RU" sz="2400" dirty="0" err="1"/>
              <a:t>черепно</a:t>
            </a:r>
            <a:r>
              <a:rPr lang="ru-RU" sz="2400" dirty="0"/>
              <a:t> - мозговых нервов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б) продолговатый мозг - первый перекрест слуховой системы.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в) мозжечок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г) средний мозг </a:t>
            </a:r>
          </a:p>
        </p:txBody>
      </p:sp>
      <p:pic>
        <p:nvPicPr>
          <p:cNvPr id="90114" name="Picture 2" descr="http://for-medic.info/wp-content/uploads/2011/04/cherepno-mozgovye_nerv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211960" cy="2856251"/>
          </a:xfrm>
          <a:prstGeom prst="rect">
            <a:avLst/>
          </a:prstGeom>
          <a:noFill/>
        </p:spPr>
      </p:pic>
      <p:pic>
        <p:nvPicPr>
          <p:cNvPr id="90116" name="Picture 4" descr="http://intervist.narod.ru/mo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62424"/>
            <a:ext cx="3096344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0/03/BrocasAreaSmall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467485" cy="3384376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Слуховой анализатор и его роль в процессе письма.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3312368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err="1"/>
              <a:t>д</a:t>
            </a:r>
            <a:r>
              <a:rPr lang="ru-RU" dirty="0"/>
              <a:t>) </a:t>
            </a:r>
            <a:r>
              <a:rPr lang="ru-RU" dirty="0" smtClean="0"/>
              <a:t>медиальное </a:t>
            </a:r>
            <a:r>
              <a:rPr lang="ru-RU" dirty="0"/>
              <a:t>коленчатое </a:t>
            </a:r>
            <a:r>
              <a:rPr lang="ru-RU" dirty="0" smtClean="0"/>
              <a:t>тело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е) слуховое сияние – ведут к 41 полю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Центр</a:t>
            </a:r>
            <a:r>
              <a:rPr lang="ru-RU" b="1" dirty="0"/>
              <a:t>:</a:t>
            </a:r>
            <a:r>
              <a:rPr lang="ru-RU" dirty="0"/>
              <a:t> височная область коры - </a:t>
            </a:r>
            <a:r>
              <a:rPr lang="ru-RU" dirty="0" smtClean="0"/>
              <a:t>Поле </a:t>
            </a:r>
            <a:r>
              <a:rPr lang="ru-RU" dirty="0" err="1"/>
              <a:t>Вернике</a:t>
            </a:r>
            <a:r>
              <a:rPr lang="ru-RU" dirty="0"/>
              <a:t> - </a:t>
            </a:r>
            <a:r>
              <a:rPr lang="ru-RU" dirty="0" err="1"/>
              <a:t>поле</a:t>
            </a:r>
            <a:r>
              <a:rPr lang="ru-RU" dirty="0"/>
              <a:t> 21.</a:t>
            </a:r>
          </a:p>
        </p:txBody>
      </p:sp>
      <p:pic>
        <p:nvPicPr>
          <p:cNvPr id="5" name="Picture 2" descr="File:Gray726-Brod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7965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Ошибки слухового восприятия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Акустическая </a:t>
            </a:r>
            <a:r>
              <a:rPr lang="ru-RU" sz="2800" dirty="0" err="1"/>
              <a:t>дисграфия</a:t>
            </a:r>
            <a:r>
              <a:rPr lang="ru-RU" sz="2800" dirty="0"/>
              <a:t> - </a:t>
            </a:r>
            <a:r>
              <a:rPr lang="ru-RU" sz="2800" dirty="0" err="1"/>
              <a:t>несформированность</a:t>
            </a:r>
            <a:r>
              <a:rPr lang="ru-RU" sz="2800" dirty="0"/>
              <a:t> фонематического восприятия. </a:t>
            </a:r>
          </a:p>
          <a:p>
            <a:r>
              <a:rPr lang="ru-RU" sz="2800" dirty="0"/>
              <a:t>Ошибки фонематического слуха, фонематического восприятия, фонемного анализа и синтеза.</a:t>
            </a:r>
          </a:p>
          <a:p>
            <a:r>
              <a:rPr lang="ru-RU" sz="2800" dirty="0"/>
              <a:t>На письме: нарушение дифференциации фонем по акустическим параметрам.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Нарушение дифференциации фонем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err="1"/>
              <a:t>Неразличение</a:t>
            </a:r>
            <a:r>
              <a:rPr lang="ru-RU" dirty="0"/>
              <a:t> глухих и звонких.</a:t>
            </a:r>
          </a:p>
          <a:p>
            <a:pPr>
              <a:lnSpc>
                <a:spcPct val="90000"/>
              </a:lnSpc>
            </a:pPr>
            <a:r>
              <a:rPr lang="ru-RU" dirty="0"/>
              <a:t>Нарушение дифференциации твердых и мягких.</a:t>
            </a:r>
          </a:p>
          <a:p>
            <a:pPr>
              <a:lnSpc>
                <a:spcPct val="90000"/>
              </a:lnSpc>
            </a:pPr>
            <a:r>
              <a:rPr lang="ru-RU" dirty="0"/>
              <a:t>Смешение свистящих и шипящих.</a:t>
            </a:r>
          </a:p>
          <a:p>
            <a:pPr>
              <a:lnSpc>
                <a:spcPct val="90000"/>
              </a:lnSpc>
            </a:pPr>
            <a:r>
              <a:rPr lang="ru-RU" dirty="0" err="1"/>
              <a:t>Неразличение</a:t>
            </a:r>
            <a:r>
              <a:rPr lang="ru-RU" dirty="0"/>
              <a:t> сонорных звуков.</a:t>
            </a:r>
          </a:p>
          <a:p>
            <a:pPr>
              <a:lnSpc>
                <a:spcPct val="90000"/>
              </a:lnSpc>
            </a:pPr>
            <a:r>
              <a:rPr lang="ru-RU" dirty="0"/>
              <a:t>Нарушение дифференциации аффрикат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Лурия</a:t>
            </a:r>
            <a:r>
              <a:rPr lang="ru-RU" sz="3200" dirty="0" smtClean="0"/>
              <a:t> А.Р. (1950)обозначил ряд специальных операций, входящих в состав самого процесса письма: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72816"/>
            <a:ext cx="8034096" cy="4475584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Анализ звукового состава слова</a:t>
            </a:r>
            <a:r>
              <a:rPr lang="ru-RU" sz="2800" dirty="0" smtClean="0"/>
              <a:t>, </a:t>
            </a:r>
            <a:r>
              <a:rPr lang="ru-RU" sz="2800" i="1" dirty="0" smtClean="0"/>
              <a:t>подлежащего записи</a:t>
            </a:r>
            <a:r>
              <a:rPr lang="ru-RU" sz="2800" dirty="0" smtClean="0"/>
              <a:t>. </a:t>
            </a:r>
          </a:p>
          <a:p>
            <a:r>
              <a:rPr lang="ru-RU" sz="2800" b="1" u="sng" dirty="0" smtClean="0"/>
              <a:t>Перевод фонем (слышимых звуков) в графемы</a:t>
            </a:r>
            <a:r>
              <a:rPr lang="ru-RU" sz="2800" dirty="0" smtClean="0"/>
              <a:t>, </a:t>
            </a:r>
            <a:r>
              <a:rPr lang="ru-RU" sz="2800" i="1" dirty="0" smtClean="0"/>
              <a:t>то есть в зрительные схемы графических знаков с учетом пространственного расположения их элементов. </a:t>
            </a:r>
          </a:p>
          <a:p>
            <a:r>
              <a:rPr lang="ru-RU" sz="2800" dirty="0" smtClean="0"/>
              <a:t>«</a:t>
            </a:r>
            <a:r>
              <a:rPr lang="ru-RU" sz="2800" b="1" u="sng" dirty="0" smtClean="0"/>
              <a:t>Перешифровка» зрительных схем букв в кинетическую систему</a:t>
            </a:r>
            <a:r>
              <a:rPr lang="ru-RU" sz="2800" dirty="0" smtClean="0"/>
              <a:t> </a:t>
            </a:r>
            <a:r>
              <a:rPr lang="ru-RU" sz="2800" i="1" dirty="0" smtClean="0"/>
              <a:t>последовательных движений, необходимых для записи (графемы переводятся в кинемы). </a:t>
            </a:r>
            <a:endParaRPr lang="ru-RU" sz="2800" i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Роль двигательного анализатора в процессе письма.</a:t>
            </a:r>
            <a:r>
              <a:rPr lang="ru-RU" sz="4000" dirty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3568440" cy="4800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Периферия</a:t>
            </a:r>
            <a:endParaRPr lang="ru-RU" sz="2800" dirty="0"/>
          </a:p>
          <a:p>
            <a:r>
              <a:rPr lang="ru-RU" sz="2800" b="1" dirty="0" smtClean="0"/>
              <a:t>Проводник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86018" name="Picture 2" descr="http://www.logopedcd.ru/uploads/posts/1305717846_appa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621416" cy="4811500"/>
          </a:xfrm>
          <a:prstGeom prst="rect">
            <a:avLst/>
          </a:prstGeom>
          <a:noFill/>
        </p:spPr>
      </p:pic>
      <p:pic>
        <p:nvPicPr>
          <p:cNvPr id="86020" name="Picture 4" descr="http://www.medchitalka.ru/pics/1256_1741905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744416" cy="4595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bugabooks.com/pictures/books/vozrastnaya-fiziologiya-bezrukix.files/image0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6372200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3816424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b="1" dirty="0" smtClean="0"/>
              <a:t>постцентральные</a:t>
            </a:r>
            <a:r>
              <a:rPr lang="ru-RU" sz="2600" dirty="0" smtClean="0"/>
              <a:t> отделы коры - </a:t>
            </a:r>
            <a:r>
              <a:rPr lang="ru-RU" sz="2600" b="1" dirty="0" smtClean="0"/>
              <a:t>кинестетическая</a:t>
            </a:r>
            <a:r>
              <a:rPr lang="ru-RU" sz="2600" dirty="0" smtClean="0"/>
              <a:t> чувствительность, </a:t>
            </a:r>
            <a:r>
              <a:rPr lang="ru-RU" sz="2600" b="1" dirty="0" smtClean="0"/>
              <a:t>афферентная</a:t>
            </a:r>
            <a:r>
              <a:rPr lang="ru-RU" sz="2600" dirty="0" smtClean="0"/>
              <a:t> информация</a:t>
            </a:r>
          </a:p>
          <a:p>
            <a:pPr>
              <a:lnSpc>
                <a:spcPct val="80000"/>
              </a:lnSpc>
            </a:pPr>
            <a:r>
              <a:rPr lang="ru-RU" sz="2600" b="1" dirty="0" err="1" smtClean="0"/>
              <a:t>прецентральные</a:t>
            </a:r>
            <a:r>
              <a:rPr lang="ru-RU" sz="2600" dirty="0" smtClean="0"/>
              <a:t> отделы коры </a:t>
            </a:r>
            <a:r>
              <a:rPr lang="ru-RU" sz="2600" dirty="0" smtClean="0"/>
              <a:t> </a:t>
            </a:r>
            <a:r>
              <a:rPr lang="ru-RU" sz="2600" b="1" dirty="0" smtClean="0"/>
              <a:t>кинетическая</a:t>
            </a:r>
            <a:r>
              <a:rPr lang="ru-RU" sz="2600" dirty="0" smtClean="0"/>
              <a:t> организация деятельности , </a:t>
            </a:r>
            <a:r>
              <a:rPr lang="ru-RU" sz="2600" b="1" dirty="0" smtClean="0"/>
              <a:t>эфферентные</a:t>
            </a:r>
            <a:r>
              <a:rPr lang="ru-RU" sz="2600" dirty="0" smtClean="0"/>
              <a:t> пути (лобные отделы коры)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93038" cy="1462088"/>
          </a:xfrm>
        </p:spPr>
        <p:txBody>
          <a:bodyPr/>
          <a:lstStyle/>
          <a:p>
            <a:pPr algn="ctr"/>
            <a:r>
              <a:rPr lang="ru-RU"/>
              <a:t>Моторные дисграфии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772816"/>
            <a:ext cx="749808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кинестетическая</a:t>
            </a:r>
            <a:r>
              <a:rPr lang="ru-RU" sz="2800" dirty="0" smtClean="0"/>
              <a:t> </a:t>
            </a:r>
            <a:r>
              <a:rPr lang="ru-RU" sz="2800" dirty="0" smtClean="0"/>
              <a:t>замены </a:t>
            </a:r>
            <a:r>
              <a:rPr lang="ru-RU" sz="2800" dirty="0" smtClean="0"/>
              <a:t>букв нестойкого характера (т - </a:t>
            </a:r>
            <a:r>
              <a:rPr lang="ru-RU" sz="2800" dirty="0" err="1" smtClean="0"/>
              <a:t>д</a:t>
            </a:r>
            <a:r>
              <a:rPr lang="ru-RU" sz="2800" dirty="0" smtClean="0"/>
              <a:t> - </a:t>
            </a:r>
            <a:r>
              <a:rPr lang="ru-RU" sz="2800" dirty="0" err="1" smtClean="0"/>
              <a:t>н</a:t>
            </a:r>
            <a:r>
              <a:rPr lang="ru-RU" sz="2800" dirty="0" smtClean="0"/>
              <a:t> - л).</a:t>
            </a: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b="1" dirty="0" smtClean="0"/>
              <a:t>кинетическая</a:t>
            </a:r>
            <a:endParaRPr lang="ru-RU" sz="2800" dirty="0" smtClean="0"/>
          </a:p>
          <a:p>
            <a:pPr>
              <a:lnSpc>
                <a:spcPct val="90000"/>
              </a:lnSpc>
              <a:buNone/>
            </a:pPr>
            <a:r>
              <a:rPr lang="ru-RU" sz="2800" dirty="0" smtClean="0"/>
              <a:t>нет последовательности – элизии (пропуск, упущение), перестановки, лишние буквы, персеверации (</a:t>
            </a:r>
            <a:r>
              <a:rPr lang="ru-RU" sz="2800" dirty="0" err="1" smtClean="0"/>
              <a:t>застревания</a:t>
            </a:r>
            <a:r>
              <a:rPr lang="ru-RU" sz="2800" dirty="0" smtClean="0"/>
              <a:t>, </a:t>
            </a:r>
            <a:r>
              <a:rPr lang="ru-RU" sz="2800" dirty="0" err="1" smtClean="0"/>
              <a:t>энертные</a:t>
            </a:r>
            <a:r>
              <a:rPr lang="ru-RU" sz="2800" dirty="0" smtClean="0"/>
              <a:t> повторения), контаминации (соединения частей разных слов).</a:t>
            </a:r>
            <a:endParaRPr lang="ru-RU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narasti-nogti.com.ua/wp-content/uploads/2011/03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3657600" cy="38576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484784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Клиническая и </a:t>
            </a:r>
            <a:r>
              <a:rPr lang="ru-RU" sz="4400" dirty="0" err="1" smtClean="0"/>
              <a:t>психолого</a:t>
            </a:r>
            <a:r>
              <a:rPr lang="ru-RU" sz="4400" dirty="0" smtClean="0"/>
              <a:t> - педагогическая характеристика детей </a:t>
            </a:r>
            <a:r>
              <a:rPr lang="ru-RU" sz="4400" dirty="0" smtClean="0"/>
              <a:t>с </a:t>
            </a:r>
            <a:r>
              <a:rPr lang="ru-RU" sz="4400" dirty="0" smtClean="0"/>
              <a:t>нарушениями чтения и письма</a:t>
            </a:r>
            <a:r>
              <a:rPr lang="ru-RU" sz="6000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Клиническая и </a:t>
            </a:r>
            <a:r>
              <a:rPr lang="ru-RU" sz="2800" b="1" dirty="0" err="1"/>
              <a:t>психолого</a:t>
            </a:r>
            <a:r>
              <a:rPr lang="ru-RU" sz="2800" b="1" dirty="0"/>
              <a:t> - педагогическая характеристика детей </a:t>
            </a:r>
            <a:br>
              <a:rPr lang="ru-RU" sz="2800" b="1" dirty="0"/>
            </a:br>
            <a:r>
              <a:rPr lang="ru-RU" sz="2800" b="1" dirty="0"/>
              <a:t>с нарушениями чтения и письма</a:t>
            </a:r>
            <a:r>
              <a:rPr lang="ru-RU" sz="4000" dirty="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57400"/>
            <a:ext cx="7498080" cy="41079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u="sng" dirty="0"/>
              <a:t>По педагогической классификации дети с речевыми нарушениями обучаются: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 группах для детей </a:t>
            </a:r>
            <a:r>
              <a:rPr lang="ru-RU" sz="2400" b="1" dirty="0"/>
              <a:t>с ФФН </a:t>
            </a:r>
            <a:r>
              <a:rPr lang="ru-RU" sz="2400" dirty="0"/>
              <a:t>(фонематическая </a:t>
            </a:r>
            <a:r>
              <a:rPr lang="ru-RU" sz="2400" dirty="0" err="1"/>
              <a:t>дисграфия</a:t>
            </a:r>
            <a:r>
              <a:rPr lang="ru-RU" sz="2400" dirty="0"/>
              <a:t> и </a:t>
            </a:r>
            <a:r>
              <a:rPr lang="ru-RU" sz="2400" dirty="0" err="1"/>
              <a:t>дислексия</a:t>
            </a:r>
            <a:r>
              <a:rPr lang="ru-RU" sz="2400" dirty="0"/>
              <a:t>),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 группах для детей с </a:t>
            </a:r>
            <a:r>
              <a:rPr lang="ru-RU" sz="2400" b="1" dirty="0"/>
              <a:t>ОНР</a:t>
            </a:r>
            <a:r>
              <a:rPr lang="ru-RU" sz="2400" dirty="0"/>
              <a:t> (все остальные виды),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 группах для детей с </a:t>
            </a:r>
            <a:r>
              <a:rPr lang="ru-RU" sz="2400" b="1" dirty="0"/>
              <a:t>заиканием</a:t>
            </a:r>
            <a:r>
              <a:rPr lang="ru-RU" sz="2400" dirty="0"/>
              <a:t> (у этой категории детей нарушения </a:t>
            </a:r>
            <a:r>
              <a:rPr lang="ru-RU" sz="2400" dirty="0" smtClean="0"/>
              <a:t>чтения </a:t>
            </a:r>
            <a:r>
              <a:rPr lang="ru-RU" sz="2400" dirty="0"/>
              <a:t>и </a:t>
            </a:r>
            <a:r>
              <a:rPr lang="ru-RU" sz="2400" dirty="0" smtClean="0"/>
              <a:t>письма </a:t>
            </a:r>
            <a:r>
              <a:rPr lang="ru-RU" sz="2400" dirty="0"/>
              <a:t>проявляются, если заикание осложнено ФФН или ОНР).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Особенности чтения и письма </a:t>
            </a:r>
            <a:br>
              <a:rPr lang="ru-RU" sz="4000" b="1"/>
            </a:br>
            <a:r>
              <a:rPr lang="ru-RU" sz="4000" b="1"/>
              <a:t>детей с ОНР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Т.Егоров:</a:t>
            </a:r>
            <a:r>
              <a:rPr lang="ru-RU" sz="2400" dirty="0"/>
              <a:t> “...преодоление трудностей слияния в значительной мере зависит от развития устной речи ребенка; чем лучше владеют дети устной речью, тем легче произвести слияние звуков читаемого слова”.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Д. </a:t>
            </a:r>
            <a:r>
              <a:rPr lang="ru-RU" sz="2400" b="1" dirty="0" err="1"/>
              <a:t>Эльконин</a:t>
            </a:r>
            <a:r>
              <a:rPr lang="ru-RU" sz="2400" b="1" dirty="0"/>
              <a:t>:</a:t>
            </a:r>
            <a:r>
              <a:rPr lang="ru-RU" sz="2400" dirty="0"/>
              <a:t> “...у детей легко создаются в процессе обучения звуковые образы слов в их обобщенном </a:t>
            </a:r>
            <a:r>
              <a:rPr lang="ru-RU" sz="2400" dirty="0" err="1"/>
              <a:t>звуко</a:t>
            </a:r>
            <a:r>
              <a:rPr lang="ru-RU" sz="2400" dirty="0"/>
              <a:t> - буквенном обозначении. В тех случаях, когда это по каким - либо причинам не происходит, ребенок отстает в обучении чтению, задерживаясь на... побуквенном чтении, испытывает “муки слияния”, не умеет переходить от букв и их названий к звукам живой речи”.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Особенности чтения и письма </a:t>
            </a:r>
            <a:br>
              <a:rPr lang="ru-RU" sz="4000" b="1" dirty="0"/>
            </a:br>
            <a:r>
              <a:rPr lang="ru-RU" sz="4000" b="1" dirty="0"/>
              <a:t>детей с ОНР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u="sng" dirty="0" smtClean="0"/>
              <a:t>Нарушения </a:t>
            </a:r>
            <a:r>
              <a:rPr lang="ru-RU" sz="2400" u="sng" dirty="0"/>
              <a:t>письма.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b="1" dirty="0"/>
              <a:t>1. Ошибки: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замены звуков одной группы, </a:t>
            </a:r>
            <a:r>
              <a:rPr lang="ru-RU" sz="2400" dirty="0" smtClean="0"/>
              <a:t>Ч - ЧТ; </a:t>
            </a:r>
            <a:r>
              <a:rPr lang="ru-RU" sz="2400" dirty="0"/>
              <a:t>замены звонких и глухих, звуков сонорных Р </a:t>
            </a:r>
            <a:r>
              <a:rPr lang="ru-RU" sz="2400" dirty="0" smtClean="0"/>
              <a:t>– Л, замена гласных в сильной позиции А – О У – О;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- пропуски и перестановки чаще в словах сложной слоговой </a:t>
            </a:r>
            <a:r>
              <a:rPr lang="ru-RU" sz="2400" dirty="0" smtClean="0"/>
              <a:t>структуры (строительство – </a:t>
            </a:r>
            <a:r>
              <a:rPr lang="ru-RU" sz="2400" dirty="0" err="1" smtClean="0"/>
              <a:t>стротельиство</a:t>
            </a:r>
            <a:r>
              <a:rPr lang="ru-RU" sz="2400" dirty="0" smtClean="0"/>
              <a:t>, велосипед - </a:t>
            </a:r>
            <a:r>
              <a:rPr lang="ru-RU" sz="2400" dirty="0" err="1" smtClean="0"/>
              <a:t>весипед</a:t>
            </a:r>
            <a:r>
              <a:rPr lang="ru-RU" sz="2400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2. Недостаточное усвоение правил правописания:</a:t>
            </a:r>
          </a:p>
          <a:p>
            <a:pPr>
              <a:lnSpc>
                <a:spcPct val="80000"/>
              </a:lnSpc>
            </a:pPr>
            <a:r>
              <a:rPr lang="ru-RU" sz="2400" u="sng" dirty="0" smtClean="0"/>
              <a:t>а</a:t>
            </a:r>
            <a:r>
              <a:rPr lang="ru-RU" sz="2400" dirty="0" smtClean="0"/>
              <a:t>) ошибки на безударные </a:t>
            </a:r>
            <a:r>
              <a:rPr lang="ru-RU" sz="2400" dirty="0" smtClean="0"/>
              <a:t>гласные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б) неправильное употребление падежных окончаний, смешение падежных </a:t>
            </a:r>
            <a:r>
              <a:rPr lang="ru-RU" sz="2400" dirty="0" smtClean="0"/>
              <a:t>форм (норма в 2 года, по </a:t>
            </a:r>
            <a:r>
              <a:rPr lang="ru-RU" sz="2400" dirty="0" smtClean="0"/>
              <a:t>Г</a:t>
            </a:r>
            <a:r>
              <a:rPr lang="ru-RU" sz="2400" dirty="0" smtClean="0"/>
              <a:t>воздеву).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Особенности чтения и письма </a:t>
            </a:r>
            <a:br>
              <a:rPr lang="ru-RU" sz="4000" b="1"/>
            </a:br>
            <a:r>
              <a:rPr lang="ru-RU" sz="4000" b="1"/>
              <a:t>детей с ОНР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u="sng" dirty="0"/>
              <a:t>в) трудности употребления слов с отвлеченным значением:</a:t>
            </a:r>
            <a:r>
              <a:rPr lang="ru-RU" sz="2400" dirty="0"/>
              <a:t> предлоги, союзы, пропуски предлогов, слитное написание (“</a:t>
            </a:r>
            <a:r>
              <a:rPr lang="ru-RU" sz="2400" dirty="0" err="1"/>
              <a:t>истали</a:t>
            </a:r>
            <a:r>
              <a:rPr lang="ru-RU" sz="2400" dirty="0"/>
              <a:t> печатать”, “ Лида </a:t>
            </a:r>
            <a:r>
              <a:rPr lang="ru-RU" sz="2400" dirty="0" err="1"/>
              <a:t>неумеле</a:t>
            </a:r>
            <a:r>
              <a:rPr lang="ru-RU" sz="2400" dirty="0"/>
              <a:t>”); употребляются </a:t>
            </a:r>
            <a:r>
              <a:rPr lang="ru-RU" sz="2400" dirty="0" err="1"/>
              <a:t>осн</a:t>
            </a:r>
            <a:r>
              <a:rPr lang="ru-RU" sz="2400" dirty="0"/>
              <a:t>. части речи, реже - </a:t>
            </a:r>
            <a:r>
              <a:rPr lang="ru-RU" sz="2400" dirty="0" err="1"/>
              <a:t>прилагат</a:t>
            </a:r>
            <a:r>
              <a:rPr lang="ru-RU" sz="2400" dirty="0"/>
              <a:t>., мест., наречие - глаголы заменяются наиболее общим словом (“Девочка строит венок”).</a:t>
            </a:r>
          </a:p>
          <a:p>
            <a:pPr>
              <a:lnSpc>
                <a:spcPct val="80000"/>
              </a:lnSpc>
            </a:pPr>
            <a:r>
              <a:rPr lang="ru-RU" sz="2400" u="sng" dirty="0"/>
              <a:t>г) проявляется смешение понятий, при этом объединяются: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слова по каким - либо общим признакам (вязать - шить);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слова, одинаковые по звучанию (кувшинка - кувшин, кувшинчик; ежи - стрижи);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замена слов своими собственными (вышка - прыжка; фотограф - аппаратчик, сапожник - </a:t>
            </a:r>
            <a:r>
              <a:rPr lang="ru-RU" sz="2400" dirty="0" err="1"/>
              <a:t>точильник</a:t>
            </a:r>
            <a:r>
              <a:rPr lang="ru-RU" sz="2400" dirty="0"/>
              <a:t>);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Особенности чтения и письма </a:t>
            </a:r>
            <a:br>
              <a:rPr lang="ru-RU" sz="4000" b="1"/>
            </a:br>
            <a:r>
              <a:rPr lang="ru-RU" sz="4000" b="1"/>
              <a:t>детей с ОНР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u="sng" dirty="0" err="1"/>
              <a:t>д</a:t>
            </a:r>
            <a:r>
              <a:rPr lang="ru-RU" sz="2400" u="sng" dirty="0"/>
              <a:t>) синтаксическое оформление: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пропуск главных, второстепенных членов;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перечисление предметов (“Саша рыбу”, “Мама </a:t>
            </a:r>
            <a:r>
              <a:rPr lang="ru-RU" sz="2400" dirty="0" err="1"/>
              <a:t>адивает</a:t>
            </a:r>
            <a:r>
              <a:rPr lang="ru-RU" sz="2400" dirty="0"/>
              <a:t>”);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пропуск предлогов (нарушение управления, согласования);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трудность выбора нужного падежа;</a:t>
            </a:r>
          </a:p>
          <a:p>
            <a:pPr>
              <a:lnSpc>
                <a:spcPct val="80000"/>
              </a:lnSpc>
            </a:pPr>
            <a:r>
              <a:rPr lang="ru-RU" sz="2400" u="sng" dirty="0"/>
              <a:t>е) пунктуационные ошибки: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отделение придаточного предложения от главного точкой;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трудности членения текста.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Особенности чтения и письма </a:t>
            </a:r>
            <a:br>
              <a:rPr lang="ru-RU" sz="4000" b="1"/>
            </a:br>
            <a:r>
              <a:rPr lang="ru-RU" sz="4000" b="1"/>
              <a:t>детей с ОНР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47800"/>
            <a:ext cx="7746064" cy="50055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/>
              <a:t>Нарушения чтения</a:t>
            </a:r>
            <a:r>
              <a:rPr lang="ru-RU" sz="2800" b="1" u="sng" dirty="0" smtClean="0"/>
              <a:t>.</a:t>
            </a:r>
          </a:p>
          <a:p>
            <a:pPr>
              <a:lnSpc>
                <a:spcPct val="80000"/>
              </a:lnSpc>
            </a:pPr>
            <a:endParaRPr lang="ru-RU" sz="2800" b="1" dirty="0"/>
          </a:p>
          <a:p>
            <a:pPr>
              <a:lnSpc>
                <a:spcPct val="80000"/>
              </a:lnSpc>
            </a:pPr>
            <a:r>
              <a:rPr lang="ru-RU" sz="2800" b="1" dirty="0"/>
              <a:t>1. Способ овладения</a:t>
            </a:r>
            <a:r>
              <a:rPr lang="ru-RU" sz="28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- побуквенное угадывающее чтение;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- замена букв, неправильно и правильно произносимых;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- замена </a:t>
            </a:r>
            <a:r>
              <a:rPr lang="ru-RU" sz="2800" dirty="0" smtClean="0"/>
              <a:t>слогов,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- добавление </a:t>
            </a:r>
            <a:r>
              <a:rPr lang="ru-RU" sz="2800" dirty="0" smtClean="0"/>
              <a:t>букв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b="1" dirty="0"/>
              <a:t>2. Замедленный темп</a:t>
            </a:r>
            <a:r>
              <a:rPr lang="ru-RU" sz="2800" dirty="0"/>
              <a:t> - </a:t>
            </a:r>
            <a:r>
              <a:rPr lang="ru-RU" sz="2800" dirty="0" err="1"/>
              <a:t>застревание</a:t>
            </a:r>
            <a:r>
              <a:rPr lang="ru-RU" sz="2800" dirty="0"/>
              <a:t>, повторение</a:t>
            </a:r>
            <a:r>
              <a:rPr lang="ru-RU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3. Нарушение понимания текста: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</a:t>
            </a:r>
            <a:r>
              <a:rPr lang="ru-RU" sz="2800" dirty="0" err="1" smtClean="0"/>
              <a:t>неконтекстное</a:t>
            </a:r>
            <a:r>
              <a:rPr lang="ru-RU" sz="2800" dirty="0" smtClean="0"/>
              <a:t> восприятие фразы - к. слово отдельно;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недостаточный запас слов;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плохая техника чтения;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трудности понимания сложных логических конструкций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письма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Диктант</a:t>
            </a:r>
          </a:p>
          <a:p>
            <a:r>
              <a:rPr lang="ru-RU" dirty="0" smtClean="0"/>
              <a:t>Списывание</a:t>
            </a:r>
          </a:p>
          <a:p>
            <a:r>
              <a:rPr lang="ru-RU" dirty="0" smtClean="0"/>
              <a:t>Творческая работа</a:t>
            </a:r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93037" cy="146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Особенности чтения детей </a:t>
            </a:r>
            <a:br>
              <a:rPr lang="ru-RU" sz="3600" b="1" dirty="0"/>
            </a:br>
            <a:r>
              <a:rPr lang="ru-RU" sz="3600" b="1" dirty="0"/>
              <a:t>с нарушениями интеллектуальной деятельности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 smtClean="0"/>
              <a:t>1</a:t>
            </a:r>
            <a:r>
              <a:rPr lang="ru-RU" sz="2400" dirty="0" smtClean="0"/>
              <a:t>. </a:t>
            </a:r>
            <a:r>
              <a:rPr lang="ru-RU" sz="2400" dirty="0"/>
              <a:t>Основные нарушения чтения могут быть представлены </a:t>
            </a:r>
            <a:r>
              <a:rPr lang="ru-RU" sz="2400" b="1" dirty="0"/>
              <a:t>в 4 формах:</a:t>
            </a:r>
          </a:p>
          <a:p>
            <a:pPr>
              <a:lnSpc>
                <a:spcPct val="80000"/>
              </a:lnSpc>
            </a:pPr>
            <a:r>
              <a:rPr lang="ru-RU" sz="2400" u="sng" dirty="0"/>
              <a:t>- </a:t>
            </a:r>
            <a:r>
              <a:rPr lang="ru-RU" sz="2400" u="sng" dirty="0" err="1"/>
              <a:t>неусвоение</a:t>
            </a:r>
            <a:r>
              <a:rPr lang="ru-RU" sz="2400" u="sng" dirty="0"/>
              <a:t> букв;</a:t>
            </a:r>
          </a:p>
          <a:p>
            <a:pPr>
              <a:lnSpc>
                <a:spcPct val="80000"/>
              </a:lnSpc>
            </a:pPr>
            <a:r>
              <a:rPr lang="ru-RU" sz="2400" u="sng" dirty="0"/>
              <a:t>- побуквенное чтение;</a:t>
            </a:r>
          </a:p>
          <a:p>
            <a:pPr>
              <a:lnSpc>
                <a:spcPct val="80000"/>
              </a:lnSpc>
            </a:pPr>
            <a:r>
              <a:rPr lang="ru-RU" sz="2400" u="sng" dirty="0"/>
              <a:t>- искажение звуковой структуры слова;</a:t>
            </a:r>
          </a:p>
          <a:p>
            <a:pPr>
              <a:lnSpc>
                <a:spcPct val="80000"/>
              </a:lnSpc>
            </a:pPr>
            <a:r>
              <a:rPr lang="ru-RU" sz="2400" u="sng" dirty="0"/>
              <a:t>- нарушение понимания прочитанного</a:t>
            </a:r>
            <a:r>
              <a:rPr lang="ru-RU" sz="2400" u="sng" dirty="0" smtClean="0"/>
              <a:t>.</a:t>
            </a:r>
          </a:p>
          <a:p>
            <a:pPr>
              <a:lnSpc>
                <a:spcPct val="80000"/>
              </a:lnSpc>
            </a:pPr>
            <a:endParaRPr lang="ru-RU" sz="2400" u="sng" dirty="0"/>
          </a:p>
          <a:p>
            <a:pPr>
              <a:lnSpc>
                <a:spcPct val="80000"/>
              </a:lnSpc>
            </a:pPr>
            <a:r>
              <a:rPr lang="ru-RU" sz="2400" dirty="0"/>
              <a:t>2</a:t>
            </a:r>
            <a:r>
              <a:rPr lang="ru-RU" sz="2400" dirty="0" smtClean="0"/>
              <a:t>. </a:t>
            </a:r>
            <a:r>
              <a:rPr lang="ru-RU" sz="2400" dirty="0"/>
              <a:t>Характер проявлений определяется механизмом, видом </a:t>
            </a:r>
            <a:r>
              <a:rPr lang="ru-RU" sz="2400" dirty="0" err="1"/>
              <a:t>дислексии</a:t>
            </a:r>
            <a:r>
              <a:rPr lang="ru-RU" sz="2400" dirty="0"/>
              <a:t> и этапом формирования навыка</a:t>
            </a:r>
            <a:r>
              <a:rPr lang="ru-RU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3. Нарушения </a:t>
            </a:r>
            <a:r>
              <a:rPr lang="ru-RU" sz="2400" dirty="0" smtClean="0"/>
              <a:t>чтения </a:t>
            </a:r>
            <a:r>
              <a:rPr lang="ru-RU" sz="2400" dirty="0" smtClean="0"/>
              <a:t>у УО обусловлены различными </a:t>
            </a:r>
            <a:r>
              <a:rPr lang="ru-RU" sz="2400" dirty="0" err="1" smtClean="0"/>
              <a:t>этиопатогенетическими</a:t>
            </a:r>
            <a:r>
              <a:rPr lang="ru-RU" sz="2400" dirty="0" smtClean="0"/>
              <a:t> факторами.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4. Фонематические в зависимости от их патогенеза подразделяются на </a:t>
            </a:r>
            <a:r>
              <a:rPr lang="ru-RU" sz="2400" dirty="0" err="1" smtClean="0"/>
              <a:t>дислексии</a:t>
            </a:r>
            <a:r>
              <a:rPr lang="ru-RU" sz="2400" dirty="0" smtClean="0"/>
              <a:t>, связанные с </a:t>
            </a:r>
            <a:r>
              <a:rPr lang="ru-RU" sz="2400" dirty="0" err="1" smtClean="0"/>
              <a:t>несформированностью</a:t>
            </a:r>
            <a:r>
              <a:rPr lang="ru-RU" sz="2400" dirty="0" smtClean="0"/>
              <a:t> </a:t>
            </a:r>
            <a:r>
              <a:rPr lang="ru-RU" sz="2400" dirty="0" err="1" smtClean="0"/>
              <a:t>слухопроизносительной</a:t>
            </a:r>
            <a:r>
              <a:rPr lang="ru-RU" sz="2400" dirty="0" smtClean="0"/>
              <a:t> дифференциации фонем, и </a:t>
            </a:r>
            <a:r>
              <a:rPr lang="ru-RU" sz="2400" dirty="0" err="1" smtClean="0"/>
              <a:t>дислексии</a:t>
            </a:r>
            <a:r>
              <a:rPr lang="ru-RU" sz="2400" dirty="0" smtClean="0"/>
              <a:t>, связанные с недоразвитием функции фонематического анализа.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/>
              <a:t>Особенности чтения детей </a:t>
            </a:r>
            <a:br>
              <a:rPr lang="ru-RU" sz="3600" b="1"/>
            </a:br>
            <a:r>
              <a:rPr lang="ru-RU" sz="3600" b="1"/>
              <a:t>с нарушениями интеллектуальной деятельности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700808"/>
            <a:ext cx="749808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5. </a:t>
            </a:r>
            <a:r>
              <a:rPr lang="ru-RU" sz="2400" dirty="0" smtClean="0"/>
              <a:t>оптические </a:t>
            </a:r>
            <a:r>
              <a:rPr lang="ru-RU" sz="2400" dirty="0" err="1" smtClean="0"/>
              <a:t>дислексии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6. </a:t>
            </a:r>
            <a:r>
              <a:rPr lang="ru-RU" sz="2400" dirty="0" smtClean="0"/>
              <a:t>Семантические.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7. </a:t>
            </a:r>
            <a:r>
              <a:rPr lang="ru-RU" sz="2400" dirty="0" err="1" smtClean="0"/>
              <a:t>Мнестические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8. </a:t>
            </a:r>
            <a:r>
              <a:rPr lang="ru-RU" sz="2400" dirty="0" err="1" smtClean="0"/>
              <a:t>Аграмматические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9. </a:t>
            </a:r>
            <a:r>
              <a:rPr lang="ru-RU" sz="2400" dirty="0" err="1" smtClean="0"/>
              <a:t>Дислексии</a:t>
            </a:r>
            <a:r>
              <a:rPr lang="ru-RU" sz="2400" dirty="0" smtClean="0"/>
              <a:t> у УО не являются изолированным нарушением, они сопровождаются нарушениями </a:t>
            </a:r>
            <a:r>
              <a:rPr lang="ru-RU" sz="2400" dirty="0" smtClean="0"/>
              <a:t>устной речи </a:t>
            </a:r>
            <a:r>
              <a:rPr lang="ru-RU" sz="2400" dirty="0" smtClean="0"/>
              <a:t>и письма.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10. Нарушения чтения не являются статическими, а имеют характер функционально динамических отклонений в развитии ребенка. (</a:t>
            </a:r>
            <a:r>
              <a:rPr lang="ru-RU" sz="2400" dirty="0" err="1" smtClean="0"/>
              <a:t>Лалаева</a:t>
            </a:r>
            <a:r>
              <a:rPr lang="ru-RU" sz="2400" dirty="0" smtClean="0"/>
              <a:t> Р. И.)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Предупреждение нарушений ЧП </a:t>
            </a:r>
            <a:br>
              <a:rPr lang="ru-RU" sz="3600" dirty="0"/>
            </a:br>
            <a:r>
              <a:rPr lang="ru-RU" sz="3600" dirty="0"/>
              <a:t>у детей с недостатками произношения</a:t>
            </a:r>
            <a:endParaRPr lang="ru-RU" sz="4000" dirty="0"/>
          </a:p>
        </p:txBody>
      </p:sp>
      <p:graphicFrame>
        <p:nvGraphicFramePr>
          <p:cNvPr id="4" name="Group 44"/>
          <p:cNvGraphicFramePr>
            <a:graphicFrameLocks/>
          </p:cNvGraphicFramePr>
          <p:nvPr/>
        </p:nvGraphicFramePr>
        <p:xfrm>
          <a:off x="179512" y="1975104"/>
          <a:ext cx="8517632" cy="4882896"/>
        </p:xfrm>
        <a:graphic>
          <a:graphicData uri="http://schemas.openxmlformats.org/drawingml/2006/table">
            <a:tbl>
              <a:tblPr/>
              <a:tblGrid>
                <a:gridCol w="4843746"/>
                <a:gridCol w="2012751"/>
                <a:gridCol w="1661135"/>
              </a:tblGrid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выделение гласных в начале слова доступно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78% -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норма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46%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ФФН;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выделение согласных в начале слова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53% -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норма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18% - ФФН;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выделение гласного в середине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- норма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 3%.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Предупреждение нарушений ЧП </a:t>
            </a:r>
            <a:br>
              <a:rPr lang="ru-RU" sz="3600" dirty="0"/>
            </a:br>
            <a:r>
              <a:rPr lang="ru-RU" sz="3600" dirty="0"/>
              <a:t>у детей с недостатками произношения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/>
              <a:t>Задачи логопедической работы:</a:t>
            </a:r>
          </a:p>
          <a:p>
            <a:r>
              <a:rPr lang="ru-RU" sz="2800" dirty="0"/>
              <a:t>1. Постановка звуков и уточнение их артикуляции.</a:t>
            </a:r>
          </a:p>
          <a:p>
            <a:r>
              <a:rPr lang="ru-RU" sz="2800" dirty="0"/>
              <a:t>2. Развитие фонематического слуха.</a:t>
            </a:r>
          </a:p>
          <a:p>
            <a:r>
              <a:rPr lang="ru-RU" sz="2800" dirty="0"/>
              <a:t>3. Развитие А и С звукового состава слова. (Опираясь на слуховые и кинестетические ощущения, можно способствовать сознательному овладению звуков речи).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 Методы и приемы по предупреждению </a:t>
            </a:r>
            <a:r>
              <a:rPr lang="ru-RU" sz="3600" dirty="0" err="1" smtClean="0"/>
              <a:t>дисграфии</a:t>
            </a:r>
            <a:r>
              <a:rPr lang="ru-RU" sz="3600" dirty="0" smtClean="0"/>
              <a:t> и </a:t>
            </a:r>
            <a:r>
              <a:rPr lang="ru-RU" sz="3600" dirty="0" err="1" smtClean="0"/>
              <a:t>дислексии</a:t>
            </a:r>
            <a:endParaRPr lang="ru-RU" sz="36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а</a:t>
            </a:r>
            <a:r>
              <a:rPr lang="ru-RU" sz="2800" dirty="0"/>
              <a:t>) различение гласных и согласных;</a:t>
            </a:r>
          </a:p>
          <a:p>
            <a:r>
              <a:rPr lang="ru-RU" sz="2800" dirty="0"/>
              <a:t>б) выделение любых звуков из слова;</a:t>
            </a:r>
          </a:p>
          <a:p>
            <a:r>
              <a:rPr lang="ru-RU" sz="2800" dirty="0"/>
              <a:t>в) объединение звуков в слоги;</a:t>
            </a:r>
          </a:p>
          <a:p>
            <a:r>
              <a:rPr lang="ru-RU" sz="2800" dirty="0"/>
              <a:t>г) объединение слогов в слова;</a:t>
            </a:r>
          </a:p>
          <a:p>
            <a:r>
              <a:rPr lang="ru-RU" sz="2800" dirty="0" err="1"/>
              <a:t>д</a:t>
            </a:r>
            <a:r>
              <a:rPr lang="ru-RU" sz="2800" dirty="0"/>
              <a:t>) определение последовательности звуков;</a:t>
            </a:r>
          </a:p>
          <a:p>
            <a:r>
              <a:rPr lang="ru-RU" sz="2800" dirty="0"/>
              <a:t>е) умение членить предложение на слова.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Недостатки произношения, сопровождающиеся нарушениями </a:t>
            </a:r>
            <a:r>
              <a:rPr lang="ru-RU" sz="3600" dirty="0" smtClean="0"/>
              <a:t>письма</a:t>
            </a:r>
            <a:br>
              <a:rPr lang="ru-RU" sz="3600" dirty="0" smtClean="0"/>
            </a:br>
            <a:r>
              <a:rPr lang="ru-RU" sz="3600" dirty="0" smtClean="0"/>
              <a:t>(по Спировой </a:t>
            </a:r>
            <a:r>
              <a:rPr lang="ru-RU" sz="3600" dirty="0"/>
              <a:t>Л. Ф.)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2057400"/>
            <a:ext cx="749808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Нарушение дифференциации звуков речи - основной фактор, обуславливающий специфические нарушения письма.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Трудности различения и воспроизведения звуков речи отрицательно влияют на формирование у детей практических обобщений о звуковом составе слова.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Нарушение звуковой стороны речи сказывается в затруднениях формирования  звукового анализа слов, что приводит к нарушению письма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Недостатки произношения, сопровождающиеся нарушениями письма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Установлено, что у некоторых детей  с недостатками произношения готовность звукового анализа оказывается значительно слабее, чем у нормально говорящих.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Около 50% детей с недостатками речи, поступающих в школу, значительно хуже подготовлены к обучению грамоте, чем N: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- у них хуже сформированы фонематические представления, они неточны и </a:t>
            </a:r>
            <a:r>
              <a:rPr lang="ru-RU" sz="2400" dirty="0" err="1"/>
              <a:t>недифференцированы</a:t>
            </a:r>
            <a:r>
              <a:rPr lang="ru-RU" sz="2400" dirty="0"/>
              <a:t>; на звук Ш подбираются слова: сушка, шапка, жук.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Недостатки произношения, сопровождающиеся нарушениями письма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Учащиеся с дефектами произношения в среднем делают в 3 - 5 раз больше ошибок. Ошибки на пропуск гласных в 2,5 раза больше, на пропуск слогов - в 4 раза, на добавление - в 2 раза.</a:t>
            </a:r>
          </a:p>
          <a:p>
            <a:r>
              <a:rPr lang="ru-RU" sz="2800" dirty="0"/>
              <a:t>Дети могут хорошо списывать текст ( нет зрительно - пространственных нарушений), но плохо пишут под диктовку.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Недостатки произношения, сопровождающиеся нарушениями письма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Ошибки на письме не всегда сопровождаются ошибками в произношении.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Нарушается анализ не только тех слов, в состав которых входит неправильно произносимый звук, но и слов, включающих звуки, сходные с нарушенным по звучанию и месту  образования.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Поэтому на письме буквы заменяются и смешиваются чаще, чем звуки в произношении.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Недостатки произношения, сопровождающиеся нарушениями письма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А. Специфические (дисграфические):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1. замены;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2. смешения;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3. искажения слов.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Б. Неспецифические:</a:t>
            </a:r>
          </a:p>
          <a:p>
            <a:pPr>
              <a:buFont typeface="Wingdings" pitchFamily="2" charset="2"/>
              <a:buNone/>
            </a:pPr>
            <a:r>
              <a:rPr lang="ru-RU"/>
              <a:t> 1. ошибки на правила;</a:t>
            </a:r>
          </a:p>
          <a:p>
            <a:pPr>
              <a:buFont typeface="Wingdings" pitchFamily="2" charset="2"/>
              <a:buNone/>
            </a:pPr>
            <a:r>
              <a:rPr lang="ru-RU"/>
              <a:t>  2. добавления;</a:t>
            </a:r>
          </a:p>
          <a:p>
            <a:pPr>
              <a:buFont typeface="Wingdings" pitchFamily="2" charset="2"/>
              <a:buNone/>
            </a:pPr>
            <a:r>
              <a:rPr lang="ru-RU"/>
              <a:t>  3. пропуски;</a:t>
            </a:r>
          </a:p>
          <a:p>
            <a:pPr>
              <a:buFont typeface="Wingdings" pitchFamily="2" charset="2"/>
              <a:buNone/>
            </a:pPr>
            <a:r>
              <a:rPr lang="ru-RU"/>
              <a:t>  4. перестановки.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диктант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299288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347864" y="764704"/>
          <a:ext cx="6096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 </a:t>
            </a:r>
            <a:r>
              <a:rPr lang="ru-RU" sz="3600" dirty="0"/>
              <a:t>Содержание и принципы обследования </a:t>
            </a:r>
            <a:r>
              <a:rPr lang="ru-RU" sz="3600" dirty="0" smtClean="0"/>
              <a:t>устной и </a:t>
            </a:r>
            <a:r>
              <a:rPr lang="ru-RU" sz="3600" dirty="0" smtClean="0"/>
              <a:t>письменной речи. </a:t>
            </a:r>
            <a:endParaRPr lang="ru-RU" sz="36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err="1"/>
              <a:t>Жаренкова</a:t>
            </a:r>
            <a:r>
              <a:rPr lang="ru-RU" sz="2400" b="1" dirty="0"/>
              <a:t> Г.И. </a:t>
            </a:r>
            <a:r>
              <a:rPr lang="ru-RU" sz="2400" dirty="0"/>
              <a:t>“Выявление недостатков речи у детей “. Сб. “Недостатки речи у уч-ся </a:t>
            </a:r>
            <a:r>
              <a:rPr lang="ru-RU" sz="2400" dirty="0" err="1"/>
              <a:t>нач</a:t>
            </a:r>
            <a:r>
              <a:rPr lang="ru-RU" sz="2400" dirty="0"/>
              <a:t>. </a:t>
            </a:r>
            <a:r>
              <a:rPr lang="ru-RU" sz="2400" dirty="0" err="1"/>
              <a:t>кл</a:t>
            </a:r>
            <a:r>
              <a:rPr lang="ru-RU" sz="2400" dirty="0"/>
              <a:t>. </a:t>
            </a:r>
            <a:r>
              <a:rPr lang="ru-RU" sz="2400" dirty="0" err="1"/>
              <a:t>мас</a:t>
            </a:r>
            <a:r>
              <a:rPr lang="ru-RU" sz="2400" dirty="0"/>
              <a:t>. </a:t>
            </a:r>
            <a:r>
              <a:rPr lang="ru-RU" sz="2400" dirty="0" err="1"/>
              <a:t>шк</a:t>
            </a:r>
            <a:r>
              <a:rPr lang="ru-RU" sz="2400" dirty="0"/>
              <a:t>. “ под. ред. Левиной, М., 1965.</a:t>
            </a:r>
            <a:endParaRPr lang="ru-RU" sz="2400" u="sng" dirty="0"/>
          </a:p>
          <a:p>
            <a:pPr>
              <a:lnSpc>
                <a:spcPct val="80000"/>
              </a:lnSpc>
            </a:pPr>
            <a:r>
              <a:rPr lang="ru-RU" sz="2400" u="sng" dirty="0"/>
              <a:t>Обследование письма.</a:t>
            </a:r>
            <a:endParaRPr 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А.  Обследование грамматического строя речи.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Б. Выявление состояния звукового анализа слов.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     1. Выделение ударного гласного: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         а)  из начала слова. (Аня, Оля, уши);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         б) в конце слова.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     2. Узнавание слов, имеющих названный звук.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     3. Подбор слов на заданный звук, подбор картинок.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 </a:t>
            </a:r>
            <a:r>
              <a:rPr lang="ru-RU" sz="3600" dirty="0"/>
              <a:t>Содержание и принципы обследования </a:t>
            </a:r>
            <a:r>
              <a:rPr lang="ru-RU" sz="3600" dirty="0" smtClean="0"/>
              <a:t>устной и письменной речи</a:t>
            </a:r>
            <a:endParaRPr lang="ru-RU" sz="36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4. Дифференциация картинок с  наиболее часто смешиваемой парой звуков.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5. Составление слов по схеме (лак, мама).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6. Определение недостающей буквы в слове.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7. Определение места и последовательности звука в слове.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8. Сравнение слов по звуковому составу.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9. Преобразование слова путем добавления или удаления букв. (рот - крот, пар - парк, оса - коса).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10. Составление слова путем замещения звука (суп - сук, рот - рог).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Содержание и принципы обследования </a:t>
            </a:r>
            <a:r>
              <a:rPr lang="ru-RU" sz="3200" dirty="0" smtClean="0"/>
              <a:t>устной и письменной речи</a:t>
            </a:r>
            <a:endParaRPr lang="ru-RU" sz="32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В. Обследование письма.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1. Составление слов из букв разрезной азбуки (бухштабирование) по предложенной картинке (даются только необходимые буквы).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2. Письмо слов по картинке.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3. Составление и запись отдельных предложений по картинкам.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4. Самостоятельное письмо по сюжетным картинкам или по серии картинок.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5. Слуховой диктант.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Содержание и принципы обследования устной и письменной речи</a:t>
            </a:r>
            <a:endParaRPr lang="ru-RU" sz="32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 dirty="0"/>
              <a:t>Обследование чтения.</a:t>
            </a: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1. Чтение специально подобранных текстов.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2. Чтение отдельных букв.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3. Чтение слов разной слоговой структуры.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4. Осмысление прочитанного (надпись - картинка).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5. Осмысление прочитанного путем выполнения соответствующего действия. (подойти к окну).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6. Соотнесение написанного слова с соответствующей картинкой в ситуации выбора. (лампа - лапа, корыто - копыто. трава - дрова, конфеты - конверты, шкаф - шарф, стол - ствол).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Проверка навыка письма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302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1. Списать слова и предложения с рукописного текста.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2. ------”--------- с печатного текста.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3. Записать под диктовку строчные буквы ( в случаях забывания обозначить букву точкой).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4. Записать прописные буквы.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5. Диктант слогов.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Проверка навыка письма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6. Диктант слов различной структуры.</a:t>
            </a:r>
          </a:p>
          <a:p>
            <a:pPr>
              <a:buFont typeface="Wingdings" pitchFamily="2" charset="2"/>
              <a:buNone/>
            </a:pPr>
            <a:r>
              <a:rPr lang="ru-RU"/>
              <a:t>7. Запись после однократного прослушивания.</a:t>
            </a:r>
          </a:p>
          <a:p>
            <a:pPr>
              <a:buFont typeface="Wingdings" pitchFamily="2" charset="2"/>
              <a:buNone/>
            </a:pPr>
            <a:r>
              <a:rPr lang="ru-RU"/>
              <a:t>8. Слуховой диктант.</a:t>
            </a:r>
          </a:p>
          <a:p>
            <a:pPr>
              <a:buFont typeface="Wingdings" pitchFamily="2" charset="2"/>
              <a:buNone/>
            </a:pPr>
            <a:r>
              <a:rPr lang="ru-RU"/>
              <a:t>9. Дать подписи к предложенным картинкам (слова), к сюжетным (предложения).</a:t>
            </a:r>
          </a:p>
          <a:p>
            <a:pPr>
              <a:buFont typeface="Wingdings" pitchFamily="2" charset="2"/>
              <a:buNone/>
            </a:pPr>
            <a:r>
              <a:rPr lang="ru-RU"/>
              <a:t>10. Составить и записать рассказ по серии сюжетных картинок. (2 -3 кл.)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Изучение готовности к овладению Ч и П.</a:t>
            </a:r>
            <a:br>
              <a:rPr lang="ru-RU" sz="3200"/>
            </a:br>
            <a:r>
              <a:rPr lang="ru-RU" sz="3200"/>
              <a:t>Гуменная Г.С.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 </a:t>
            </a:r>
            <a:r>
              <a:rPr lang="ru-RU" sz="2800" b="1"/>
              <a:t>Задачи психолого -  педагогического и логопедического обследования.</a:t>
            </a:r>
          </a:p>
          <a:p>
            <a:r>
              <a:rPr lang="ru-RU" sz="2800"/>
              <a:t>1. Выявить уровень овладения ПР или готовности к овладению ПР.</a:t>
            </a:r>
          </a:p>
          <a:p>
            <a:r>
              <a:rPr lang="ru-RU" sz="2800"/>
              <a:t>2. Определить характер основных затруднений при овладении П.</a:t>
            </a:r>
          </a:p>
          <a:p>
            <a:r>
              <a:rPr lang="ru-RU" sz="2800"/>
              <a:t>3.  Оценить состояние языкового мышления.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Изучение готовности к овладению Ч и П.</a:t>
            </a:r>
            <a:br>
              <a:rPr lang="ru-RU" sz="3200"/>
            </a:br>
            <a:r>
              <a:rPr lang="ru-RU" sz="3200"/>
              <a:t>Гуменная Г.С.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4. Осуществить анализ произвольной деятельности.</a:t>
            </a:r>
          </a:p>
          <a:p>
            <a:r>
              <a:rPr lang="ru-RU" sz="2800"/>
              <a:t>5. Выявить АУР и ЗБР ( по Выготскому).</a:t>
            </a:r>
          </a:p>
          <a:p>
            <a:r>
              <a:rPr lang="ru-RU" sz="2800"/>
              <a:t>6. Обосновать метод коррекционного обучения с учетом патогенетической структуры дефекта и ведущего нарушения.</a:t>
            </a:r>
          </a:p>
          <a:p>
            <a:r>
              <a:rPr lang="ru-RU" sz="2800"/>
              <a:t>7. Выявить компенсаторные механизмы.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Изучение готовности к овладению Ч и П.</a:t>
            </a:r>
            <a:br>
              <a:rPr lang="ru-RU" sz="3200"/>
            </a:br>
            <a:r>
              <a:rPr lang="ru-RU" sz="3200"/>
              <a:t>Гуменная Г.С.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u="sng"/>
              <a:t>Оценка языкового мышления.</a:t>
            </a: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В норме ребенок отделяет сам предмет от слова. У детей с патологией предмет=слову.</a:t>
            </a:r>
          </a:p>
          <a:p>
            <a:pPr>
              <a:lnSpc>
                <a:spcPct val="80000"/>
              </a:lnSpc>
            </a:pPr>
            <a:r>
              <a:rPr lang="ru-RU" sz="2400"/>
              <a:t>- Состояние символической (знаковой) деятельности характеризует состояние языкового мышления. Способность видеть символ звука (букву).</a:t>
            </a:r>
          </a:p>
          <a:p>
            <a:pPr>
              <a:lnSpc>
                <a:spcPct val="80000"/>
              </a:lnSpc>
            </a:pPr>
            <a:r>
              <a:rPr lang="ru-RU" sz="2400"/>
              <a:t>- Соотношение букв А, О с куклами (Аня, Оля).</a:t>
            </a:r>
          </a:p>
          <a:p>
            <a:pPr>
              <a:lnSpc>
                <a:spcPct val="80000"/>
              </a:lnSpc>
            </a:pPr>
            <a:r>
              <a:rPr lang="ru-RU" sz="2400"/>
              <a:t>- Усвоение категориальности слов:</a:t>
            </a:r>
          </a:p>
          <a:p>
            <a:pPr>
              <a:lnSpc>
                <a:spcPct val="80000"/>
              </a:lnSpc>
            </a:pPr>
            <a:r>
              <a:rPr lang="ru-RU" sz="2400"/>
              <a:t>     красочная                      книга               читать</a:t>
            </a:r>
          </a:p>
          <a:p>
            <a:pPr>
              <a:lnSpc>
                <a:spcPct val="80000"/>
              </a:lnSpc>
            </a:pPr>
            <a:r>
              <a:rPr lang="ru-RU" sz="2400"/>
              <a:t>     коричневый                   пол                    мыть</a:t>
            </a:r>
          </a:p>
          <a:p>
            <a:pPr>
              <a:lnSpc>
                <a:spcPct val="80000"/>
              </a:lnSpc>
            </a:pPr>
            <a:r>
              <a:rPr lang="ru-RU" sz="2400"/>
              <a:t>По Левиной это морфологические обобщения.</a:t>
            </a:r>
          </a:p>
          <a:p>
            <a:pPr>
              <a:lnSpc>
                <a:spcPct val="80000"/>
              </a:lnSpc>
            </a:pPr>
            <a:r>
              <a:rPr lang="ru-RU" sz="2400"/>
              <a:t>Словотворчество - усвоение принципа категориальности.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Изучение готовности к овладению Ч и П.</a:t>
            </a:r>
            <a:br>
              <a:rPr lang="ru-RU" sz="3200"/>
            </a:br>
            <a:r>
              <a:rPr lang="ru-RU" sz="3200"/>
              <a:t>Гуменная Г.С.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8862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2800"/>
              <a:t>При оценке состояния ЯМ необходимо изучить следующие операции:</a:t>
            </a:r>
          </a:p>
          <a:p>
            <a:pPr>
              <a:lnSpc>
                <a:spcPct val="80000"/>
              </a:lnSpc>
            </a:pPr>
            <a:r>
              <a:rPr lang="ru-RU" sz="2800"/>
              <a:t>1. Звуковой анализ (вада).</a:t>
            </a:r>
          </a:p>
          <a:p>
            <a:pPr>
              <a:lnSpc>
                <a:spcPct val="80000"/>
              </a:lnSpc>
            </a:pPr>
            <a:r>
              <a:rPr lang="ru-RU" sz="2800"/>
              <a:t>2. Фонемный анализ (вода).</a:t>
            </a:r>
          </a:p>
          <a:p>
            <a:pPr>
              <a:lnSpc>
                <a:spcPct val="80000"/>
              </a:lnSpc>
            </a:pPr>
            <a:r>
              <a:rPr lang="ru-RU" sz="2800"/>
              <a:t>3. Морфемный или морфологический анализ. (Ориентация на структурные значащие части слова).</a:t>
            </a:r>
          </a:p>
          <a:p>
            <a:pPr>
              <a:lnSpc>
                <a:spcPct val="80000"/>
              </a:lnSpc>
            </a:pPr>
            <a:r>
              <a:rPr lang="ru-RU" sz="2800"/>
              <a:t>Предпосылкой для усвоения ПР является не только уровень речевого развития, но и особая металингвистическая способность, которая предполагает подвергнуть специальному анализу сам язык.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Списывание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47800"/>
          <a:ext cx="861092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Яшина В.И. Изучение уровня речевой подготовки детей к обучению в школе.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Предлагается 2 варианта методики диагностики речевого развития. </a:t>
            </a:r>
          </a:p>
          <a:p>
            <a:pPr>
              <a:lnSpc>
                <a:spcPct val="90000"/>
              </a:lnSpc>
            </a:pPr>
            <a:r>
              <a:rPr lang="ru-RU"/>
              <a:t>1 в - т - пересказ литературного текста, уровень развития словаря, грамматики, звуковой культуры и фонематических представлений.</a:t>
            </a:r>
          </a:p>
          <a:p>
            <a:pPr>
              <a:lnSpc>
                <a:spcPct val="90000"/>
              </a:lnSpc>
            </a:pPr>
            <a:r>
              <a:rPr lang="ru-RU"/>
              <a:t>2 в - т - тестовый метод диагностики Даскаловой Ф.Г. (Болгария, 1989).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/>
              <a:t>Диагностика уровня развития</a:t>
            </a:r>
            <a:r>
              <a:rPr lang="ru-RU" sz="4000"/>
              <a:t> по методике Д. Векслера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Это клиническая оценка интеллекта в 3 направлениях: </a:t>
            </a:r>
          </a:p>
          <a:p>
            <a:pPr>
              <a:lnSpc>
                <a:spcPct val="90000"/>
              </a:lnSpc>
            </a:pPr>
            <a:r>
              <a:rPr lang="ru-RU"/>
              <a:t>общий, </a:t>
            </a:r>
          </a:p>
          <a:p>
            <a:pPr>
              <a:lnSpc>
                <a:spcPct val="90000"/>
              </a:lnSpc>
            </a:pPr>
            <a:r>
              <a:rPr lang="ru-RU"/>
              <a:t>вербальный, </a:t>
            </a:r>
          </a:p>
          <a:p>
            <a:pPr>
              <a:lnSpc>
                <a:spcPct val="90000"/>
              </a:lnSpc>
            </a:pPr>
            <a:r>
              <a:rPr lang="ru-RU"/>
              <a:t>невербальный. </a:t>
            </a:r>
          </a:p>
          <a:p>
            <a:pPr>
              <a:lnSpc>
                <a:spcPct val="90000"/>
              </a:lnSpc>
            </a:pPr>
            <a:r>
              <a:rPr lang="ru-RU"/>
              <a:t>Всего 12 субтестов: 6 вербальных и 6 невербальных.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/>
              <a:t>Диагностика уровня развития</a:t>
            </a:r>
            <a:r>
              <a:rPr lang="ru-RU" sz="4000"/>
              <a:t> по методике Д. Векслера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1. “Осведомленность”</a:t>
            </a:r>
            <a:r>
              <a:rPr lang="ru-RU" sz="2400"/>
              <a:t> - запас сведений житейского характера (вербальная форма).</a:t>
            </a:r>
          </a:p>
          <a:p>
            <a:pPr>
              <a:lnSpc>
                <a:spcPct val="80000"/>
              </a:lnSpc>
            </a:pPr>
            <a:r>
              <a:rPr lang="ru-RU" sz="2400" b="1"/>
              <a:t>2. “Понятливость”</a:t>
            </a:r>
            <a:r>
              <a:rPr lang="ru-RU" sz="2400"/>
              <a:t> - знание соц - бытовых норм поведения.</a:t>
            </a:r>
          </a:p>
          <a:p>
            <a:pPr>
              <a:lnSpc>
                <a:spcPct val="80000"/>
              </a:lnSpc>
            </a:pPr>
            <a:r>
              <a:rPr lang="ru-RU" sz="2400" b="1"/>
              <a:t>3. “Арифметический”</a:t>
            </a:r>
            <a:r>
              <a:rPr lang="ru-RU" sz="2400"/>
              <a:t> - счетные навыки, оперативная память.</a:t>
            </a:r>
          </a:p>
          <a:p>
            <a:pPr>
              <a:lnSpc>
                <a:spcPct val="80000"/>
              </a:lnSpc>
            </a:pPr>
            <a:r>
              <a:rPr lang="ru-RU" sz="2400" b="1"/>
              <a:t>4. “Аналогии - сходство”</a:t>
            </a:r>
            <a:r>
              <a:rPr lang="ru-RU" sz="2400"/>
              <a:t> - сравнение понятий по существенным признакам.</a:t>
            </a:r>
          </a:p>
          <a:p>
            <a:pPr>
              <a:lnSpc>
                <a:spcPct val="80000"/>
              </a:lnSpc>
            </a:pPr>
            <a:r>
              <a:rPr lang="ru-RU" sz="2400" b="1"/>
              <a:t>5. “Словарь”</a:t>
            </a:r>
            <a:r>
              <a:rPr lang="ru-RU" sz="2400"/>
              <a:t> - дать определение тем или иным словам.</a:t>
            </a:r>
          </a:p>
          <a:p>
            <a:pPr>
              <a:lnSpc>
                <a:spcPct val="80000"/>
              </a:lnSpc>
            </a:pPr>
            <a:r>
              <a:rPr lang="ru-RU" sz="2400" b="1"/>
              <a:t>6. “Повторение цифр”</a:t>
            </a:r>
            <a:r>
              <a:rPr lang="ru-RU" sz="2400"/>
              <a:t> - объем кратковременной слухоречевой памяти.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Диагностика уровня развития</a:t>
            </a:r>
            <a:r>
              <a:rPr lang="ru-RU" sz="4000"/>
              <a:t> по методике Д. Векслера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7. “Недостающие детали”</a:t>
            </a:r>
            <a:r>
              <a:rPr lang="ru-RU" sz="2400"/>
              <a:t> - актуализировать значимые признаки и обнаружить недостатки.</a:t>
            </a:r>
          </a:p>
          <a:p>
            <a:pPr>
              <a:lnSpc>
                <a:spcPct val="80000"/>
              </a:lnSpc>
            </a:pPr>
            <a:r>
              <a:rPr lang="ru-RU" sz="2400" b="1"/>
              <a:t>8. “Последовательные картинки”</a:t>
            </a:r>
            <a:r>
              <a:rPr lang="ru-RU" sz="2400"/>
              <a:t> - временная последовательность + логичность событий.</a:t>
            </a:r>
          </a:p>
          <a:p>
            <a:pPr>
              <a:lnSpc>
                <a:spcPct val="80000"/>
              </a:lnSpc>
            </a:pPr>
            <a:r>
              <a:rPr lang="ru-RU" sz="2400" b="1"/>
              <a:t>9. “Складывание фигур из кубиков”</a:t>
            </a:r>
            <a:r>
              <a:rPr lang="ru-RU" sz="2400"/>
              <a:t> - вариант кубиков Кооса - пространственное мышление, конструктивные навыки на предметном уровне.</a:t>
            </a:r>
          </a:p>
          <a:p>
            <a:pPr>
              <a:lnSpc>
                <a:spcPct val="80000"/>
              </a:lnSpc>
            </a:pPr>
            <a:r>
              <a:rPr lang="ru-RU" sz="2400" b="1"/>
              <a:t>10. “Складывание объектов”</a:t>
            </a:r>
            <a:r>
              <a:rPr lang="ru-RU" sz="2400"/>
              <a:t> - вариант разрезных картинок (зрительно - пространственный синтез на образном уровне).</a:t>
            </a:r>
          </a:p>
          <a:p>
            <a:pPr>
              <a:lnSpc>
                <a:spcPct val="80000"/>
              </a:lnSpc>
            </a:pPr>
            <a:r>
              <a:rPr lang="ru-RU" sz="2400" b="1"/>
              <a:t>11. “Кодирование”</a:t>
            </a:r>
            <a:r>
              <a:rPr lang="ru-RU" sz="2400"/>
              <a:t> - способность к оперативному образованию зрительно - моторного навыка.</a:t>
            </a:r>
          </a:p>
          <a:p>
            <a:pPr>
              <a:lnSpc>
                <a:spcPct val="80000"/>
              </a:lnSpc>
            </a:pPr>
            <a:r>
              <a:rPr lang="ru-RU" sz="2400" b="1"/>
              <a:t>12. “Лабиринты”</a:t>
            </a:r>
            <a:r>
              <a:rPr lang="ru-RU" sz="2400"/>
              <a:t> - зрительно - моторная координация.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Исследование предпосылок интеллекта (Корнев А. Н.)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/>
              <a:t>А. Графо - моторные методики.</a:t>
            </a:r>
            <a:endParaRPr lang="ru-RU" sz="2800" b="1"/>
          </a:p>
          <a:p>
            <a:pPr>
              <a:lnSpc>
                <a:spcPct val="80000"/>
              </a:lnSpc>
            </a:pPr>
            <a:r>
              <a:rPr lang="ru-RU" sz="2800"/>
              <a:t>1.  Тематическое рисование “Дом - дерево - человек”.</a:t>
            </a:r>
          </a:p>
          <a:p>
            <a:pPr>
              <a:lnSpc>
                <a:spcPct val="80000"/>
              </a:lnSpc>
            </a:pPr>
            <a:r>
              <a:rPr lang="ru-RU" sz="2800"/>
              <a:t>2. Срисовывание фигур (Тейлор, Эллис).</a:t>
            </a:r>
            <a:endParaRPr lang="ru-RU" sz="2800" i="1"/>
          </a:p>
          <a:p>
            <a:pPr>
              <a:lnSpc>
                <a:spcPct val="80000"/>
              </a:lnSpc>
            </a:pPr>
            <a:r>
              <a:rPr lang="ru-RU" sz="2800" b="1" i="1"/>
              <a:t>Б. Конструктивные методики.</a:t>
            </a:r>
            <a:endParaRPr lang="ru-RU" sz="2800" b="1"/>
          </a:p>
          <a:p>
            <a:pPr>
              <a:lnSpc>
                <a:spcPct val="80000"/>
              </a:lnSpc>
            </a:pPr>
            <a:r>
              <a:rPr lang="ru-RU" sz="2800"/>
              <a:t>1. Палочковый тест Гольдштейн - Ширера, адаптированный для детей (складывание из палочек фигур).</a:t>
            </a:r>
          </a:p>
          <a:p>
            <a:pPr>
              <a:lnSpc>
                <a:spcPct val="80000"/>
              </a:lnSpc>
            </a:pPr>
            <a:r>
              <a:rPr lang="ru-RU" sz="2800"/>
              <a:t>2. Кубики Кооса.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Исследование предпосылок интеллекта (Корнев А. Н.)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</a:t>
            </a:r>
          </a:p>
          <a:p>
            <a:r>
              <a:rPr lang="ru-RU" sz="3600" b="1" i="1"/>
              <a:t>В. Исследование моторики.</a:t>
            </a:r>
            <a:endParaRPr lang="ru-RU" sz="3600" b="1"/>
          </a:p>
          <a:p>
            <a:r>
              <a:rPr lang="ru-RU" sz="3600"/>
              <a:t>1. Тест Н.И.Озерецкого.</a:t>
            </a:r>
          </a:p>
          <a:p>
            <a:r>
              <a:rPr lang="ru-RU" sz="3600"/>
              <a:t>2. Тест на динамический праксис “Кулак - ребро - ладонь” (Лурия).</a:t>
            </a:r>
          </a:p>
          <a:p>
            <a:r>
              <a:rPr lang="ru-RU" sz="3600"/>
              <a:t>3. Пересчет пальцев.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Исследование предпосылок интеллекта (Корнев А. Н.)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4. Проба на пальцевой гнозис.</a:t>
            </a:r>
          </a:p>
          <a:p>
            <a:pPr>
              <a:lnSpc>
                <a:spcPct val="80000"/>
              </a:lnSpc>
            </a:pPr>
            <a:r>
              <a:rPr lang="ru-RU"/>
              <a:t>5. Исследования орального праксиса.</a:t>
            </a:r>
          </a:p>
          <a:p>
            <a:pPr>
              <a:lnSpc>
                <a:spcPct val="80000"/>
              </a:lnSpc>
            </a:pPr>
            <a:r>
              <a:rPr lang="ru-RU"/>
              <a:t>6. Пробы Хеда на пространственную организацию движений:</a:t>
            </a:r>
          </a:p>
          <a:p>
            <a:pPr>
              <a:lnSpc>
                <a:spcPct val="80000"/>
              </a:lnSpc>
            </a:pPr>
            <a:r>
              <a:rPr lang="ru-RU"/>
              <a:t>        - наглядно - повтори - левой рукой - правое ухо;</a:t>
            </a:r>
          </a:p>
          <a:p>
            <a:pPr>
              <a:lnSpc>
                <a:spcPct val="80000"/>
              </a:lnSpc>
            </a:pPr>
            <a:r>
              <a:rPr lang="ru-RU"/>
              <a:t>        - речевой вариант - правой рукой - левый глаз.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Исследование предпосылок интеллекта (Корнев А. Н.)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 </a:t>
            </a:r>
            <a:r>
              <a:rPr lang="ru-RU" b="1" i="1"/>
              <a:t>Г. Сукцессивные функции.</a:t>
            </a:r>
            <a:endParaRPr lang="ru-RU" b="1"/>
          </a:p>
          <a:p>
            <a:pPr>
              <a:lnSpc>
                <a:spcPct val="90000"/>
              </a:lnSpc>
            </a:pPr>
            <a:r>
              <a:rPr lang="ru-RU"/>
              <a:t>1. Повторение цифровых рядов в прямом и в обратном порядке.</a:t>
            </a:r>
          </a:p>
          <a:p>
            <a:pPr>
              <a:lnSpc>
                <a:spcPct val="90000"/>
              </a:lnSpc>
            </a:pPr>
            <a:r>
              <a:rPr lang="ru-RU"/>
              <a:t>2. Воспроизведение звуковых ритмов.</a:t>
            </a:r>
          </a:p>
          <a:p>
            <a:pPr>
              <a:lnSpc>
                <a:spcPct val="90000"/>
              </a:lnSpc>
            </a:pPr>
            <a:r>
              <a:rPr lang="ru-RU" b="1" i="1"/>
              <a:t>  Д. Исследование УР.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</a:pPr>
            <a:r>
              <a:rPr lang="ru-RU"/>
              <a:t>1. Фонетико – фонематическая сторона.</a:t>
            </a:r>
          </a:p>
          <a:p>
            <a:pPr>
              <a:lnSpc>
                <a:spcPct val="90000"/>
              </a:lnSpc>
            </a:pPr>
            <a:r>
              <a:rPr lang="ru-RU"/>
              <a:t>2. Лексико – грамматическая сторона.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Исследование предпосылок интеллекта (Корнев А. Н.)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/>
              <a:t>Е. Оценка навыка чтения.</a:t>
            </a:r>
            <a:endParaRPr lang="ru-RU" sz="2400" b="1"/>
          </a:p>
          <a:p>
            <a:pPr>
              <a:lnSpc>
                <a:spcPct val="80000"/>
              </a:lnSpc>
            </a:pPr>
            <a:r>
              <a:rPr lang="ru-RU" sz="2400"/>
              <a:t>1. Способ.          2. Скорость.      3. Правильность.           4. Автоматизированность.    5. Понимание.</a:t>
            </a:r>
          </a:p>
          <a:p>
            <a:pPr>
              <a:lnSpc>
                <a:spcPct val="80000"/>
              </a:lnSpc>
            </a:pPr>
            <a:r>
              <a:rPr lang="ru-RU" sz="2400"/>
              <a:t>Возрастные нормативы. (Корнев, с. 183).</a:t>
            </a:r>
          </a:p>
          <a:p>
            <a:pPr>
              <a:lnSpc>
                <a:spcPct val="80000"/>
              </a:lnSpc>
            </a:pPr>
            <a:r>
              <a:rPr lang="ru-RU" sz="2400"/>
              <a:t>Коэффициент техники чтения – </a:t>
            </a:r>
          </a:p>
          <a:p>
            <a:pPr>
              <a:lnSpc>
                <a:spcPct val="80000"/>
              </a:lnSpc>
            </a:pPr>
            <a:r>
              <a:rPr lang="ru-RU" sz="2400"/>
              <a:t>              КТЧ= 100+ (М-м): м.50. </a:t>
            </a:r>
          </a:p>
          <a:p>
            <a:pPr>
              <a:lnSpc>
                <a:spcPct val="80000"/>
              </a:lnSpc>
            </a:pPr>
            <a:r>
              <a:rPr lang="ru-RU" sz="2400"/>
              <a:t>М - число правильно прочитанных слов за первую минуту.</a:t>
            </a:r>
          </a:p>
          <a:p>
            <a:pPr>
              <a:lnSpc>
                <a:spcPct val="80000"/>
              </a:lnSpc>
            </a:pPr>
            <a:r>
              <a:rPr lang="ru-RU" sz="2400"/>
              <a:t>м - средний показатель у N. Нижняя граница - 95.</a:t>
            </a:r>
          </a:p>
          <a:p>
            <a:pPr>
              <a:lnSpc>
                <a:spcPct val="80000"/>
              </a:lnSpc>
            </a:pPr>
            <a:r>
              <a:rPr lang="ru-RU" sz="2400"/>
              <a:t>1986 - “Тест оперативных единиц чтения” - ТОПЕЧ.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Исследование предпосылок интеллекта (Корнев А. Н.)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 </a:t>
            </a:r>
            <a:r>
              <a:rPr lang="ru-RU" sz="2400" b="1" i="1"/>
              <a:t>Ж. Оценка навыка письма.</a:t>
            </a:r>
            <a:endParaRPr lang="ru-RU" sz="2400" b="1"/>
          </a:p>
          <a:p>
            <a:pPr>
              <a:lnSpc>
                <a:spcPct val="80000"/>
              </a:lnSpc>
            </a:pPr>
            <a:r>
              <a:rPr lang="ru-RU" sz="2400"/>
              <a:t>1. Диагностика усвоения графем и звуко - буквенных связей.</a:t>
            </a:r>
          </a:p>
          <a:p>
            <a:pPr>
              <a:lnSpc>
                <a:spcPct val="80000"/>
              </a:lnSpc>
            </a:pPr>
            <a:r>
              <a:rPr lang="ru-RU" sz="2400"/>
              <a:t>   - подбор названных букв (касса);</a:t>
            </a:r>
          </a:p>
          <a:p>
            <a:pPr>
              <a:lnSpc>
                <a:spcPct val="80000"/>
              </a:lnSpc>
            </a:pPr>
            <a:r>
              <a:rPr lang="ru-RU" sz="2400"/>
              <a:t>   - запись букв под диктовку;</a:t>
            </a:r>
          </a:p>
          <a:p>
            <a:pPr>
              <a:lnSpc>
                <a:spcPct val="80000"/>
              </a:lnSpc>
            </a:pPr>
            <a:r>
              <a:rPr lang="ru-RU" sz="2400"/>
              <a:t>   - списывание букв с печатного изображения.</a:t>
            </a:r>
          </a:p>
          <a:p>
            <a:pPr>
              <a:lnSpc>
                <a:spcPct val="80000"/>
              </a:lnSpc>
            </a:pPr>
            <a:r>
              <a:rPr lang="ru-RU" sz="2400"/>
              <a:t>2. Оценка навыков графического моделирования:</a:t>
            </a:r>
          </a:p>
          <a:p>
            <a:pPr>
              <a:lnSpc>
                <a:spcPct val="80000"/>
              </a:lnSpc>
            </a:pPr>
            <a:r>
              <a:rPr lang="ru-RU" sz="2400"/>
              <a:t>    - определение доминирующих ошибок (диктант, творческая работа, вставка пропущенных букв);</a:t>
            </a:r>
          </a:p>
          <a:p>
            <a:pPr>
              <a:lnSpc>
                <a:spcPct val="80000"/>
              </a:lnSpc>
            </a:pPr>
            <a:r>
              <a:rPr lang="ru-RU" sz="2400"/>
              <a:t>3. Анализ каллиграфических характеристик письма.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739</TotalTime>
  <Words>8030</Words>
  <Application>Microsoft Office PowerPoint</Application>
  <PresentationFormat>Экран (4:3)</PresentationFormat>
  <Paragraphs>901</Paragraphs>
  <Slides>135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135</vt:i4>
      </vt:variant>
    </vt:vector>
  </HeadingPairs>
  <TitlesOfParts>
    <vt:vector size="136" baseType="lpstr">
      <vt:lpstr>Солнцестояние</vt:lpstr>
      <vt:lpstr>Дисграфия. Дислексия.</vt:lpstr>
      <vt:lpstr>Литература </vt:lpstr>
      <vt:lpstr>Понятие о чтении и письме</vt:lpstr>
      <vt:lpstr>Зиндер Л. Р. (1987) </vt:lpstr>
      <vt:lpstr>Леонтьев А. Н., (1983)</vt:lpstr>
      <vt:lpstr>Лурия А.Р. (1950)обозначил ряд специальных операций, входящих в состав самого процесса письма:</vt:lpstr>
      <vt:lpstr>Виды письма</vt:lpstr>
      <vt:lpstr>диктант</vt:lpstr>
      <vt:lpstr>Списывание </vt:lpstr>
      <vt:lpstr>Творческая работа</vt:lpstr>
      <vt:lpstr>Письменная речь - </vt:lpstr>
      <vt:lpstr>Сложность русского письма</vt:lpstr>
      <vt:lpstr>Что такое чтение</vt:lpstr>
      <vt:lpstr>Т. Г. Егоров выделяет следующие 4 ступени формирования навыка чтения:</vt:lpstr>
      <vt:lpstr>Р. И. Лалаева считает, что навык чтения зависит от сформированности у ребенка:</vt:lpstr>
      <vt:lpstr>История изучения нарушений чтения и письма.</vt:lpstr>
      <vt:lpstr>История изучения нарушений чтения и письма.</vt:lpstr>
      <vt:lpstr>Определение дислексии Р.И.Лалаевой (1998)</vt:lpstr>
      <vt:lpstr>Определение дислексии А.Н.Корнева</vt:lpstr>
      <vt:lpstr>Классификация С. Борель - Мезонни: </vt:lpstr>
      <vt:lpstr>Классификация Хватцева М.Е.</vt:lpstr>
      <vt:lpstr>Р. И. Лалаева выделяет :</vt:lpstr>
      <vt:lpstr>мультиаксальная классификация дислексии у детей по Корневу А.Н.:</vt:lpstr>
      <vt:lpstr>мультиаксальная классификация дислексии у детей:</vt:lpstr>
      <vt:lpstr>Дисграфия </vt:lpstr>
      <vt:lpstr>Формы дисграфии </vt:lpstr>
      <vt:lpstr>Формы дисграфии разработанные сотрудниками кафедры логопедии ЛГПИ им. А. И. Герцена</vt:lpstr>
      <vt:lpstr>Классификация дисграфии Корнева А. Н.</vt:lpstr>
      <vt:lpstr>Дисграфии (аграфии)</vt:lpstr>
      <vt:lpstr>«Ложная дисграфия»</vt:lpstr>
      <vt:lpstr>1984г. С.Ф.Иваненко предложила 4 группы нарушения письма с учетом возраста детей, этапа обучения грамоте, степени выраженности нарушения и специфики их проявлений. </vt:lpstr>
      <vt:lpstr>Слайд 32</vt:lpstr>
      <vt:lpstr>Типология и механизмы специфических ошибок письма (Садовникова)</vt:lpstr>
      <vt:lpstr>На уровне буквы и слога. ошибки звукового анализа</vt:lpstr>
      <vt:lpstr>Ошибки фонематического восприятия</vt:lpstr>
      <vt:lpstr>Персеверация, антиципация </vt:lpstr>
      <vt:lpstr>Ошибки на уровне слова</vt:lpstr>
      <vt:lpstr>Ошибки на уровне предложения</vt:lpstr>
      <vt:lpstr>Слайд 39</vt:lpstr>
      <vt:lpstr>Ошибки письма в условиях билингвизма </vt:lpstr>
      <vt:lpstr>Слайд 41</vt:lpstr>
      <vt:lpstr>Слайд 42</vt:lpstr>
      <vt:lpstr>Ошибки при чтении</vt:lpstr>
      <vt:lpstr>Этиология и патогенез нарушений чтения и письма</vt:lpstr>
      <vt:lpstr>Этиология</vt:lpstr>
      <vt:lpstr>Дислексия и дисграфия при поражениях ГМ</vt:lpstr>
      <vt:lpstr>Дислексия и дисграфия при поражениях ГМ</vt:lpstr>
      <vt:lpstr>Дислексия и дисграфия при поражениях ГМ</vt:lpstr>
      <vt:lpstr>Типы эндогенных вредоносных воздействий:</vt:lpstr>
      <vt:lpstr>Зрительный анализатор и его роль в процессе письма. </vt:lpstr>
      <vt:lpstr>Зрительный анализатор и его роль в процессе письма. </vt:lpstr>
      <vt:lpstr>6 основных форм нарушения зрительного гнозиса.</vt:lpstr>
      <vt:lpstr>Ошибки зрительного восприятия</vt:lpstr>
      <vt:lpstr>Коррекционные задачи при оптической дисграфии</vt:lpstr>
      <vt:lpstr>Слуховой анализатор и его роль в процессе письма.</vt:lpstr>
      <vt:lpstr>Слуховой анализатор и его роль в процессе письма.</vt:lpstr>
      <vt:lpstr>Слуховой анализатор и его роль в процессе письма.</vt:lpstr>
      <vt:lpstr>Ошибки слухового восприятия</vt:lpstr>
      <vt:lpstr>Нарушение дифференциации фонем</vt:lpstr>
      <vt:lpstr>Роль двигательного анализатора в процессе письма. </vt:lpstr>
      <vt:lpstr>Центр: </vt:lpstr>
      <vt:lpstr>Моторные дисграфии</vt:lpstr>
      <vt:lpstr>Клиническая и психолого - педагогическая характеристика детей с нарушениями чтения и письма </vt:lpstr>
      <vt:lpstr>Клиническая и психолого - педагогическая характеристика детей  с нарушениями чтения и письма </vt:lpstr>
      <vt:lpstr>Особенности чтения и письма  детей с ОНР</vt:lpstr>
      <vt:lpstr>Особенности чтения и письма  детей с ОНР</vt:lpstr>
      <vt:lpstr>Особенности чтения и письма  детей с ОНР</vt:lpstr>
      <vt:lpstr>Особенности чтения и письма  детей с ОНР</vt:lpstr>
      <vt:lpstr>Особенности чтения и письма  детей с ОНР</vt:lpstr>
      <vt:lpstr>Особенности чтения детей  с нарушениями интеллектуальной деятельности</vt:lpstr>
      <vt:lpstr>Особенности чтения детей  с нарушениями интеллектуальной деятельности</vt:lpstr>
      <vt:lpstr>Предупреждение нарушений ЧП  у детей с недостатками произношения</vt:lpstr>
      <vt:lpstr>Предупреждение нарушений ЧП  у детей с недостатками произношения</vt:lpstr>
      <vt:lpstr> Методы и приемы по предупреждению дисграфии и дислексии</vt:lpstr>
      <vt:lpstr>Недостатки произношения, сопровождающиеся нарушениями письма (по Спировой Л. Ф.)</vt:lpstr>
      <vt:lpstr>Недостатки произношения, сопровождающиеся нарушениями письма</vt:lpstr>
      <vt:lpstr>Недостатки произношения, сопровождающиеся нарушениями письма</vt:lpstr>
      <vt:lpstr>Недостатки произношения, сопровождающиеся нарушениями письма</vt:lpstr>
      <vt:lpstr>Недостатки произношения, сопровождающиеся нарушениями письма</vt:lpstr>
      <vt:lpstr> Содержание и принципы обследования устной и письменной речи. </vt:lpstr>
      <vt:lpstr> Содержание и принципы обследования устной и письменной речи</vt:lpstr>
      <vt:lpstr>Содержание и принципы обследования устной и письменной речи</vt:lpstr>
      <vt:lpstr>Содержание и принципы обследования устной и письменной речи</vt:lpstr>
      <vt:lpstr>Проверка навыка письма</vt:lpstr>
      <vt:lpstr>Проверка навыка письма</vt:lpstr>
      <vt:lpstr>Изучение готовности к овладению Ч и П. Гуменная Г.С.</vt:lpstr>
      <vt:lpstr>Изучение готовности к овладению Ч и П. Гуменная Г.С.</vt:lpstr>
      <vt:lpstr>Изучение готовности к овладению Ч и П. Гуменная Г.С.</vt:lpstr>
      <vt:lpstr>Изучение готовности к овладению Ч и П. Гуменная Г.С.</vt:lpstr>
      <vt:lpstr>Яшина В.И. Изучение уровня речевой подготовки детей к обучению в школе.</vt:lpstr>
      <vt:lpstr>Диагностика уровня развития по методике Д. Векслера </vt:lpstr>
      <vt:lpstr>Диагностика уровня развития по методике Д. Векслера </vt:lpstr>
      <vt:lpstr>Диагностика уровня развития по методике Д. Векслера</vt:lpstr>
      <vt:lpstr>Исследование предпосылок интеллекта (Корнев А. Н.)</vt:lpstr>
      <vt:lpstr>Исследование предпосылок интеллекта (Корнев А. Н.)</vt:lpstr>
      <vt:lpstr>Исследование предпосылок интеллекта (Корнев А. Н.)</vt:lpstr>
      <vt:lpstr>Исследование предпосылок интеллекта (Корнев А. Н.)</vt:lpstr>
      <vt:lpstr>Исследование предпосылок интеллекта (Корнев А. Н.)</vt:lpstr>
      <vt:lpstr>Исследование предпосылок интеллекта (Корнев А. Н.)</vt:lpstr>
      <vt:lpstr>Раннее выявление предрасположенности к дислексии</vt:lpstr>
      <vt:lpstr>Коррекция аграфии </vt:lpstr>
      <vt:lpstr>Коррекция аграфии</vt:lpstr>
      <vt:lpstr>Коррекция аграфии</vt:lpstr>
      <vt:lpstr>Коррекция аграфии</vt:lpstr>
      <vt:lpstr>Коррекция дисфонологической дисграфии</vt:lpstr>
      <vt:lpstr>Коррекция дисфонологической дисграфии</vt:lpstr>
      <vt:lpstr>Карточка 1</vt:lpstr>
      <vt:lpstr>Карточка 2</vt:lpstr>
      <vt:lpstr> Коррекция дисграфии анализа - синтеза </vt:lpstr>
      <vt:lpstr>Коррекция дисграфии анализа - синтеза</vt:lpstr>
      <vt:lpstr>Коррекция дисграфии анализа - синтеза</vt:lpstr>
      <vt:lpstr>При диспраксических дисграфиях: </vt:lpstr>
      <vt:lpstr>При дисорфографиях: </vt:lpstr>
      <vt:lpstr>Коррекция несовершенного навыка чтения</vt:lpstr>
      <vt:lpstr>Коррекция несовершенного навыка чтения</vt:lpstr>
      <vt:lpstr>Коррекция несовершенного навыка чтения</vt:lpstr>
      <vt:lpstr>Коррекция несовершенного навыка чтения</vt:lpstr>
      <vt:lpstr>Коррекция несовершенного навыка чтения</vt:lpstr>
      <vt:lpstr>Коррекция несовершенного навыка чтения</vt:lpstr>
      <vt:lpstr>Коррекция несовершенного навыка чтения</vt:lpstr>
      <vt:lpstr>Калинина И.Л. «Учим детей читать и писать». М., 1998.</vt:lpstr>
      <vt:lpstr>Совершенствование техники чтения</vt:lpstr>
      <vt:lpstr>Упражнения, способствующие формированию навыков грамотного письма </vt:lpstr>
      <vt:lpstr>Принципы комплексности при коррекции Ч и П </vt:lpstr>
      <vt:lpstr>Принцип системности</vt:lpstr>
      <vt:lpstr>Принцип учета патогенеза</vt:lpstr>
      <vt:lpstr>Принцип учета психологической структуры процесса чтения</vt:lpstr>
      <vt:lpstr>  Принцип максимальной опоры на полимодальные афферентации, на различные анализаторы</vt:lpstr>
      <vt:lpstr>Принцип  поэтапного формирования  умственных действий.</vt:lpstr>
      <vt:lpstr>Дидактические принципы</vt:lpstr>
      <vt:lpstr>Организация работы на логопункте СОШ</vt:lpstr>
      <vt:lpstr>Организация работы на логопункте СОШ</vt:lpstr>
      <vt:lpstr>Организация работы на логопункте СОШ</vt:lpstr>
      <vt:lpstr>Контингент детей, обучающихся на логопункте.</vt:lpstr>
      <vt:lpstr>Документация логопеда (справочник для логопеда)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Дисграфия. Дислексия.</dc:title>
  <dc:creator>irina</dc:creator>
  <cp:lastModifiedBy>irina</cp:lastModifiedBy>
  <cp:revision>76</cp:revision>
  <dcterms:created xsi:type="dcterms:W3CDTF">2012-10-26T13:04:09Z</dcterms:created>
  <dcterms:modified xsi:type="dcterms:W3CDTF">2012-10-28T04:57:59Z</dcterms:modified>
</cp:coreProperties>
</file>