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5" r:id="rId2"/>
  </p:sldMasterIdLst>
  <p:notesMasterIdLst>
    <p:notesMasterId r:id="rId16"/>
  </p:notesMasterIdLst>
  <p:sldIdLst>
    <p:sldId id="256" r:id="rId3"/>
    <p:sldId id="263" r:id="rId4"/>
    <p:sldId id="260" r:id="rId5"/>
    <p:sldId id="261" r:id="rId6"/>
    <p:sldId id="262" r:id="rId7"/>
    <p:sldId id="276" r:id="rId8"/>
    <p:sldId id="277" r:id="rId9"/>
    <p:sldId id="268" r:id="rId10"/>
    <p:sldId id="271" r:id="rId11"/>
    <p:sldId id="272" r:id="rId12"/>
    <p:sldId id="273" r:id="rId13"/>
    <p:sldId id="274" r:id="rId14"/>
    <p:sldId id="266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AFF"/>
    <a:srgbClr val="F7FBFF"/>
    <a:srgbClr val="66CCFF"/>
    <a:srgbClr val="99CC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862" autoAdjust="0"/>
    <p:restoredTop sz="94660"/>
  </p:normalViewPr>
  <p:slideViewPr>
    <p:cSldViewPr>
      <p:cViewPr>
        <p:scale>
          <a:sx n="66" d="100"/>
          <a:sy n="66" d="100"/>
        </p:scale>
        <p:origin x="-30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F43DE-068C-4066-B5FF-C8C09706D162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6C377-84CD-49CC-807E-4E3329580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Оценивая интеллектуальную готовность детей, испытывающих стойкие трудности в обучении, исследователи отмечают основную черту — низкую познавательную активность, которая проявляется хотя и неравномерно, но во всех видах психической деятельности.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Этим обусловлены особенности восприятия, внимания, памяти, мышления и эмоционально-волевой сферы детей с ЗПР.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коррекционная работа с детьми данной категории должна активизировать психические процессы, вызывать интерес к процессу познания.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Планшет 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Логико-малыш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позволяет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игровой форме закреплять и систематизировать освоенный материал, учитывая индивидуальные особенности каждого ребенка;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комплексно развивать логическое мышление, внимание, память, воображение и речь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Пособие состоит из планшета с разноцветными передвижными фишками и комплектов карточек. Каждый комплект содержит 8 иллюстрированных карточек по конкретной теме. Мир природы, Математика, Развитие речи, Бытовая культура и т.д.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выполнения задания кружки располагаются в нижней части планшета.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карточка с заданием вставляется в планшет. На карточке расположены вопросы – картинки. Возле каждой картинки нарисован кружок. Цвета кружков на карточке соответствуют кружкам на планшете.  В правой части карточки, в вертикальном ряду расположены ответы. Ребенок должен найти правильный ответ и отвезти к нему кружок того же цвета, что нарисован возле вопроса на карточке.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ребенок выполнит все задания, кружки планшета будут располагаться в определенной последовательности в правой части планшета.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Перевернув карточку, ребенок найдет там правильную последовательность разноцветных кружков и, вставив карточку в планшет, сможет сопоставить со своей последовательностью.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на все вопросы ребенок ответил правильно – последовательности совпадут, а если что-то неверно кружки окажутся не на своем месте. Тогда можно снова перевернуть карточку и найти правильные ответы.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очень нравиться заниматься с планшетом. Возить кружочки, как машинки гораздо интереснее, чем просто показывать ответы пальчиком. К тому же вырабатывается ценный навык самопроверки.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Дидактическая игра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одна из форм обучающего воздействия взрослого на ребенка. В то же время игра — основной вид дея­тельности детей. Таким образом, дидактическая игра имеет две цели: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 из них — обучающая, которую преследует взрослый,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другая  — игровая,   ради которой действует ребенок.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Потребность в игре и желание играть у дошкольников необходимо использовать и направлять в целях решения определенных образовательных задач.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Классификация дидактических игр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позволяет проследить их сущностные особенности, использование которых обеспечивает соответствующий учебно-воспитательный эффект.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Игры, требующие от детей исполнительской деятельности.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игры чаще всего используются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изучении нового материала.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этой группы игр дети выполняют действия по образцу или указанию. В  этой группе  игр можно использовать такие задания: выложить узор, нарисовать фигуру подобную данной.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Игры, в ходе которых дети выполняют воспроизводящую деятельность.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Используются для закрепления материала.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этой группе относятся игры, способствующие формированию вычислительных и графических  навыков. Это «Математическая рыбалка»,   «Лабиринт», «Как добраться до вершины».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Игры, в которых запрограммирована контролирующая деятельность.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ним можно отнести: игры «Я учитель», «Контролёр» в которых  дети выполняют проверку чьей-то работы.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Игры, включающие элементы поисковой деятельности.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должны выявить закономерность, Находить общее и различия: «Определи   закономерность», «По какой тропинке ты пойдешь».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Последние два вида дидактических игр используются  для   обобщения и систематизации материала.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Рассмотрим некоторое игры,  используемые  для развития познавательной деятельности детей с ЗПР в коррекционно-развивающем процессе.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«Пальчиковые шаги»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это упражнения, направленные на развитие координации движений кистей и пальцев рук. Они интересны не только своим содержанием, но и возможностью экспериментировать, фантазировать, придумывать новые варианты работы.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пособии представлены варианты работы для левой и правой руки. Рекомендуется начинать работу  с варианта для ведущей руки и впоследствии постепенно переходить к работе со второй рукой. Самый слож­ный вариант работы — разнотипные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содружественные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одновременные движения пальчиков обеих рук.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«Волшебный экран».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проста в  изготовлений. Нам понадобится прозрачный файл-угол, на который приклеивается 6 липучек, фишки, и карточки с заданиями на одной их стороне располагаются задания, а на обратной в места правильных ответов нарисовано улыбающееся солнышко.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заключается, в следующем ребенок кладет перед собой «Волшебный экран». Ему предлагается, например, отметить фишками, что лишнее на этой картинке.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 расставляет фишки так, как счита­ет правильным.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Педагог мо­жет предложить ему объяснить свой выбор. За­тем экран поднимают, переворачи­вают на другую сторону и проверяют, правильно ли расставлены фишки. Если задание выполнено верно, то в местах расположения фишек ребенку улыбнется сол­нышко. Таким же образом выполняются и другие задания игры.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Развивающее пособие «Комплексная программа развития интеллекта» 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направлено на развитие мышления, памяти, внимания и школьных навыков у детей старшего дошкольного возраста (5-7 лет). Пособие состоит из двух частей (Часть 1 и Часть 2). Каждая часть пособия включает в себя книгу с развивающими заданиями, CD-диск с компьютерными методиками и наглядные пособия. Книга и диск содержат по 25 уроков. Каждый урок в книге состоит из 6 заданий, каждый урок диска - из 5 заданий. Задания диска дополняют упражнения, приведенные в книге. Кроме того, они повышают интерес ребенка к занятиям. В сумме книга и компьютерный диск содержат 275 уникальных заданий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Рассмотрим некоторые задания  из этого пособия.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Методика "Елочные шары"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развивает наглядно-образное мышление. В этом задании нужно раскрасить осколки елочных игрушек подходящим цветом. Как установили детские психологи, подобные методики необходимы ребенку для развития математических способностей.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Методика "Продолжи узор"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развивает наглядно-образное мышление. Для выполнения этой методики от ребенка требуется внимание и усидчивость. Эта методика относится к классу методик, развивающих школьные навыки.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Методика "Мозаика"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развивает не только наглядно - образное, но и пространственное мышление. Ребенок приобретает умение сравнивать размер и форму геометрических фигур, используя заданный образец.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Методика «Заполни таблицу».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Развивает внимание и логическое мышление. Занимаясь с использованием подобных методик, ребенок научится анализировать и находить закономерности в логическом построении различных структур.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родители понимают важность занятий по развитию памяти. В  пособии этому уделяется большое внимание, используется более 30 различных методик.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Методика «Раскрась изображение по памяти»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 из них, она способствует развитию зрительной памяти.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Методика "Поиск заданной последовательности"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направлена на развитие произвольного внимания, работоспособности и устойчивости к монотонной деятельности, требующей постоянного сосредоточения внимания.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6C377-84CD-49CC-807E-4E3329580B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1433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364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36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36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/>
            <a:fld id="{FF8884AB-2636-417E-8C09-3141002073F8}" type="slidenum">
              <a:rPr lang="ru-RU"/>
              <a:pPr lvl="1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BF3B0E4-4DDD-413A-BAC7-0848E1BF3923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6B68B1D-1A7B-4071-89CA-150B76C509C0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20582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0582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0582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latin typeface="Times New Roman" pitchFamily="18" charset="0"/>
              </a:endParaRPr>
            </a:p>
          </p:txBody>
        </p:sp>
        <p:sp>
          <p:nvSpPr>
            <p:cNvPr id="20583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8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8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583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83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83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8AB006C0-4C89-434D-97E8-FE85F8E4AA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71371-D973-4A75-8778-A0CF2549F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DCC6-DF12-46B8-B049-9534C292B0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8114B-FD81-4452-A4C6-AB1D8FBC69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9B7A-6ACA-4B20-B3FA-80B026EB0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EAB2A-E70C-484F-BD7D-6AF89F1FF9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A7C9-C703-4DDB-B3C5-218F14F0E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0CE75-AE74-4AE3-BD64-084EAD9CE3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075F153-75D0-4B06-9A35-AA8EB42FABC5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FA059-2FDB-4E8F-A23B-A20B69077E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3B7D2-2CC4-44B0-B9D8-DA7347FB5F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CAFB8-B3F2-40E4-9D19-0EBE282C63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9ECC889-304F-4965-998F-CF997D91078A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C4849B6-3FC3-4D67-B119-420F7A0EA7BF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1AD305E-6A30-4A3C-80BA-B4368A071732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5EC1E3E-8424-46DB-BC4E-B2F18EE77137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4D9E945-E3E6-4DEB-AF6E-4605DAD91837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3554DB9-2008-4868-B8E5-9E092D921A86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68EFB74-AF78-44F1-B129-1D36107E5F3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4233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2340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2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/>
            <a:fld id="{F75509A9-78EB-4D5B-AFBC-0B0AD0F21DE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0480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0480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latin typeface="Times New Roman" pitchFamily="18" charset="0"/>
              </a:endParaRPr>
            </a:p>
          </p:txBody>
        </p:sp>
        <p:sp>
          <p:nvSpPr>
            <p:cNvPr id="20480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48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48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BB0BC0BC-F165-4FBB-BB56-190FB3FA5F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stoys.ru/moreabout.html?productid=958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dalin.mospsy.ru/disc57.s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80375" cy="1800225"/>
          </a:xfrm>
        </p:spPr>
        <p:txBody>
          <a:bodyPr/>
          <a:lstStyle/>
          <a:p>
            <a:pPr algn="ctr"/>
            <a:r>
              <a:rPr lang="ru-RU" sz="3200" b="1" dirty="0" smtClean="0"/>
              <a:t>Дидактические игры, как средство развития  познавательной деятельности детей с ЗПР</a:t>
            </a:r>
            <a:endParaRPr lang="ru-RU" sz="32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2624" y="2214554"/>
            <a:ext cx="8175655" cy="4286280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>
              <a:lnSpc>
                <a:spcPct val="70000"/>
              </a:lnSpc>
            </a:pPr>
            <a:endParaRPr lang="ru-RU" sz="1600" dirty="0"/>
          </a:p>
          <a:p>
            <a:pPr algn="r">
              <a:lnSpc>
                <a:spcPct val="70000"/>
              </a:lnSpc>
              <a:buFont typeface="Wingdings" pitchFamily="2" charset="2"/>
              <a:buNone/>
            </a:pPr>
            <a:r>
              <a:rPr lang="ru-RU" sz="1800" dirty="0"/>
              <a:t>Учитель-дефектолог</a:t>
            </a:r>
          </a:p>
          <a:p>
            <a:pPr algn="r">
              <a:lnSpc>
                <a:spcPct val="70000"/>
              </a:lnSpc>
              <a:buNone/>
            </a:pPr>
            <a:r>
              <a:rPr lang="ru-RU" sz="1800" dirty="0" smtClean="0"/>
              <a:t>МБДОУ </a:t>
            </a:r>
            <a:r>
              <a:rPr lang="ru-RU" sz="1800" dirty="0"/>
              <a:t>№</a:t>
            </a:r>
            <a:r>
              <a:rPr lang="ru-RU" sz="1800" dirty="0" smtClean="0"/>
              <a:t>95 г. Мурманска </a:t>
            </a:r>
          </a:p>
          <a:p>
            <a:pPr algn="r">
              <a:lnSpc>
                <a:spcPct val="70000"/>
              </a:lnSpc>
              <a:buNone/>
            </a:pPr>
            <a:r>
              <a:rPr lang="ru-RU" sz="1800" dirty="0" smtClean="0"/>
              <a:t>Каламина Наталия Борисовна </a:t>
            </a:r>
            <a:endParaRPr lang="ru-RU" sz="1800" dirty="0" smtClean="0"/>
          </a:p>
          <a:p>
            <a:pPr algn="r">
              <a:lnSpc>
                <a:spcPct val="70000"/>
              </a:lnSpc>
              <a:buFont typeface="Wingdings" pitchFamily="2" charset="2"/>
              <a:buNone/>
            </a:pPr>
            <a:endParaRPr lang="ru-RU" sz="1800" dirty="0"/>
          </a:p>
        </p:txBody>
      </p:sp>
      <p:pic>
        <p:nvPicPr>
          <p:cNvPr id="2054" name="Picture 6" descr="posobie_s.jpg (1000×90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4392612" cy="3984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Развитие  логического мышления, внимания, памяти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827088" y="70802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sz="1800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5508625" y="3784600"/>
            <a:ext cx="3024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sz="900"/>
          </a:p>
        </p:txBody>
      </p:sp>
      <p:sp>
        <p:nvSpPr>
          <p:cNvPr id="273416" name="Rectangle 8"/>
          <p:cNvSpPr>
            <a:spLocks noChangeArrowheads="1"/>
          </p:cNvSpPr>
          <p:nvPr/>
        </p:nvSpPr>
        <p:spPr bwMode="auto">
          <a:xfrm>
            <a:off x="4071934" y="1643050"/>
            <a:ext cx="13573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sz="1600" dirty="0"/>
              <a:t> </a:t>
            </a:r>
          </a:p>
          <a:p>
            <a:pPr algn="l"/>
            <a:r>
              <a:rPr lang="ru-RU" sz="1800" dirty="0"/>
              <a:t>Методика </a:t>
            </a:r>
            <a:endParaRPr lang="ru-RU" sz="1800" dirty="0" smtClean="0"/>
          </a:p>
          <a:p>
            <a:pPr algn="l"/>
            <a:r>
              <a:rPr lang="ru-RU" sz="1800" dirty="0" smtClean="0"/>
              <a:t>"</a:t>
            </a:r>
            <a:r>
              <a:rPr lang="ru-RU" sz="1800" dirty="0"/>
              <a:t>Заполни </a:t>
            </a:r>
            <a:endParaRPr lang="ru-RU" sz="1800" dirty="0" smtClean="0"/>
          </a:p>
          <a:p>
            <a:pPr algn="l"/>
            <a:r>
              <a:rPr lang="ru-RU" sz="1800" dirty="0" smtClean="0"/>
              <a:t>таблицу</a:t>
            </a:r>
            <a:endParaRPr lang="ru-RU" sz="1800" dirty="0"/>
          </a:p>
        </p:txBody>
      </p:sp>
      <p:pic>
        <p:nvPicPr>
          <p:cNvPr id="273418" name="Picture 10" descr="развитие памяти у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3845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9" name="Rectangle 11"/>
          <p:cNvSpPr>
            <a:spLocks noChangeArrowheads="1"/>
          </p:cNvSpPr>
          <p:nvPr/>
        </p:nvSpPr>
        <p:spPr bwMode="auto">
          <a:xfrm>
            <a:off x="357158" y="4857760"/>
            <a:ext cx="28575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/>
              <a:t>Методика </a:t>
            </a:r>
            <a:r>
              <a:rPr lang="ru-RU" sz="1800" dirty="0" smtClean="0"/>
              <a:t>«Поиск </a:t>
            </a:r>
            <a:r>
              <a:rPr lang="ru-RU" sz="1800" dirty="0"/>
              <a:t>заданной</a:t>
            </a:r>
          </a:p>
          <a:p>
            <a:r>
              <a:rPr lang="ru-RU" sz="1800" dirty="0" smtClean="0"/>
              <a:t>Последовательности»</a:t>
            </a:r>
            <a:endParaRPr lang="ru-RU" dirty="0"/>
          </a:p>
        </p:txBody>
      </p:sp>
      <p:pic>
        <p:nvPicPr>
          <p:cNvPr id="273420" name="Picture 12" descr="развитие мышления у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929066"/>
            <a:ext cx="34559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21" name="Picture 13" descr="развитие внимания у дет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00174"/>
            <a:ext cx="33845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285720" y="1357298"/>
            <a:ext cx="572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1800" dirty="0"/>
              <a:t>Методика "Раскрась изображение по памяти"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2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2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6" grpId="0"/>
      <p:bldP spid="273419" grpId="0"/>
      <p:bldP spid="2734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Игры с планшетом «</a:t>
            </a:r>
            <a:r>
              <a:rPr lang="ru-RU" sz="3200" b="1" dirty="0" err="1"/>
              <a:t>Логико-малыш</a:t>
            </a:r>
            <a:r>
              <a:rPr lang="ru-RU" sz="3200" b="1" dirty="0"/>
              <a:t>»</a:t>
            </a:r>
          </a:p>
        </p:txBody>
      </p:sp>
      <p:pic>
        <p:nvPicPr>
          <p:cNvPr id="274442" name="Picture 10" descr="2010_10_21_10064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2024063" cy="2701925"/>
          </a:xfrm>
          <a:prstGeom prst="rect">
            <a:avLst/>
          </a:prstGeom>
          <a:noFill/>
        </p:spPr>
      </p:pic>
      <p:pic>
        <p:nvPicPr>
          <p:cNvPr id="274444" name="Picture 12" descr="2010_10_22_101509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00438"/>
            <a:ext cx="1897062" cy="2557462"/>
          </a:xfrm>
          <a:prstGeom prst="rect">
            <a:avLst/>
          </a:prstGeom>
          <a:noFill/>
        </p:spPr>
      </p:pic>
      <p:pic>
        <p:nvPicPr>
          <p:cNvPr id="274446" name="Picture 14" descr="2010_10_20_093910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357562"/>
            <a:ext cx="2070100" cy="2781300"/>
          </a:xfrm>
          <a:prstGeom prst="rect">
            <a:avLst/>
          </a:prstGeom>
          <a:noFill/>
        </p:spPr>
      </p:pic>
      <p:pic>
        <p:nvPicPr>
          <p:cNvPr id="274448" name="Picture 16" descr="2010_10_20_094814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205038"/>
            <a:ext cx="3168650" cy="4032250"/>
          </a:xfrm>
          <a:prstGeom prst="rect">
            <a:avLst/>
          </a:prstGeom>
          <a:noFill/>
        </p:spPr>
      </p:pic>
      <p:sp>
        <p:nvSpPr>
          <p:cNvPr id="274451" name="Rectangle 19"/>
          <p:cNvSpPr>
            <a:spLocks noChangeArrowheads="1"/>
          </p:cNvSpPr>
          <p:nvPr/>
        </p:nvSpPr>
        <p:spPr bwMode="auto">
          <a:xfrm>
            <a:off x="357158" y="1357298"/>
            <a:ext cx="8497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1800" dirty="0">
                <a:latin typeface="Tahoma" pitchFamily="34" charset="0"/>
              </a:rPr>
              <a:t>Пособие состоит из планшета с разноцветными передвижными фишками и комплектов карточек. ( Карточки с заданиями продаются отдельно). Каждый комплект содержит 8 иллюстрированных карточек по конкретной теме. </a:t>
            </a:r>
          </a:p>
        </p:txBody>
      </p:sp>
      <p:sp>
        <p:nvSpPr>
          <p:cNvPr id="274455" name="AutoShape 23"/>
          <p:cNvSpPr>
            <a:spLocks noChangeArrowheads="1"/>
          </p:cNvSpPr>
          <p:nvPr/>
        </p:nvSpPr>
        <p:spPr bwMode="auto">
          <a:xfrm>
            <a:off x="900113" y="4508500"/>
            <a:ext cx="1079500" cy="144145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4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4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7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0" name="Picture 4" descr="2010_10_20_094814_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42" y="2643182"/>
            <a:ext cx="3103956" cy="3775082"/>
          </a:xfrm>
          <a:noFill/>
          <a:ln/>
        </p:spPr>
      </p:pic>
      <p:pic>
        <p:nvPicPr>
          <p:cNvPr id="275461" name="Picture 5" descr="2010_10_20_094814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43182"/>
            <a:ext cx="3214709" cy="3940282"/>
          </a:xfrm>
          <a:prstGeom prst="rect">
            <a:avLst/>
          </a:prstGeom>
          <a:noFill/>
        </p:spPr>
      </p:pic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357158" y="1500174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   Ребенок </a:t>
            </a:r>
            <a:r>
              <a:rPr lang="ru-RU" sz="1800" dirty="0"/>
              <a:t>поочередно вставляет карточки в планшет и, </a:t>
            </a:r>
            <a:r>
              <a:rPr lang="ru-RU" sz="1800" dirty="0" smtClean="0"/>
              <a:t> передвигая </a:t>
            </a:r>
            <a:r>
              <a:rPr lang="ru-RU" sz="1800" dirty="0"/>
              <a:t>фишки, отвечает на поставленные вопросы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   Оборотная </a:t>
            </a:r>
            <a:r>
              <a:rPr lang="ru-RU" sz="1800" dirty="0"/>
              <a:t>сторона содержит ответы для самопроверки, дополнительные вопросы и темы бесед по иллюстрации. </a:t>
            </a:r>
          </a:p>
        </p:txBody>
      </p:sp>
      <p:sp>
        <p:nvSpPr>
          <p:cNvPr id="275464" name="AutoShape 8"/>
          <p:cNvSpPr>
            <a:spLocks noChangeArrowheads="1"/>
          </p:cNvSpPr>
          <p:nvPr/>
        </p:nvSpPr>
        <p:spPr bwMode="auto">
          <a:xfrm>
            <a:off x="3071802" y="5572140"/>
            <a:ext cx="2159000" cy="287337"/>
          </a:xfrm>
          <a:prstGeom prst="leftArrow">
            <a:avLst>
              <a:gd name="adj1" fmla="val 50000"/>
              <a:gd name="adj2" fmla="val 187846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5465" name="AutoShape 9"/>
          <p:cNvSpPr>
            <a:spLocks noChangeArrowheads="1"/>
          </p:cNvSpPr>
          <p:nvPr/>
        </p:nvSpPr>
        <p:spPr bwMode="auto">
          <a:xfrm>
            <a:off x="3132138" y="3500438"/>
            <a:ext cx="1584325" cy="288925"/>
          </a:xfrm>
          <a:prstGeom prst="lef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5466" name="AutoShape 10"/>
          <p:cNvSpPr>
            <a:spLocks noChangeArrowheads="1"/>
          </p:cNvSpPr>
          <p:nvPr/>
        </p:nvSpPr>
        <p:spPr bwMode="auto">
          <a:xfrm>
            <a:off x="2643174" y="1357298"/>
            <a:ext cx="214313" cy="1495440"/>
          </a:xfrm>
          <a:prstGeom prst="downArrow">
            <a:avLst>
              <a:gd name="adj1" fmla="val 50000"/>
              <a:gd name="adj2" fmla="val 1502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5467" name="AutoShape 11"/>
          <p:cNvSpPr>
            <a:spLocks noChangeArrowheads="1"/>
          </p:cNvSpPr>
          <p:nvPr/>
        </p:nvSpPr>
        <p:spPr bwMode="auto">
          <a:xfrm>
            <a:off x="7500958" y="5572140"/>
            <a:ext cx="285752" cy="1517646"/>
          </a:xfrm>
          <a:prstGeom prst="upArrow">
            <a:avLst>
              <a:gd name="adj1" fmla="val 50000"/>
              <a:gd name="adj2" fmla="val 241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5473" name="AutoShape 17"/>
          <p:cNvSpPr>
            <a:spLocks noChangeArrowheads="1"/>
          </p:cNvSpPr>
          <p:nvPr/>
        </p:nvSpPr>
        <p:spPr bwMode="auto">
          <a:xfrm>
            <a:off x="7643834" y="1285860"/>
            <a:ext cx="215900" cy="1444621"/>
          </a:xfrm>
          <a:prstGeom prst="downArrow">
            <a:avLst>
              <a:gd name="adj1" fmla="val 50000"/>
              <a:gd name="adj2" fmla="val 2251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57166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Как работать с планшетом?</a:t>
            </a:r>
            <a:endParaRPr lang="ru-RU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5" grpId="0" animBg="1"/>
      <p:bldP spid="275466" grpId="0" animBg="1"/>
      <p:bldP spid="275467" grpId="0" animBg="1"/>
      <p:bldP spid="2754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428625"/>
            <a:ext cx="7572428" cy="714375"/>
          </a:xfrm>
        </p:spPr>
        <p:txBody>
          <a:bodyPr/>
          <a:lstStyle/>
          <a:p>
            <a:pPr algn="ctr"/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  <p:pic>
        <p:nvPicPr>
          <p:cNvPr id="248844" name="Picture 12" descr="Логико-малыш. Планшет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36004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45" name="Picture 13" descr="11009815647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14488"/>
            <a:ext cx="403383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48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080375" cy="792163"/>
          </a:xfrm>
        </p:spPr>
        <p:txBody>
          <a:bodyPr/>
          <a:lstStyle/>
          <a:p>
            <a:pPr algn="ctr"/>
            <a:r>
              <a:rPr lang="ru-RU" sz="2900"/>
              <a:t>Особенности познавательных процессов у детей с ЗПР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0763" cy="51847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b="1"/>
              <a:t>Внимание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1800"/>
              <a:t>	</a:t>
            </a:r>
            <a:r>
              <a:rPr lang="ru-RU" sz="2000"/>
              <a:t>неустойчивое, снижение: объема, концентрации, избирательности и  распределения.            </a:t>
            </a:r>
          </a:p>
          <a:p>
            <a:pPr>
              <a:lnSpc>
                <a:spcPct val="70000"/>
              </a:lnSpc>
            </a:pPr>
            <a:r>
              <a:rPr lang="ru-RU" sz="1800"/>
              <a:t> </a:t>
            </a:r>
            <a:r>
              <a:rPr lang="ru-RU" sz="2000" b="1"/>
              <a:t>Восприятие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/>
              <a:t>	недостаточное и ограниченное, фрагментарные знания об окружающем мире, нарушены такие свойства восприятия, как предметность и структурность,   целостность восприятия.        </a:t>
            </a:r>
            <a:r>
              <a:rPr lang="ru-RU" sz="1800"/>
              <a:t>     </a:t>
            </a:r>
          </a:p>
          <a:p>
            <a:pPr>
              <a:lnSpc>
                <a:spcPct val="70000"/>
              </a:lnSpc>
            </a:pPr>
            <a:r>
              <a:rPr lang="ru-RU" sz="2000" b="1"/>
              <a:t>Память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/>
              <a:t>	преобладание наглядной памяти над словесной, низкий уровень самоконтроля в процессе заучивания и воспроизведения, недостаточная познавательная активность и целенаправленность при запоминании. </a:t>
            </a:r>
          </a:p>
          <a:p>
            <a:pPr>
              <a:lnSpc>
                <a:spcPct val="70000"/>
              </a:lnSpc>
            </a:pPr>
            <a:r>
              <a:rPr lang="ru-RU" sz="2000" b="1"/>
              <a:t>Речь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/>
              <a:t>	бедный словарный запас, нарушение звукопроизношения, несформированность лексико-грамматической стороны речи.</a:t>
            </a:r>
          </a:p>
          <a:p>
            <a:pPr>
              <a:lnSpc>
                <a:spcPct val="70000"/>
              </a:lnSpc>
            </a:pPr>
            <a:r>
              <a:rPr lang="ru-RU" sz="2000" b="1"/>
              <a:t>Мышление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/>
              <a:t>	трудности в формировании образных представлений, низкий уровень словесно-логического мышления, недостатки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000"/>
              <a:t>	зрительно- аналитико-синтетической деятельности.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526337" cy="914400"/>
          </a:xfrm>
        </p:spPr>
        <p:txBody>
          <a:bodyPr/>
          <a:lstStyle/>
          <a:p>
            <a:pPr algn="ctr"/>
            <a:r>
              <a:rPr lang="ru-RU" sz="2900"/>
              <a:t/>
            </a:r>
            <a:br>
              <a:rPr lang="ru-RU" sz="2900"/>
            </a:br>
            <a:r>
              <a:rPr lang="ru-RU" sz="2900"/>
              <a:t>Сущность дидактических игр как </a:t>
            </a:r>
            <a:br>
              <a:rPr lang="ru-RU" sz="2900"/>
            </a:br>
            <a:r>
              <a:rPr lang="ru-RU" sz="2900"/>
              <a:t>средства обучения</a:t>
            </a:r>
            <a:br>
              <a:rPr lang="ru-RU" sz="2900"/>
            </a:br>
            <a:endParaRPr lang="ru-RU" sz="29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754563" cy="4419600"/>
          </a:xfrm>
        </p:spPr>
        <p:txBody>
          <a:bodyPr/>
          <a:lstStyle/>
          <a:p>
            <a:r>
              <a:rPr lang="ru-RU" sz="2400"/>
              <a:t>Дидактическая игра - одна из форм обучающего воздействия взрослого на ребенка. </a:t>
            </a:r>
          </a:p>
          <a:p>
            <a:r>
              <a:rPr lang="ru-RU" sz="2400"/>
              <a:t>Двойственная природа игры –</a:t>
            </a:r>
            <a:r>
              <a:rPr lang="ru-RU" sz="2400" b="1"/>
              <a:t>учебная направленность и  игровая форма -</a:t>
            </a:r>
            <a:r>
              <a:rPr lang="ru-RU" sz="2400"/>
              <a:t>позволяет стимулировать овладение в непринуждённой форме конкретным учебным материалом. </a:t>
            </a:r>
            <a:endParaRPr lang="ru-RU" sz="2400" b="1"/>
          </a:p>
        </p:txBody>
      </p:sp>
      <p:pic>
        <p:nvPicPr>
          <p:cNvPr id="89095" name="Picture 7" descr="Image308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0638" y="1919288"/>
            <a:ext cx="2981325" cy="37814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/>
              <a:t>Задачи дидактических игр:</a:t>
            </a:r>
            <a:endParaRPr lang="ru-RU" sz="3400" b="1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122988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ОБУЧАЮЩИЕ: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расширение кругозора,  формирование определённых умений и навыков,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необходимых в практической деятельности, развитие учебных действий.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/>
          </a:p>
          <a:p>
            <a:pPr>
              <a:lnSpc>
                <a:spcPct val="80000"/>
              </a:lnSpc>
            </a:pPr>
            <a:r>
              <a:rPr lang="ru-RU" sz="1800" b="1"/>
              <a:t>ВОСПИТЫВАЮЩИЕ: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воспитание навыков сотрудничества, коммуникативности.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/>
          </a:p>
          <a:p>
            <a:pPr>
              <a:lnSpc>
                <a:spcPct val="80000"/>
              </a:lnSpc>
            </a:pPr>
            <a:r>
              <a:rPr lang="ru-RU" sz="1800" b="1"/>
              <a:t>РАЗВИВАЮЩИЕ: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развитие внимания, памяти, речи,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мышления , мотивации.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600"/>
          </a:p>
          <a:p>
            <a:pPr>
              <a:lnSpc>
                <a:spcPct val="80000"/>
              </a:lnSpc>
            </a:pPr>
            <a:r>
              <a:rPr lang="ru-RU" sz="1800" b="1"/>
              <a:t>СОЦИАЛИЗИРУЮЩИЕ:</a:t>
            </a:r>
            <a:r>
              <a:rPr lang="ru-RU" sz="1800"/>
              <a:t> 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приобщение к нормам и    ценностям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	общества, адаптация  к условиям среды,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	стрессовый контроль и саморегуляция.</a:t>
            </a:r>
          </a:p>
        </p:txBody>
      </p:sp>
      <p:pic>
        <p:nvPicPr>
          <p:cNvPr id="90117" name="Picture 5" descr="Картинка 121 из 21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2565400"/>
            <a:ext cx="2559050" cy="31670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0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0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0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0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0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0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526337" cy="914400"/>
          </a:xfrm>
        </p:spPr>
        <p:txBody>
          <a:bodyPr/>
          <a:lstStyle/>
          <a:p>
            <a:pPr algn="ctr"/>
            <a:r>
              <a:rPr lang="ru-RU" sz="2900"/>
              <a:t>Классификация дидактических игр </a:t>
            </a:r>
            <a:br>
              <a:rPr lang="ru-RU" sz="2900"/>
            </a:br>
            <a:r>
              <a:rPr lang="ru-RU" sz="2900"/>
              <a:t>по уровню деятельности</a:t>
            </a:r>
            <a:r>
              <a:rPr lang="ru-RU" sz="3800"/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5903913" cy="4465637"/>
          </a:xfrm>
        </p:spPr>
        <p:txBody>
          <a:bodyPr/>
          <a:lstStyle/>
          <a:p>
            <a:r>
              <a:rPr lang="ru-RU" dirty="0"/>
              <a:t>Игры, требующие от детей исполнительской деятельности. </a:t>
            </a:r>
          </a:p>
          <a:p>
            <a:r>
              <a:rPr lang="ru-RU" dirty="0"/>
              <a:t>Игры, в ходе которых дети выполняют воспроизводящую деятельность.</a:t>
            </a:r>
          </a:p>
          <a:p>
            <a:r>
              <a:rPr lang="ru-RU" dirty="0"/>
              <a:t>Игры, в которых запрограммирована контролирующая деятельность. </a:t>
            </a:r>
          </a:p>
          <a:p>
            <a:r>
              <a:rPr lang="ru-RU" dirty="0"/>
              <a:t>Игры, включающие элементы поисковой деятельности.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800">
                <a:latin typeface="Arial" charset="0"/>
              </a:rPr>
              <a:t/>
            </a:r>
            <a:br>
              <a:rPr lang="ru-RU" sz="1800">
                <a:latin typeface="Arial" charset="0"/>
              </a:rPr>
            </a:br>
            <a:endParaRPr lang="ru-RU" sz="1800">
              <a:latin typeface="Arial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800">
                <a:latin typeface="Arial" charset="0"/>
              </a:rPr>
              <a:t/>
            </a:r>
            <a:br>
              <a:rPr lang="ru-RU" sz="1800">
                <a:latin typeface="Arial" charset="0"/>
              </a:rPr>
            </a:br>
            <a:endParaRPr lang="ru-RU" sz="1800">
              <a:latin typeface="Arial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800">
                <a:latin typeface="Arial" charset="0"/>
              </a:rPr>
              <a:t/>
            </a:r>
            <a:br>
              <a:rPr lang="ru-RU" sz="1800">
                <a:latin typeface="Arial" charset="0"/>
              </a:rPr>
            </a:br>
            <a:endParaRPr lang="ru-RU" sz="1800">
              <a:latin typeface="Arial" charset="0"/>
            </a:endParaRPr>
          </a:p>
        </p:txBody>
      </p:sp>
      <p:pic>
        <p:nvPicPr>
          <p:cNvPr id="91145" name="Picture 9" descr="i?id=96649026-00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3141663"/>
            <a:ext cx="2024063" cy="2755900"/>
          </a:xfrm>
          <a:noFill/>
          <a:ln/>
        </p:spPr>
      </p:pic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6516688" y="1341438"/>
            <a:ext cx="2159000" cy="503237"/>
          </a:xfrm>
          <a:prstGeom prst="wedgeRectCallout">
            <a:avLst>
              <a:gd name="adj1" fmla="val -79634"/>
              <a:gd name="adj2" fmla="val 95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/>
              <a:t>Изучение нового</a:t>
            </a:r>
          </a:p>
        </p:txBody>
      </p:sp>
      <p:sp>
        <p:nvSpPr>
          <p:cNvPr id="91148" name="AutoShape 12"/>
          <p:cNvSpPr>
            <a:spLocks noChangeArrowheads="1"/>
          </p:cNvSpPr>
          <p:nvPr/>
        </p:nvSpPr>
        <p:spPr bwMode="auto">
          <a:xfrm flipH="1">
            <a:off x="6443663" y="2276475"/>
            <a:ext cx="2232025" cy="360363"/>
          </a:xfrm>
          <a:prstGeom prst="wedgeRectCallout">
            <a:avLst>
              <a:gd name="adj1" fmla="val 91606"/>
              <a:gd name="adj2" fmla="val 192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/>
              <a:t>Закрепление</a:t>
            </a:r>
          </a:p>
        </p:txBody>
      </p:sp>
      <p:sp>
        <p:nvSpPr>
          <p:cNvPr id="91151" name="AutoShape 15"/>
          <p:cNvSpPr>
            <a:spLocks/>
          </p:cNvSpPr>
          <p:nvPr/>
        </p:nvSpPr>
        <p:spPr bwMode="auto">
          <a:xfrm>
            <a:off x="6143636" y="3857628"/>
            <a:ext cx="431800" cy="2232025"/>
          </a:xfrm>
          <a:prstGeom prst="rightBrace">
            <a:avLst>
              <a:gd name="adj1" fmla="val 430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6443663" y="4005263"/>
            <a:ext cx="2447925" cy="647700"/>
          </a:xfrm>
          <a:prstGeom prst="wedgeRectCallout">
            <a:avLst>
              <a:gd name="adj1" fmla="val -49157"/>
              <a:gd name="adj2" fmla="val 921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/>
              <a:t>Обобщение и систематизация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animBg="1"/>
      <p:bldP spid="91148" grpId="0" animBg="1"/>
      <p:bldP spid="91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«Пальчиковые шаги»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/>
          </a:p>
          <a:p>
            <a:r>
              <a:rPr lang="ru-RU" sz="1800" b="1" dirty="0" smtClean="0"/>
              <a:t>Цель</a:t>
            </a:r>
            <a:r>
              <a:rPr lang="ru-RU" sz="1800" b="1" dirty="0"/>
              <a:t>: </a:t>
            </a:r>
            <a:r>
              <a:rPr lang="ru-RU" sz="1800" dirty="0"/>
              <a:t>развитие памяти, внимания, зрительно-пространственного восприятия, координации движений кистей и пальцев рук.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643182"/>
            <a:ext cx="302577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3116"/>
            <a:ext cx="2428892" cy="35274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43636" y="2143116"/>
            <a:ext cx="2357454" cy="352901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501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«Волшебный экран»</a:t>
            </a:r>
          </a:p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Цель: развитие логического мышления, речевых обобщений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428736"/>
            <a:ext cx="3753921" cy="2592386"/>
          </a:xfrm>
          <a:prstGeom prst="rect">
            <a:avLst/>
          </a:prstGeom>
          <a:noFill/>
          <a:ln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29190" y="1428736"/>
            <a:ext cx="3857653" cy="2500330"/>
          </a:xfrm>
          <a:prstGeom prst="rect">
            <a:avLst/>
          </a:prstGeom>
          <a:solidFill>
            <a:srgbClr val="92D050"/>
          </a:solidFill>
          <a:ln w="76200">
            <a:pattFill prst="sphere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12" descr="small_%D1%81%D0%BE%D0%BB%D0%BD%D1%8B%D1%88%D0%BA%D0%BE_png.jpg (400×4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small_%D1%81%D0%BE%D0%BB%D0%BD%D1%8B%D1%88%D0%BA%D0%BE_png.jpg (400×4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7144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857488" y="4000504"/>
            <a:ext cx="3643338" cy="2286016"/>
          </a:xfrm>
          <a:prstGeom prst="rect">
            <a:avLst/>
          </a:prstGeom>
          <a:solidFill>
            <a:srgbClr val="D5EA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3000364" y="4286256"/>
            <a:ext cx="215900" cy="2159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429124" y="4286256"/>
            <a:ext cx="215900" cy="2159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000760" y="4286256"/>
            <a:ext cx="215900" cy="2159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071802" y="5715016"/>
            <a:ext cx="215900" cy="2159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500562" y="5715016"/>
            <a:ext cx="215900" cy="2159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6000760" y="5643578"/>
            <a:ext cx="215900" cy="2159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162951" cy="914400"/>
          </a:xfrm>
        </p:spPr>
        <p:txBody>
          <a:bodyPr/>
          <a:lstStyle/>
          <a:p>
            <a:pPr algn="ctr"/>
            <a:r>
              <a:rPr lang="ru-RU" sz="2800" b="1" dirty="0" smtClean="0"/>
              <a:t>«Комплексная </a:t>
            </a:r>
            <a:r>
              <a:rPr lang="ru-RU" sz="2800" b="1" dirty="0"/>
              <a:t>программа развития </a:t>
            </a:r>
            <a:r>
              <a:rPr lang="ru-RU" sz="2800" b="1" dirty="0" smtClean="0"/>
              <a:t>интеллекта»</a:t>
            </a:r>
            <a:endParaRPr lang="ru-RU" sz="2800" b="1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428736"/>
            <a:ext cx="8001056" cy="792163"/>
          </a:xfrm>
        </p:spPr>
        <p:txBody>
          <a:bodyPr/>
          <a:lstStyle/>
          <a:p>
            <a:r>
              <a:rPr lang="ru-RU" sz="2000" dirty="0"/>
              <a:t>Цель: развитие мышления, памяти, внимания и школьных навыков у детей старшего дошкольного возраста (5-7 лет).</a:t>
            </a:r>
            <a:r>
              <a:rPr lang="ru-RU" sz="2400" dirty="0"/>
              <a:t> </a:t>
            </a:r>
          </a:p>
        </p:txBody>
      </p:sp>
      <p:pic>
        <p:nvPicPr>
          <p:cNvPr id="263173" name="Picture 5" descr="reklam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285992"/>
            <a:ext cx="4297363" cy="3690937"/>
          </a:xfrm>
          <a:prstGeom prst="rect">
            <a:avLst/>
          </a:prstGeom>
          <a:noFill/>
        </p:spPr>
      </p:pic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468312" y="3071810"/>
            <a:ext cx="374649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sz="1800" dirty="0"/>
              <a:t>Пособие состоит из двух частей (Часть 1 и Часть 2). Каждая часть пособия включает в себя </a:t>
            </a:r>
            <a:endParaRPr lang="ru-RU" sz="1800" dirty="0" smtClean="0"/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   книгу </a:t>
            </a:r>
            <a:r>
              <a:rPr lang="ru-RU" sz="1800" dirty="0"/>
              <a:t>с развивающими </a:t>
            </a:r>
            <a:r>
              <a:rPr lang="ru-RU" sz="1800" dirty="0" smtClean="0"/>
              <a:t> заданиями</a:t>
            </a:r>
            <a:r>
              <a:rPr lang="ru-RU" sz="1800" dirty="0"/>
              <a:t>, </a:t>
            </a:r>
            <a:endParaRPr lang="ru-RU" sz="1800" dirty="0" smtClean="0"/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      CD-диск </a:t>
            </a:r>
            <a:r>
              <a:rPr lang="ru-RU" sz="1800" dirty="0"/>
              <a:t>с компьютерными методиками.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/>
      <p:bldP spid="263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Развитие наглядно-образного мышления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571472" y="1428736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1800" dirty="0"/>
              <a:t>Методика "Елочные шары</a:t>
            </a:r>
            <a:r>
              <a:rPr lang="ru-RU" dirty="0"/>
              <a:t>" </a:t>
            </a:r>
          </a:p>
        </p:txBody>
      </p:sp>
      <p:pic>
        <p:nvPicPr>
          <p:cNvPr id="271365" name="Picture 5" descr="развитие мышления у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33115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4786314" y="1357298"/>
            <a:ext cx="354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800" dirty="0"/>
              <a:t>Методика "Продолжи узор"</a:t>
            </a:r>
            <a:r>
              <a:rPr lang="ru-RU" dirty="0"/>
              <a:t> </a:t>
            </a:r>
          </a:p>
        </p:txBody>
      </p:sp>
      <p:pic>
        <p:nvPicPr>
          <p:cNvPr id="271368" name="Picture 8" descr="развивающие игры скача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85926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0" y="2714625"/>
            <a:ext cx="190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1385" name="Rectangle 25"/>
          <p:cNvSpPr>
            <a:spLocks noChangeArrowheads="1"/>
          </p:cNvSpPr>
          <p:nvPr/>
        </p:nvSpPr>
        <p:spPr bwMode="auto">
          <a:xfrm>
            <a:off x="500034" y="5143512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1800" dirty="0"/>
              <a:t>Методика "Мозаика"</a:t>
            </a:r>
          </a:p>
        </p:txBody>
      </p:sp>
      <p:pic>
        <p:nvPicPr>
          <p:cNvPr id="271386" name="Picture 26" descr="развитие мышления у дет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929066"/>
            <a:ext cx="33845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3000"/>
                                        <p:tgtEl>
                                          <p:spTgt spid="27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/>
      <p:bldP spid="271366" grpId="0"/>
      <p:bldP spid="271385" grpId="0"/>
    </p:bld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721</Words>
  <Application>Microsoft Office PowerPoint</Application>
  <PresentationFormat>Экран (4:3)</PresentationFormat>
  <Paragraphs>151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Training</vt:lpstr>
      <vt:lpstr>Скругленный</vt:lpstr>
      <vt:lpstr>Дидактические игры, как средство развития  познавательной деятельности детей с ЗПР</vt:lpstr>
      <vt:lpstr>Особенности познавательных процессов у детей с ЗПР</vt:lpstr>
      <vt:lpstr> Сущность дидактических игр как  средства обучения </vt:lpstr>
      <vt:lpstr>Задачи дидактических игр:</vt:lpstr>
      <vt:lpstr>Классификация дидактических игр  по уровню деятельности </vt:lpstr>
      <vt:lpstr>Слайд 6</vt:lpstr>
      <vt:lpstr>Слайд 7</vt:lpstr>
      <vt:lpstr>«Комплексная программа развития интеллекта»</vt:lpstr>
      <vt:lpstr>Развитие наглядно-образного мышления</vt:lpstr>
      <vt:lpstr>Развитие  логического мышления, внимания, памяти</vt:lpstr>
      <vt:lpstr>Игры с планшетом «Логико-малыш»</vt:lpstr>
      <vt:lpstr>Слайд 12</vt:lpstr>
      <vt:lpstr>Спасибо за внимание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в развитии познавательных способностей детей с ЗПР</dc:title>
  <dc:creator>Домашний</dc:creator>
  <cp:lastModifiedBy>Владалец</cp:lastModifiedBy>
  <cp:revision>74</cp:revision>
  <dcterms:created xsi:type="dcterms:W3CDTF">2010-10-24T12:35:04Z</dcterms:created>
  <dcterms:modified xsi:type="dcterms:W3CDTF">2013-02-28T19:06:03Z</dcterms:modified>
</cp:coreProperties>
</file>