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69" r:id="rId4"/>
    <p:sldId id="270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FDFC3"/>
    <a:srgbClr val="A6B4CC"/>
    <a:srgbClr val="663300"/>
    <a:srgbClr val="67B6F7"/>
    <a:srgbClr val="660066"/>
    <a:srgbClr val="534D65"/>
    <a:srgbClr val="28B6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713DBB-6961-4F72-A02C-B9035E1E4C72}" type="datetimeFigureOut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EED5E6-1E33-4670-8BE8-2C7F3C10D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5884-2416-4B34-9FC7-BDA78952EFB6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DE8B-C081-43D4-A057-66FBAEDC1D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6EC2-6864-492A-BBE4-8EA08493414B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F071-2723-44DA-84AB-3BBAFE4F8F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83DB-85AD-4ED7-ADAB-82FACFCD41F6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9047-C511-4A07-9BD1-D6E867A0B3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79AB-41BB-4B14-A18D-C86AA1F8B97E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EC80-714B-440E-942F-5A1F551F2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684A-02FC-4B60-8226-62DAD0493292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2472-ED64-4097-BEE2-43BA295E79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991C-0DEB-490C-A772-05C8D10CB9A4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95F4-B7D8-4A46-B4B2-37E5EFD963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739C-1100-40CE-A13C-B78DD1969653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67A0-B867-412C-AE4A-583A56EA37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8738-D71E-40DD-B108-757E80A6CCD9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D58D-0210-4824-B38A-D4C3C647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702F-62E7-4106-8767-E36198F49EDC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418C-1556-4511-B88A-FDEC870FD8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EE63-473E-44B2-9CBE-A84E7EF6C1E6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23F8-8BD1-41CB-9EDF-E9CBA015F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D18E-5417-4FF7-9B42-9BA527F94DD1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82D7-C2CD-428C-8CD7-B93CAA5ED9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471B-C086-48A5-9C2C-8E6144ADF26C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0ECD-744E-4700-AE7F-89C4EEB322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B4CC"/>
            </a:gs>
            <a:gs pos="39999">
              <a:srgbClr val="85C2FF"/>
            </a:gs>
            <a:gs pos="70000">
              <a:srgbClr val="C4D6EB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7905FF-8C26-43B0-8A10-759F3304A9AB}" type="datetime1">
              <a:rPr lang="ru-RU"/>
              <a:pPr>
                <a:defRPr/>
              </a:pPr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8BC15C-9FEE-40A3-BD3C-B80CF9F3F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357298"/>
            <a:ext cx="84296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small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 в живописи русских художников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72866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Автор методического пособия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Учитель изобразительного искусства школы №1288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Ильина Людмила Николаевна</a:t>
            </a: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endParaRPr lang="ru-RU" b="1">
              <a:solidFill>
                <a:srgbClr val="7030A0"/>
              </a:solidFill>
            </a:endParaRPr>
          </a:p>
          <a:p>
            <a:pPr algn="ctr"/>
            <a:r>
              <a:rPr lang="ru-RU"/>
              <a:t>Научный руководитель: к.п.н. Лепская  Надежда Анатольевна</a:t>
            </a: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Лаборатория компьютерных технологий в художественном образовании ЦНХО Г.Москва</a:t>
            </a:r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3D068-3047-4EF7-8FA5-83DB3E3D361C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 «Боярыня Морозова»  </a:t>
            </a: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1887 год  ГТГ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200" dirty="0" smtClean="0"/>
          </a:p>
        </p:txBody>
      </p:sp>
      <p:pic>
        <p:nvPicPr>
          <p:cNvPr id="5" name="Содержимое 4" descr="№21 Боярыня Мороз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1143000"/>
            <a:ext cx="9144000" cy="4562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84509-5EA8-4E60-9E37-A62A6BBE8642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428625" y="5857875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Monotype Corsiva" pitchFamily="66" charset="0"/>
              </a:rPr>
              <a:t>«Художник передал основные, глубокие, коренные черты русского народа: протест насилию, преданность своим идеям, упорство и настойчивость. Именно это читаем мы ныне в картине Сурикова .»</a:t>
            </a:r>
          </a:p>
          <a:p>
            <a:r>
              <a:rPr lang="ru-RU" sz="1600" b="1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Сергей Соловьев</a:t>
            </a:r>
          </a:p>
        </p:txBody>
      </p:sp>
      <p:sp>
        <p:nvSpPr>
          <p:cNvPr id="7" name="Блок-схема: узел 6">
            <a:hlinkClick r:id="rId3" action="ppaction://hlinksldjump"/>
          </p:cNvPr>
          <p:cNvSpPr/>
          <p:nvPr/>
        </p:nvSpPr>
        <p:spPr>
          <a:xfrm>
            <a:off x="8429652" y="500042"/>
            <a:ext cx="285752" cy="28575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38" cy="941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</a:t>
            </a:r>
            <a:b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центральный фрагмент картины «Боярыня Морозова»</a:t>
            </a:r>
          </a:p>
        </p:txBody>
      </p:sp>
      <p:pic>
        <p:nvPicPr>
          <p:cNvPr id="5" name="Содержимое 4" descr="№16 Боярыня Морозова центральный фрагмен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2250"/>
            <a:ext cx="5111750" cy="3414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   Феодосия Прокопьевна  Морозова (1632-1675) была защитницей старообрядчества. В 1671 году ее арестовали, лишили состояния, пытали, но она отказалась изменить своей вере и умерла в заточении.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  Бледное лицо Морозовой со впалыми щеками и фанатичным блеском глаз прекрасно и страшно одновременно.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   Во всем облике боярыни, которая левой рукой вцепилась в сани и высоко подняла правую со сложенным </a:t>
            </a:r>
            <a:r>
              <a:rPr lang="ru-RU" sz="1600" b="1" dirty="0" err="1" smtClean="0">
                <a:solidFill>
                  <a:srgbClr val="002060"/>
                </a:solidFill>
              </a:rPr>
              <a:t>двоеперстием</a:t>
            </a:r>
            <a:r>
              <a:rPr lang="ru-RU" sz="1600" b="1" dirty="0" smtClean="0">
                <a:solidFill>
                  <a:srgbClr val="002060"/>
                </a:solidFill>
              </a:rPr>
              <a:t>, - и огромная внутренняя сила, и неимоверное нервное напряжение</a:t>
            </a:r>
            <a:r>
              <a:rPr lang="ru-RU" sz="1600" dirty="0" smtClean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Идея картины – изображение конфликта, при котором главный герой погибает, не предав своих убеждений.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21849-4423-430E-A085-97AF8F16611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картины В.И.Сурикова  </a:t>
            </a:r>
            <a:b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«Боярыня Морозова»</a:t>
            </a:r>
          </a:p>
        </p:txBody>
      </p:sp>
      <p:pic>
        <p:nvPicPr>
          <p:cNvPr id="5" name="Содержимое 4" descr="№15 Боярыня Морозова правый фрагмен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09575"/>
            <a:ext cx="5111750" cy="5580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50"/>
          </a:xfrm>
        </p:spPr>
        <p:txBody>
          <a:bodyPr/>
          <a:lstStyle/>
          <a:p>
            <a:pPr algn="just" eaLnBrk="1" hangingPunct="1"/>
            <a:r>
              <a:rPr lang="ru-RU" smtClean="0">
                <a:solidFill>
                  <a:srgbClr val="002060"/>
                </a:solidFill>
              </a:rPr>
              <a:t>    </a:t>
            </a:r>
            <a:r>
              <a:rPr lang="ru-RU" b="1" smtClean="0">
                <a:solidFill>
                  <a:srgbClr val="002060"/>
                </a:solidFill>
              </a:rPr>
              <a:t>Как народ встречает неистовую раскольницу?  Разглядывая толпу слева от саней, зритель  замечает    тех, кто сочувствует героине: </a:t>
            </a:r>
          </a:p>
          <a:p>
            <a:pPr algn="just" eaLnBrk="1" hangingPunct="1"/>
            <a:r>
              <a:rPr lang="ru-RU" b="1" smtClean="0">
                <a:solidFill>
                  <a:srgbClr val="002060"/>
                </a:solidFill>
              </a:rPr>
              <a:t>   Поднимает два перста юродивый, кланяется Морозовой барышня в желтом платке, молодая монахиня выглядывает из-за ее спины.</a:t>
            </a:r>
          </a:p>
          <a:p>
            <a:pPr algn="just" eaLnBrk="1" hangingPunct="1"/>
            <a:r>
              <a:rPr lang="ru-RU" b="1" smtClean="0">
                <a:solidFill>
                  <a:srgbClr val="002060"/>
                </a:solidFill>
              </a:rPr>
              <a:t>Склонившаяся боярыня в золотистом платке и голубой шубке стала одним из проникновенных образов в картине. В нем воплотились идеалы женской красоты и поэтичности допетровского времени.</a:t>
            </a:r>
          </a:p>
          <a:p>
            <a:pPr algn="just" eaLnBrk="1" hangingPunct="1"/>
            <a:r>
              <a:rPr lang="ru-RU" b="1" smtClean="0">
                <a:solidFill>
                  <a:srgbClr val="C00000"/>
                </a:solidFill>
              </a:rPr>
              <a:t>В исторической картине всегда так или иначе  просматривается авторская позиция. Не случайно задумавшийся над смыслом происходящего странник с посохом похож на самого автора.</a:t>
            </a:r>
          </a:p>
          <a:p>
            <a:pPr eaLnBrk="1" hangingPunct="1"/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44CC6-336A-40F3-985B-1DB392E5E8A5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картины В.И.Сурикова </a:t>
            </a:r>
            <a:b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«Боярыня Морозова»</a:t>
            </a:r>
          </a:p>
        </p:txBody>
      </p:sp>
      <p:pic>
        <p:nvPicPr>
          <p:cNvPr id="5" name="Содержимое 4" descr="№14 Боярыня Морозова левый фрагмент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t="-16"/>
          <a:stretch>
            <a:fillRect/>
          </a:stretch>
        </p:blipFill>
        <p:spPr>
          <a:xfrm>
            <a:off x="3857625" y="357188"/>
            <a:ext cx="4997450" cy="539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428750"/>
            <a:ext cx="3571875" cy="5143500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rgbClr val="002060"/>
                </a:solidFill>
              </a:rPr>
              <a:t>   В многоликой толпе свидетелей духовного подвига Морозовой каждый имеет свою «биографию».</a:t>
            </a:r>
          </a:p>
          <a:p>
            <a:pPr algn="just" eaLnBrk="1" hangingPunct="1"/>
            <a:r>
              <a:rPr lang="ru-RU" smtClean="0">
                <a:solidFill>
                  <a:srgbClr val="002060"/>
                </a:solidFill>
              </a:rPr>
              <a:t>   </a:t>
            </a:r>
            <a:r>
              <a:rPr lang="ru-RU" b="1" smtClean="0">
                <a:solidFill>
                  <a:srgbClr val="002060"/>
                </a:solidFill>
              </a:rPr>
              <a:t>Справа от саней, увозящих Морозову, - недруги, равнодушные наблюдатели и сочувствующие горожане. Различно отношение к раскольнице: здесь и злобно смеющийся поп в лисьей шубе, веселящийся со своим соседом, богатым купцом, и потрясенные бояре, и мальчик-подросток.</a:t>
            </a:r>
          </a:p>
          <a:p>
            <a:pPr algn="just" eaLnBrk="1" hangingPunct="1"/>
            <a:r>
              <a:rPr lang="ru-RU" b="1" smtClean="0">
                <a:solidFill>
                  <a:srgbClr val="002060"/>
                </a:solidFill>
              </a:rPr>
              <a:t>   Очень интересен колорит картины. В центре черное пятно одежды Морозовой рядом с красным нарядом Урусовой: на фоне белого снега создается тревожное контрастное сочетание. А  вокруг толпа, изображенная необыкновенно красочно и даже празднично</a:t>
            </a:r>
            <a:r>
              <a:rPr lang="ru-RU" smtClean="0">
                <a:solidFill>
                  <a:srgbClr val="002060"/>
                </a:solidFill>
              </a:rPr>
              <a:t>: </a:t>
            </a:r>
            <a:r>
              <a:rPr lang="ru-RU" b="1" smtClean="0">
                <a:solidFill>
                  <a:srgbClr val="002060"/>
                </a:solidFill>
              </a:rPr>
              <a:t>желтое, красное, голубое,  малиновое… Но все эти яркие пятна смягчены и объединены мягким рассеянным светом. В картине ощущается голубоватая дымка влажного воздуха.</a:t>
            </a:r>
          </a:p>
          <a:p>
            <a:pPr algn="just" eaLnBrk="1" hangingPunct="1"/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5932A-164E-4BF2-9B17-C5603284208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2288" y="3929063"/>
            <a:ext cx="5486400" cy="642937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Композиция картины </a:t>
            </a:r>
          </a:p>
        </p:txBody>
      </p:sp>
      <p:pic>
        <p:nvPicPr>
          <p:cNvPr id="6" name="Рисунок 5" descr="№21 Боярыня Морозов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612775"/>
            <a:ext cx="6858000" cy="31734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4572000"/>
            <a:ext cx="8215313" cy="17859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</a:rPr>
              <a:t>     На картине изображены сани с боярыней, которые вклиниваются в толпу. Морозова и народ – такова тема картины. Картина производит сильное впечатление звучностью красок, напряженным состоянием персонажей. Дочерна синее пятно, фигура раскольницы, ее бледное, вдохновенное лицо – центр огромного полотна. Высоко поднята рука с двуперстием воспринимается как страстный призыв к народу следовать старой вере. Этот выразительный жест продолжается, зрительно удлиняется линией шубы, спадающей с телеги на снег . Толпу людей объединяет  движение, нарастающее к центру: юродивый сидит на снегу, нищенка встает на колени и тянется к Морозовой, сестра боярыни, Евдокия  Прокопьевна Урусова, идет рядом с санями, а слева за ними во весь дух бежит мальчишка.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52287-B61C-4107-A618-CF18CD9DA56A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5366" name="Рисунок 9" descr="№21 Боярыня Морозова.jpg"/>
          <p:cNvPicPr>
            <a:picLocks noChangeAspect="1"/>
          </p:cNvPicPr>
          <p:nvPr/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1357313" y="500063"/>
            <a:ext cx="68580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10800000">
            <a:off x="3643313" y="1643063"/>
            <a:ext cx="4500562" cy="2000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3094" y="1821657"/>
            <a:ext cx="2071687" cy="1714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4214812" cy="1285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 </a:t>
            </a:r>
            <a:b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«Переход Суворова через Альпы»</a:t>
            </a:r>
            <a:b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1889 год</a:t>
            </a:r>
            <a:endParaRPr lang="ru-RU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Содержимое 4" descr="№19 переход Суворова через Альп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285750"/>
            <a:ext cx="441325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285875"/>
            <a:ext cx="4000500" cy="557212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Главные герои картины -  мужики в военных мундирах, под командованием отца–командира Александра Суворова совершившие переход через альпийские кручи и удивившие своим подвигом всю Европу.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Художник изобразил спуск с горы </a:t>
            </a:r>
            <a:r>
              <a:rPr lang="ru-RU" b="1" dirty="0" err="1" smtClean="0">
                <a:solidFill>
                  <a:srgbClr val="002060"/>
                </a:solidFill>
              </a:rPr>
              <a:t>Панкс</a:t>
            </a:r>
            <a:r>
              <a:rPr lang="ru-RU" b="1" dirty="0" smtClean="0">
                <a:solidFill>
                  <a:srgbClr val="002060"/>
                </a:solidFill>
              </a:rPr>
              <a:t> – последний, решающий момент похода, когда Суворов, 26 сентября 1799 года, обманув все расчеты противника, молниеносно выводит свои войска из гор на равнину.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Суриков прежде всего взялся за изучение истории. Он неделями рылся в архивах, читал письма и документы времен Екатерины и Павла, и разыскал собственноручный рапорт великого полководца, присланный царю из далекой Швейцарии.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660066"/>
                </a:solidFill>
                <a:latin typeface="Monotype Corsiva" pitchFamily="66" charset="0"/>
              </a:rPr>
              <a:t>«…на каждом шагу в этом царстве ужаса зияющие пропасти представляли отверстые гробы смерти. Дремучие, мрачные ночи, непрерывно ударяющие громы, льющиеся дожди и густой туман облаков при шумных водопадах, с каменьями с вершин низвергавшихся , увеличивали трепет.  Много людей с лошадьми с величайшим стремлением летели в преисподние пучин, где многие убивались. А многие спасались.»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FD658-5186-451C-802C-BA5A7D4D4F45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358062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рисунки на темы истории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F9380-18B7-4028-BCBF-D5C94F7A2020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3" name="Рисунок 2" descr="№22 рыцарь тушь пе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1357313"/>
            <a:ext cx="327501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№25 воин Древней Руси гел. ру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7313"/>
            <a:ext cx="3360738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лнце 5">
            <a:hlinkClick r:id="rId4" action="ppaction://hlinksldjump"/>
          </p:cNvPr>
          <p:cNvSpPr/>
          <p:nvPr/>
        </p:nvSpPr>
        <p:spPr>
          <a:xfrm>
            <a:off x="8445500" y="419100"/>
            <a:ext cx="428625" cy="357188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№26 тучи над городом каранда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285750"/>
            <a:ext cx="3021012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№23 рыцарь каранда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14313"/>
            <a:ext cx="4143375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ыцарь и его замок каранда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2643188"/>
            <a:ext cx="3643313" cy="262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5715000"/>
            <a:ext cx="821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Авторы  работ:        ученики 7 классов школы №1244</a:t>
            </a:r>
          </a:p>
          <a:p>
            <a:pPr algn="ctr"/>
            <a:r>
              <a:rPr lang="ru-RU" b="1" i="1"/>
              <a:t>Художественные материалы:       карандаш, черная гелиевая  ручка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4CB91-3DCE-4A74-B96E-6409D90256D9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№20 рыцарские трниры детская работакопировани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0"/>
            <a:ext cx="9144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75" y="6143625"/>
            <a:ext cx="307181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Коллективная работа выполнена учениками 7-а класса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833F8-AA58-429E-B46E-C19A64CCE7E3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2714625" y="357188"/>
            <a:ext cx="4500563" cy="7143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cap="smal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571625"/>
            <a:ext cx="8258175" cy="5000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	 </a:t>
            </a:r>
            <a:r>
              <a:rPr lang="ru-RU" sz="2000" b="1" dirty="0" smtClean="0">
                <a:solidFill>
                  <a:srgbClr val="002060"/>
                </a:solidFill>
              </a:rPr>
              <a:t>Академия художеств и русский классицизм.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	Антон Лосенко – первый русский исторический живописец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	</a:t>
            </a:r>
            <a:r>
              <a:rPr lang="ru-RU" sz="2000" b="1" dirty="0" smtClean="0">
                <a:solidFill>
                  <a:srgbClr val="002060"/>
                </a:solidFill>
              </a:rPr>
              <a:t>Романтизм в изобразительном искусстве России. 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	«Последний день Помпеи»  К.П.Брюллова .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	Реализм в творчестве художников-передвижников.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/>
              <a:t>  	</a:t>
            </a:r>
            <a:r>
              <a:rPr lang="ru-RU" sz="2000" b="1" dirty="0" smtClean="0">
                <a:solidFill>
                  <a:srgbClr val="002060"/>
                </a:solidFill>
              </a:rPr>
              <a:t>Суриков В.И.- один из наиболее ярких представителей русских 	художников исторического жанра 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800" dirty="0" smtClean="0"/>
              <a:t>  	</a:t>
            </a:r>
            <a:r>
              <a:rPr lang="ru-RU" sz="2000" b="1" dirty="0" smtClean="0">
                <a:solidFill>
                  <a:srgbClr val="002060"/>
                </a:solidFill>
              </a:rPr>
              <a:t>Детские рисунки на темы истории.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707B8-0101-4531-821B-496C666BC06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Багетная рамка 8">
            <a:hlinkClick r:id="rId2" action="ppaction://hlinksldjump"/>
          </p:cNvPr>
          <p:cNvSpPr/>
          <p:nvPr/>
        </p:nvSpPr>
        <p:spPr>
          <a:xfrm>
            <a:off x="500063" y="1571625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агетная рамка 9">
            <a:hlinkClick r:id="rId3" action="ppaction://hlinksldjump"/>
          </p:cNvPr>
          <p:cNvSpPr/>
          <p:nvPr/>
        </p:nvSpPr>
        <p:spPr>
          <a:xfrm>
            <a:off x="500063" y="1928813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агетная рамка 10">
            <a:hlinkClick r:id="rId4" action="ppaction://hlinksldjump"/>
          </p:cNvPr>
          <p:cNvSpPr/>
          <p:nvPr/>
        </p:nvSpPr>
        <p:spPr>
          <a:xfrm>
            <a:off x="500063" y="2643188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агетная рамка 11">
            <a:hlinkClick r:id="rId5" action="ppaction://hlinksldjump"/>
          </p:cNvPr>
          <p:cNvSpPr/>
          <p:nvPr/>
        </p:nvSpPr>
        <p:spPr>
          <a:xfrm>
            <a:off x="500063" y="3071813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агетная рамка 12">
            <a:hlinkClick r:id="rId2" action="ppaction://hlinksldjump"/>
          </p:cNvPr>
          <p:cNvSpPr/>
          <p:nvPr/>
        </p:nvSpPr>
        <p:spPr>
          <a:xfrm>
            <a:off x="500063" y="3714750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агетная рамка 13">
            <a:hlinkClick r:id="rId6" action="ppaction://hlinksldjump"/>
          </p:cNvPr>
          <p:cNvSpPr/>
          <p:nvPr/>
        </p:nvSpPr>
        <p:spPr>
          <a:xfrm>
            <a:off x="500063" y="4071938"/>
            <a:ext cx="357187" cy="285750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агетная рамка 15">
            <a:hlinkClick r:id="rId6" action="ppaction://hlinksldjump"/>
          </p:cNvPr>
          <p:cNvSpPr/>
          <p:nvPr/>
        </p:nvSpPr>
        <p:spPr>
          <a:xfrm>
            <a:off x="500063" y="5143500"/>
            <a:ext cx="357187" cy="285750"/>
          </a:xfrm>
          <a:prstGeom prst="bevel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Реализм в творчестве художников - передвижников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16A8F-0100-4074-81F4-B79BCFE4A1C7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 descr="№5 Петр Первый допрашивает царевича Алексе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285860"/>
            <a:ext cx="3143272" cy="2259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357188" y="4143375"/>
            <a:ext cx="82153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Новое видение отечественной истории</a:t>
            </a: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</a:rPr>
              <a:t>Первая передвижная выставка  художников открылась в Петербурге 29 ноября 1871 года. Русское искусство двинулось по новому пути –</a:t>
            </a: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</a:rPr>
              <a:t>в изобразительном искусстве восторжествовало реалистическое направление. В историческом жанре также окончательно утвердились позиции реализма. Это проявлялось прежде всего в новой трактовке исторических сюжетов. Главным действующим лицом выступает народ.</a:t>
            </a: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олнце 9">
            <a:hlinkClick r:id="rId3" action="ppaction://hlinksldjump"/>
          </p:cNvPr>
          <p:cNvSpPr/>
          <p:nvPr/>
        </p:nvSpPr>
        <p:spPr>
          <a:xfrm>
            <a:off x="8474075" y="347663"/>
            <a:ext cx="428625" cy="357187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сканирование0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1357298"/>
            <a:ext cx="2956746" cy="167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сканирование0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7620" y="1500174"/>
            <a:ext cx="1768571" cy="235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42938" y="4572000"/>
            <a:ext cx="8143875" cy="428625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Н.Н.Ге  «Петр первый допрашивает царевича Алексея Петровича в Петергофе»</a:t>
            </a:r>
          </a:p>
        </p:txBody>
      </p:sp>
      <p:pic>
        <p:nvPicPr>
          <p:cNvPr id="5" name="Рисунок 4" descr="№5 Петр Первый допрашивает царевича Алексея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38" y="428625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5214938"/>
            <a:ext cx="8143875" cy="1357312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rgbClr val="002060"/>
                </a:solidFill>
              </a:rPr>
              <a:t>Художник показал, что судьбы страны и народа не всегда решаются на поле битвы, под грохот пушек, звон сабель, хриплое пение боевых труб. Каждый шаг истории дается очень трудно, требует решающего выбора, тяжелых жертв</a:t>
            </a:r>
            <a:r>
              <a:rPr lang="ru-RU" sz="1800" b="1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9709B-0D02-40AD-A251-DA10B2A2B304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00125" y="4800600"/>
            <a:ext cx="7358063" cy="414338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И.Е.Репин «Иван Грозный и сын его Иван  16 ноября 1581 года»</a:t>
            </a:r>
          </a:p>
        </p:txBody>
      </p:sp>
      <p:pic>
        <p:nvPicPr>
          <p:cNvPr id="5" name="Рисунок 4" descr="№6 Иван Грозный и сын его Иван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8" y="409575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367338"/>
            <a:ext cx="7500937" cy="113347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   Для художника важны не столько приметы времени, сколько сильные, поистине шекспировские чувства. Главное в этой работе -  глаза царя, в которых боль, ужас, отчаяние и раскаяние почти перешли в безумие. Исторические декорации лишь подчеркивают важность чувств, а также позволяют персонажам Репина открыто выражать их.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BF733-BD37-4598-864D-067955697102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1563" y="4800600"/>
            <a:ext cx="7143750" cy="566738"/>
          </a:xfrm>
        </p:spPr>
        <p:txBody>
          <a:bodyPr/>
          <a:lstStyle/>
          <a:p>
            <a:pPr algn="ctr" eaLnBrk="1" hangingPunct="1"/>
            <a:r>
              <a:rPr lang="ru-RU" smtClean="0"/>
              <a:t>В.И.Суриков «Утро стрелецкой казни»  </a:t>
            </a:r>
            <a:r>
              <a:rPr lang="ru-RU" b="0" smtClean="0"/>
              <a:t>1881 год    ГТГ</a:t>
            </a:r>
          </a:p>
        </p:txBody>
      </p:sp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5357813"/>
            <a:ext cx="8572500" cy="128587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Сюжетом картины стали трагические страницы русской истории – стрелецкое восстание 1698 года и жестокая расправа над его участниками.  В полотне нашла отражение противоречивая, полная социальных конфликтов атмосфера петровского времени. На Красной площади – стрельцы, ожидающие смерти, их жены, матери и дети. Тревожный пейзаж холодного утра пронизан ожиданием трагедии. Огромная народная толпа заполнила площадь….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A546-E95C-4818-8827-E56A425991E1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Блок-схема: узел 8">
            <a:hlinkClick r:id="rId2" action="ppaction://hlinksldjump"/>
          </p:cNvPr>
          <p:cNvSpPr/>
          <p:nvPr/>
        </p:nvSpPr>
        <p:spPr>
          <a:xfrm>
            <a:off x="8719938" y="224270"/>
            <a:ext cx="285752" cy="28575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№11 утро стрелецкой казни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612775"/>
            <a:ext cx="8358216" cy="4114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3008313" cy="1643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картины </a:t>
            </a:r>
            <a:b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«Утро стрелецкой казни»</a:t>
            </a:r>
            <a:b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№10 Утро казни левый фрагмен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050" y="273050"/>
            <a:ext cx="4857750" cy="5853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25"/>
            <a:ext cx="3008313" cy="5000625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rgbClr val="002060"/>
                </a:solidFill>
              </a:rPr>
              <a:t>    Огромная народная толпа заполнила площадь. Скоро начнется казнь. Суриков тонко передает душевное состояние приговоренных к смерти и свидетелей казни, ощущение длящегося времени.  </a:t>
            </a:r>
          </a:p>
          <a:p>
            <a:pPr algn="just" eaLnBrk="1" hangingPunct="1"/>
            <a:r>
              <a:rPr lang="ru-RU" b="1" smtClean="0">
                <a:solidFill>
                  <a:srgbClr val="002060"/>
                </a:solidFill>
              </a:rPr>
              <a:t>Погружен в горькие и гневные размышления чернобородый стрелец. Этот человек не сломлен. В нем нет ни страха, ни смирения</a:t>
            </a:r>
          </a:p>
          <a:p>
            <a:pPr algn="just" eaLnBrk="1" hangingPunct="1"/>
            <a:r>
              <a:rPr lang="ru-RU" b="1" smtClean="0">
                <a:solidFill>
                  <a:srgbClr val="002060"/>
                </a:solidFill>
              </a:rPr>
              <a:t>С ненавистью и внутренней убежденностью смотрит рыжий стрелец на своего врага – царя, а тот словно отвечает ему остекленевшим от ярости взглядом. На пересечении их взглядов, в центре картины изображен стрелец, стоящий на телеге.  Он прощается с народом, низко кланяясь ему по старинному русскому обычаю.</a:t>
            </a:r>
          </a:p>
          <a:p>
            <a:pPr eaLnBrk="1" hangingPunct="1"/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CB8D5-DCED-4F77-B406-26D82D8F3D8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128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картины </a:t>
            </a:r>
            <a:b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«Утро стрелецкой казни»</a:t>
            </a:r>
            <a:r>
              <a:rPr lang="ru-RU" dirty="0" smtClean="0">
                <a:solidFill>
                  <a:srgbClr val="FFFF99"/>
                </a:solidFill>
              </a:rPr>
              <a:t/>
            </a:r>
            <a:br>
              <a:rPr lang="ru-RU" dirty="0" smtClean="0">
                <a:solidFill>
                  <a:srgbClr val="FFFF99"/>
                </a:solidFill>
              </a:rPr>
            </a:br>
            <a:endParaRPr lang="ru-RU" dirty="0" smtClean="0">
              <a:solidFill>
                <a:srgbClr val="FFFF99"/>
              </a:solidFill>
            </a:endParaRPr>
          </a:p>
        </p:txBody>
      </p:sp>
      <p:pic>
        <p:nvPicPr>
          <p:cNvPr id="5" name="Содержимое 4" descr="№9 Утро казни правый фрагмен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5" y="285750"/>
            <a:ext cx="4365625" cy="5853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Пестрые купола храма Василия Блаженного, узорчатые дуги конских упряжек, разноцветные одежды напоминают о яркой древнерусской культуре. Мглистый сумрак раннего утра, в котором еще виден свет горящих свечей, создает образ трудного, мучительного рождения нового дня и воспринимается как поэтическая метафора, обобщенно выражающая смысл исторической </a:t>
            </a:r>
            <a:r>
              <a:rPr lang="ru-RU" dirty="0" smtClean="0">
                <a:solidFill>
                  <a:srgbClr val="002060"/>
                </a:solidFill>
              </a:rPr>
              <a:t>минуты –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latin typeface="Monotype Corsiva" pitchFamily="66" charset="0"/>
              </a:rPr>
              <a:t>«начало славных дней Петра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Monotype Corsiva" pitchFamily="66" charset="0"/>
              </a:rPr>
              <a:t>мрачили мятежи и казни»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(А.С.Пушкин).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Художник впервые передал сущность целой эпохи, бурной и сложной.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E5E1D-F9A1-43CD-AC1B-6B4D1DA78A74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1153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  «Меншиков в Березове»  </a:t>
            </a:r>
            <a:r>
              <a:rPr lang="ru-RU" b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1883 год ГТГ</a:t>
            </a:r>
            <a: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№12 Меншиков в Березов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603625" y="1320800"/>
            <a:ext cx="5294313" cy="43338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2838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Тема картины «Меншиков в Березове» - падение  последнего яркого представителя Петровской эпохи.  На картине изображена тесная, с низким потолком комната в холодной избе. За простым деревянным столом сидят четыре человека – Меншиков и его дети, последовавшие за ним в ссылку.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Кажется, что тяжелые испытания, выпавшие на долю Меншикова, не сломили его, а еще больше закалили. В его гордой осанке, уверенной позе, его властно сжатой руке сказывается волевой характер, черты гордого повелителя, но в угрюмом взгляде сквозят унижение, скованность, безысходность.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Участь этого не сломленного испытаниями человека составляет драматический узел замысла Сурикова.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EAB9-BBD8-4CFC-9121-6FF780967E1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Блок-схема: узел 6">
            <a:hlinkClick r:id="rId3" action="ppaction://hlinksldjump"/>
          </p:cNvPr>
          <p:cNvSpPr/>
          <p:nvPr/>
        </p:nvSpPr>
        <p:spPr>
          <a:xfrm>
            <a:off x="8429652" y="500042"/>
            <a:ext cx="285752" cy="28575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1296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Monotype Corsiva</vt:lpstr>
      <vt:lpstr>Тема Office</vt:lpstr>
      <vt:lpstr>Слайд 1</vt:lpstr>
      <vt:lpstr>содержание</vt:lpstr>
      <vt:lpstr>Реализм в творчестве художников - передвижников</vt:lpstr>
      <vt:lpstr>Н.Н.Ге  «Петр первый допрашивает царевича Алексея Петровича в Петергофе»</vt:lpstr>
      <vt:lpstr>И.Е.Репин «Иван Грозный и сын его Иван  16 ноября 1581 года»</vt:lpstr>
      <vt:lpstr>В.И.Суриков «Утро стрелецкой казни»  1881 год    ГТГ</vt:lpstr>
      <vt:lpstr>Фрагмент картины  «Утро стрелецкой казни» </vt:lpstr>
      <vt:lpstr>Фрагмент картины  «Утро стрелецкой казни» </vt:lpstr>
      <vt:lpstr>В.И.Суриков  «Меншиков в Березове»  1883 год ГТГ </vt:lpstr>
      <vt:lpstr>В.И.Суриков «Боярыня Морозова»  1887 год  ГТГ </vt:lpstr>
      <vt:lpstr>В.И.Суриков  центральный фрагмент картины «Боярыня Морозова»</vt:lpstr>
      <vt:lpstr>Фрагмент картины В.И.Сурикова   «Боярыня Морозова»</vt:lpstr>
      <vt:lpstr>Фрагмент картины В.И.Сурикова  «Боярыня Морозова»</vt:lpstr>
      <vt:lpstr>Композиция картины </vt:lpstr>
      <vt:lpstr>В.И.Суриков  «Переход Суворова через Альпы» 1889 год</vt:lpstr>
      <vt:lpstr>Детские рисунки на темы истории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457</cp:revision>
  <dcterms:created xsi:type="dcterms:W3CDTF">2008-04-23T09:25:43Z</dcterms:created>
  <dcterms:modified xsi:type="dcterms:W3CDTF">2013-12-02T11:03:58Z</dcterms:modified>
</cp:coreProperties>
</file>