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91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FDFC3"/>
    <a:srgbClr val="A6B4CC"/>
    <a:srgbClr val="663300"/>
    <a:srgbClr val="67B6F7"/>
    <a:srgbClr val="660066"/>
    <a:srgbClr val="534D65"/>
    <a:srgbClr val="28B6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66" d="100"/>
          <a:sy n="66" d="100"/>
        </p:scale>
        <p:origin x="-128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2042F3-23AD-4581-845C-EFC9275E603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97E9BA-9F0D-489C-AAE4-F16DA0F3AC04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FFFF00"/>
              </a:solidFill>
            </a:rPr>
            <a:t>классицизм</a:t>
          </a:r>
          <a:endParaRPr lang="ru-RU" sz="3200" dirty="0">
            <a:solidFill>
              <a:srgbClr val="FFFF00"/>
            </a:solidFill>
          </a:endParaRPr>
        </a:p>
      </dgm:t>
    </dgm:pt>
    <dgm:pt modelId="{003D56FD-BE11-463D-8F29-16CA2CA2F7B0}" type="parTrans" cxnId="{4B8C1603-3A4B-41F4-A4C2-6ECC79440C57}">
      <dgm:prSet/>
      <dgm:spPr/>
      <dgm:t>
        <a:bodyPr/>
        <a:lstStyle/>
        <a:p>
          <a:endParaRPr lang="ru-RU"/>
        </a:p>
      </dgm:t>
    </dgm:pt>
    <dgm:pt modelId="{8648A4FF-2237-49BD-A25D-9AA89B8C43A9}" type="sibTrans" cxnId="{4B8C1603-3A4B-41F4-A4C2-6ECC79440C57}">
      <dgm:prSet/>
      <dgm:spPr/>
      <dgm:t>
        <a:bodyPr/>
        <a:lstStyle/>
        <a:p>
          <a:endParaRPr lang="ru-RU"/>
        </a:p>
      </dgm:t>
    </dgm:pt>
    <dgm:pt modelId="{FB927FF8-9828-4944-B1C0-99B50BE5ADB2}">
      <dgm:prSet phldrT="[Текст]" custT="1"/>
      <dgm:spPr/>
      <dgm:t>
        <a:bodyPr/>
        <a:lstStyle/>
        <a:p>
          <a:r>
            <a:rPr lang="ru-RU" sz="1600" dirty="0" smtClean="0"/>
            <a:t>Строгая организованность, уравновешенность  композиции, ясность и гармоничность образов</a:t>
          </a:r>
          <a:endParaRPr lang="ru-RU" sz="1600" dirty="0"/>
        </a:p>
      </dgm:t>
    </dgm:pt>
    <dgm:pt modelId="{F5238703-FEC4-4C89-B533-6E528BF925AD}" type="parTrans" cxnId="{2B24C599-673E-4C16-9C67-163C68EEF96F}">
      <dgm:prSet/>
      <dgm:spPr/>
      <dgm:t>
        <a:bodyPr/>
        <a:lstStyle/>
        <a:p>
          <a:endParaRPr lang="ru-RU"/>
        </a:p>
      </dgm:t>
    </dgm:pt>
    <dgm:pt modelId="{04F4224C-8D7E-4940-9E5F-836016865760}" type="sibTrans" cxnId="{2B24C599-673E-4C16-9C67-163C68EEF96F}">
      <dgm:prSet/>
      <dgm:spPr/>
      <dgm:t>
        <a:bodyPr/>
        <a:lstStyle/>
        <a:p>
          <a:endParaRPr lang="ru-RU"/>
        </a:p>
      </dgm:t>
    </dgm:pt>
    <dgm:pt modelId="{61F5E5AD-20FD-4C10-AE27-23E4721940F8}">
      <dgm:prSet phldrT="[Текст]" custT="1"/>
      <dgm:spPr/>
      <dgm:t>
        <a:bodyPr/>
        <a:lstStyle/>
        <a:p>
          <a:r>
            <a:rPr lang="ru-RU" sz="2400" cap="all" baseline="0" dirty="0" smtClean="0">
              <a:solidFill>
                <a:srgbClr val="FFFF00"/>
              </a:solidFill>
            </a:rPr>
            <a:t>романтизм</a:t>
          </a:r>
          <a:endParaRPr lang="ru-RU" sz="2400" cap="all" baseline="0" dirty="0">
            <a:solidFill>
              <a:srgbClr val="FFFF00"/>
            </a:solidFill>
          </a:endParaRPr>
        </a:p>
      </dgm:t>
    </dgm:pt>
    <dgm:pt modelId="{BA2B33EF-8F6F-4345-813F-47A05680A709}" type="parTrans" cxnId="{9958630E-CE52-4292-9398-9D238C9926D0}">
      <dgm:prSet/>
      <dgm:spPr/>
      <dgm:t>
        <a:bodyPr/>
        <a:lstStyle/>
        <a:p>
          <a:endParaRPr lang="ru-RU"/>
        </a:p>
      </dgm:t>
    </dgm:pt>
    <dgm:pt modelId="{4DDA6924-F9F7-4FAC-AF31-16CA1873DC9C}" type="sibTrans" cxnId="{9958630E-CE52-4292-9398-9D238C9926D0}">
      <dgm:prSet/>
      <dgm:spPr/>
      <dgm:t>
        <a:bodyPr/>
        <a:lstStyle/>
        <a:p>
          <a:endParaRPr lang="ru-RU"/>
        </a:p>
      </dgm:t>
    </dgm:pt>
    <dgm:pt modelId="{97C19F42-97D3-44D1-A197-7FA3946E5F05}">
      <dgm:prSet phldrT="[Текст]" custT="1"/>
      <dgm:spPr/>
      <dgm:t>
        <a:bodyPr/>
        <a:lstStyle/>
        <a:p>
          <a:r>
            <a:rPr lang="ru-RU" sz="1600" dirty="0" smtClean="0"/>
            <a:t>Культ  сильных страстей, свободная динамичная композиция, яркий насыщенный колорит полотна.</a:t>
          </a:r>
          <a:endParaRPr lang="ru-RU" sz="1600" dirty="0"/>
        </a:p>
      </dgm:t>
    </dgm:pt>
    <dgm:pt modelId="{DCD32FA6-BB29-4878-B35C-82AD6DF8B84B}" type="parTrans" cxnId="{89473EF8-9C88-4A25-9F73-034998E4C083}">
      <dgm:prSet/>
      <dgm:spPr/>
      <dgm:t>
        <a:bodyPr/>
        <a:lstStyle/>
        <a:p>
          <a:endParaRPr lang="ru-RU"/>
        </a:p>
      </dgm:t>
    </dgm:pt>
    <dgm:pt modelId="{E1C4F2BF-2B89-4EFD-AE86-8E2BE40CB906}" type="sibTrans" cxnId="{89473EF8-9C88-4A25-9F73-034998E4C083}">
      <dgm:prSet/>
      <dgm:spPr/>
      <dgm:t>
        <a:bodyPr/>
        <a:lstStyle/>
        <a:p>
          <a:endParaRPr lang="ru-RU"/>
        </a:p>
      </dgm:t>
    </dgm:pt>
    <dgm:pt modelId="{10858361-4BAD-4F23-A28D-44D67541BF7D}">
      <dgm:prSet phldrT="[Текст]" custT="1"/>
      <dgm:spPr/>
      <dgm:t>
        <a:bodyPr/>
        <a:lstStyle/>
        <a:p>
          <a:r>
            <a:rPr lang="ru-RU" sz="2400" cap="all" baseline="0" dirty="0" smtClean="0">
              <a:solidFill>
                <a:srgbClr val="FFFF00"/>
              </a:solidFill>
            </a:rPr>
            <a:t>реализм</a:t>
          </a:r>
          <a:endParaRPr lang="ru-RU" sz="2400" cap="all" baseline="0" dirty="0">
            <a:solidFill>
              <a:srgbClr val="FFFF00"/>
            </a:solidFill>
          </a:endParaRPr>
        </a:p>
      </dgm:t>
    </dgm:pt>
    <dgm:pt modelId="{A17E48CD-E97E-4459-8231-2AFA9F1BFAE1}" type="parTrans" cxnId="{49FB5389-8EB3-4CBD-92C5-3835274D6023}">
      <dgm:prSet/>
      <dgm:spPr/>
      <dgm:t>
        <a:bodyPr/>
        <a:lstStyle/>
        <a:p>
          <a:endParaRPr lang="ru-RU"/>
        </a:p>
      </dgm:t>
    </dgm:pt>
    <dgm:pt modelId="{61C4F961-D1B8-4B1D-8679-AF51CE165DFE}" type="sibTrans" cxnId="{49FB5389-8EB3-4CBD-92C5-3835274D6023}">
      <dgm:prSet/>
      <dgm:spPr/>
      <dgm:t>
        <a:bodyPr/>
        <a:lstStyle/>
        <a:p>
          <a:endParaRPr lang="ru-RU"/>
        </a:p>
      </dgm:t>
    </dgm:pt>
    <dgm:pt modelId="{7BB58DB8-51B7-4572-A03A-465529A4B8A7}">
      <dgm:prSet phldrT="[Текст]" custT="1"/>
      <dgm:spPr/>
      <dgm:t>
        <a:bodyPr/>
        <a:lstStyle/>
        <a:p>
          <a:r>
            <a:rPr lang="ru-RU" sz="1800" dirty="0" smtClean="0"/>
            <a:t>Правдивое, объективное, всестороннее отражение действительности.</a:t>
          </a:r>
          <a:endParaRPr lang="ru-RU" sz="1800" dirty="0"/>
        </a:p>
      </dgm:t>
    </dgm:pt>
    <dgm:pt modelId="{E252A734-AB6F-4601-881A-C3A64FFACB3C}" type="parTrans" cxnId="{B8204170-88CD-4FC0-874A-98FB86455657}">
      <dgm:prSet/>
      <dgm:spPr/>
      <dgm:t>
        <a:bodyPr/>
        <a:lstStyle/>
        <a:p>
          <a:endParaRPr lang="ru-RU"/>
        </a:p>
      </dgm:t>
    </dgm:pt>
    <dgm:pt modelId="{531764CE-AF28-4BCA-A500-727FA168FBC3}" type="sibTrans" cxnId="{B8204170-88CD-4FC0-874A-98FB86455657}">
      <dgm:prSet/>
      <dgm:spPr/>
      <dgm:t>
        <a:bodyPr/>
        <a:lstStyle/>
        <a:p>
          <a:endParaRPr lang="ru-RU"/>
        </a:p>
      </dgm:t>
    </dgm:pt>
    <dgm:pt modelId="{5CCE999A-EDFA-400B-9CAA-803E446FE912}">
      <dgm:prSet phldrT="[Текст]" custT="1"/>
      <dgm:spPr/>
      <dgm:t>
        <a:bodyPr/>
        <a:lstStyle/>
        <a:p>
          <a:r>
            <a:rPr lang="ru-RU" sz="1800" dirty="0" smtClean="0"/>
            <a:t>Разнообразие композиционных решений.</a:t>
          </a:r>
          <a:endParaRPr lang="ru-RU" sz="1800" dirty="0"/>
        </a:p>
      </dgm:t>
    </dgm:pt>
    <dgm:pt modelId="{C6A34934-DDBD-4B34-9140-03F444C94C8D}" type="parTrans" cxnId="{49ECF9EF-34D6-4156-BDE9-98A33C59EA68}">
      <dgm:prSet/>
      <dgm:spPr/>
      <dgm:t>
        <a:bodyPr/>
        <a:lstStyle/>
        <a:p>
          <a:endParaRPr lang="ru-RU"/>
        </a:p>
      </dgm:t>
    </dgm:pt>
    <dgm:pt modelId="{D069C972-786C-4144-AFCE-F3F4B0185B43}" type="sibTrans" cxnId="{49ECF9EF-34D6-4156-BDE9-98A33C59EA68}">
      <dgm:prSet/>
      <dgm:spPr/>
      <dgm:t>
        <a:bodyPr/>
        <a:lstStyle/>
        <a:p>
          <a:endParaRPr lang="ru-RU"/>
        </a:p>
      </dgm:t>
    </dgm:pt>
    <dgm:pt modelId="{81DB9A55-943C-4948-903F-FF80DC22E07E}">
      <dgm:prSet phldrT="[Текст]" custT="1"/>
      <dgm:spPr/>
      <dgm:t>
        <a:bodyPr/>
        <a:lstStyle/>
        <a:p>
          <a:r>
            <a:rPr lang="ru-RU" sz="1600" dirty="0" smtClean="0"/>
            <a:t>Герои картин изображены в моменты напряжения их духовных и физических сил, когда они противостоят природным стихиям.</a:t>
          </a:r>
          <a:endParaRPr lang="ru-RU" sz="1600" dirty="0"/>
        </a:p>
      </dgm:t>
    </dgm:pt>
    <dgm:pt modelId="{4CD0A99B-299B-48EF-A554-8B25AE6AC1FA}" type="parTrans" cxnId="{D81067C5-A604-4E72-BCA4-7B67F79877BF}">
      <dgm:prSet/>
      <dgm:spPr/>
      <dgm:t>
        <a:bodyPr/>
        <a:lstStyle/>
        <a:p>
          <a:endParaRPr lang="ru-RU"/>
        </a:p>
      </dgm:t>
    </dgm:pt>
    <dgm:pt modelId="{935CA759-EA53-4A66-B388-094CCA72C883}" type="sibTrans" cxnId="{D81067C5-A604-4E72-BCA4-7B67F79877BF}">
      <dgm:prSet/>
      <dgm:spPr/>
      <dgm:t>
        <a:bodyPr/>
        <a:lstStyle/>
        <a:p>
          <a:endParaRPr lang="ru-RU"/>
        </a:p>
      </dgm:t>
    </dgm:pt>
    <dgm:pt modelId="{52EE31CF-9466-4C47-B653-76752773C070}">
      <dgm:prSet phldrT="[Текст]" custT="1"/>
      <dgm:spPr/>
      <dgm:t>
        <a:bodyPr/>
        <a:lstStyle/>
        <a:p>
          <a:r>
            <a:rPr lang="ru-RU" sz="1600" dirty="0" smtClean="0"/>
            <a:t>Обращение к античному искусству как высшему образцу для подражания</a:t>
          </a:r>
          <a:endParaRPr lang="ru-RU" sz="1600" dirty="0"/>
        </a:p>
      </dgm:t>
    </dgm:pt>
    <dgm:pt modelId="{1318074A-6C79-43F3-9D66-F4BBC33E21B7}" type="parTrans" cxnId="{C5367D27-DA4A-4E2B-8C07-6FBBCAC16D1B}">
      <dgm:prSet/>
      <dgm:spPr/>
      <dgm:t>
        <a:bodyPr/>
        <a:lstStyle/>
        <a:p>
          <a:endParaRPr lang="ru-RU"/>
        </a:p>
      </dgm:t>
    </dgm:pt>
    <dgm:pt modelId="{B93612C0-3F98-4A42-8540-C8E04F6BE5E2}" type="sibTrans" cxnId="{C5367D27-DA4A-4E2B-8C07-6FBBCAC16D1B}">
      <dgm:prSet/>
      <dgm:spPr/>
      <dgm:t>
        <a:bodyPr/>
        <a:lstStyle/>
        <a:p>
          <a:endParaRPr lang="ru-RU"/>
        </a:p>
      </dgm:t>
    </dgm:pt>
    <dgm:pt modelId="{3CC0EB76-A169-4A0A-8994-560ACB3B3881}" type="pres">
      <dgm:prSet presAssocID="{CB2042F3-23AD-4581-845C-EFC9275E603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439153-04C1-4315-BC3B-552C7A02CB2A}" type="pres">
      <dgm:prSet presAssocID="{6A97E9BA-9F0D-489C-AAE4-F16DA0F3AC04}" presName="comp" presStyleCnt="0"/>
      <dgm:spPr/>
    </dgm:pt>
    <dgm:pt modelId="{D884409D-BD93-45A1-A4CF-497A234A2C23}" type="pres">
      <dgm:prSet presAssocID="{6A97E9BA-9F0D-489C-AAE4-F16DA0F3AC04}" presName="box" presStyleLbl="node1" presStyleIdx="0" presStyleCnt="3"/>
      <dgm:spPr/>
      <dgm:t>
        <a:bodyPr/>
        <a:lstStyle/>
        <a:p>
          <a:endParaRPr lang="ru-RU"/>
        </a:p>
      </dgm:t>
    </dgm:pt>
    <dgm:pt modelId="{BDF4D937-7812-4DC0-B7EE-3079E700BD17}" type="pres">
      <dgm:prSet presAssocID="{6A97E9BA-9F0D-489C-AAE4-F16DA0F3AC04}" presName="img" presStyleLbl="fgImgPlace1" presStyleIdx="0" presStyleCnt="3" custLinFactNeighborX="-1665" custLinFactNeighborY="-21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2410FD5-A796-4F48-9AC4-9BC63447D885}" type="pres">
      <dgm:prSet presAssocID="{6A97E9BA-9F0D-489C-AAE4-F16DA0F3AC0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D3D44-0464-42EB-88B3-E1DC91204691}" type="pres">
      <dgm:prSet presAssocID="{8648A4FF-2237-49BD-A25D-9AA89B8C43A9}" presName="spacer" presStyleCnt="0"/>
      <dgm:spPr/>
    </dgm:pt>
    <dgm:pt modelId="{2B1B4376-B020-4747-8002-C991760947A0}" type="pres">
      <dgm:prSet presAssocID="{61F5E5AD-20FD-4C10-AE27-23E4721940F8}" presName="comp" presStyleCnt="0"/>
      <dgm:spPr/>
    </dgm:pt>
    <dgm:pt modelId="{2AE176E1-631E-4118-9157-2C36E64E006D}" type="pres">
      <dgm:prSet presAssocID="{61F5E5AD-20FD-4C10-AE27-23E4721940F8}" presName="box" presStyleLbl="node1" presStyleIdx="1" presStyleCnt="3"/>
      <dgm:spPr/>
      <dgm:t>
        <a:bodyPr/>
        <a:lstStyle/>
        <a:p>
          <a:endParaRPr lang="ru-RU"/>
        </a:p>
      </dgm:t>
    </dgm:pt>
    <dgm:pt modelId="{935427FD-C28F-4FEA-BFAC-EAD070A3C109}" type="pres">
      <dgm:prSet presAssocID="{61F5E5AD-20FD-4C10-AE27-23E4721940F8}" presName="img" presStyleLbl="fgImgPlace1" presStyleIdx="1" presStyleCnt="3" custLinFactNeighborX="-643" custLinFactNeighborY="-129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BBA402A-5B61-4310-9482-0DFFCC264A60}" type="pres">
      <dgm:prSet presAssocID="{61F5E5AD-20FD-4C10-AE27-23E4721940F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5FB1A-FBF6-4468-8FC7-FB6E02F127CC}" type="pres">
      <dgm:prSet presAssocID="{4DDA6924-F9F7-4FAC-AF31-16CA1873DC9C}" presName="spacer" presStyleCnt="0"/>
      <dgm:spPr/>
    </dgm:pt>
    <dgm:pt modelId="{FC99F4CD-CEB1-4EEF-ADFF-B227DEB41851}" type="pres">
      <dgm:prSet presAssocID="{10858361-4BAD-4F23-A28D-44D67541BF7D}" presName="comp" presStyleCnt="0"/>
      <dgm:spPr/>
    </dgm:pt>
    <dgm:pt modelId="{19C216AE-FF98-49CC-BADA-BF0D90BC33F2}" type="pres">
      <dgm:prSet presAssocID="{10858361-4BAD-4F23-A28D-44D67541BF7D}" presName="box" presStyleLbl="node1" presStyleIdx="2" presStyleCnt="3"/>
      <dgm:spPr/>
      <dgm:t>
        <a:bodyPr/>
        <a:lstStyle/>
        <a:p>
          <a:endParaRPr lang="ru-RU"/>
        </a:p>
      </dgm:t>
    </dgm:pt>
    <dgm:pt modelId="{4627E7DD-3F93-4895-BDD3-697025DF4CDA}" type="pres">
      <dgm:prSet presAssocID="{10858361-4BAD-4F23-A28D-44D67541BF7D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4F12D23-AE82-415A-BE57-27225D024235}" type="pres">
      <dgm:prSet presAssocID="{10858361-4BAD-4F23-A28D-44D67541BF7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1AD89A-4B79-4624-80E8-F0A6F39EB134}" type="presOf" srcId="{97C19F42-97D3-44D1-A197-7FA3946E5F05}" destId="{2AE176E1-631E-4118-9157-2C36E64E006D}" srcOrd="0" destOrd="1" presId="urn:microsoft.com/office/officeart/2005/8/layout/vList4"/>
    <dgm:cxn modelId="{C5367D27-DA4A-4E2B-8C07-6FBBCAC16D1B}" srcId="{6A97E9BA-9F0D-489C-AAE4-F16DA0F3AC04}" destId="{52EE31CF-9466-4C47-B653-76752773C070}" srcOrd="1" destOrd="0" parTransId="{1318074A-6C79-43F3-9D66-F4BBC33E21B7}" sibTransId="{B93612C0-3F98-4A42-8540-C8E04F6BE5E2}"/>
    <dgm:cxn modelId="{1809347D-6D53-4398-B67E-CE22E4AE784D}" type="presOf" srcId="{97C19F42-97D3-44D1-A197-7FA3946E5F05}" destId="{DBBA402A-5B61-4310-9482-0DFFCC264A60}" srcOrd="1" destOrd="1" presId="urn:microsoft.com/office/officeart/2005/8/layout/vList4"/>
    <dgm:cxn modelId="{4C839E8B-47C3-4885-9B2A-63BB4D35CC9E}" type="presOf" srcId="{6A97E9BA-9F0D-489C-AAE4-F16DA0F3AC04}" destId="{82410FD5-A796-4F48-9AC4-9BC63447D885}" srcOrd="1" destOrd="0" presId="urn:microsoft.com/office/officeart/2005/8/layout/vList4"/>
    <dgm:cxn modelId="{9648536F-E7DB-40A2-9415-1D69C0787550}" type="presOf" srcId="{81DB9A55-943C-4948-903F-FF80DC22E07E}" destId="{DBBA402A-5B61-4310-9482-0DFFCC264A60}" srcOrd="1" destOrd="2" presId="urn:microsoft.com/office/officeart/2005/8/layout/vList4"/>
    <dgm:cxn modelId="{02A2038E-D62C-4274-B6B2-19F40021D142}" type="presOf" srcId="{52EE31CF-9466-4C47-B653-76752773C070}" destId="{82410FD5-A796-4F48-9AC4-9BC63447D885}" srcOrd="1" destOrd="2" presId="urn:microsoft.com/office/officeart/2005/8/layout/vList4"/>
    <dgm:cxn modelId="{4E09A0C2-FC15-4E66-B09D-3754EB08E285}" type="presOf" srcId="{FB927FF8-9828-4944-B1C0-99B50BE5ADB2}" destId="{D884409D-BD93-45A1-A4CF-497A234A2C23}" srcOrd="0" destOrd="1" presId="urn:microsoft.com/office/officeart/2005/8/layout/vList4"/>
    <dgm:cxn modelId="{4B8C1603-3A4B-41F4-A4C2-6ECC79440C57}" srcId="{CB2042F3-23AD-4581-845C-EFC9275E603C}" destId="{6A97E9BA-9F0D-489C-AAE4-F16DA0F3AC04}" srcOrd="0" destOrd="0" parTransId="{003D56FD-BE11-463D-8F29-16CA2CA2F7B0}" sibTransId="{8648A4FF-2237-49BD-A25D-9AA89B8C43A9}"/>
    <dgm:cxn modelId="{D81067C5-A604-4E72-BCA4-7B67F79877BF}" srcId="{61F5E5AD-20FD-4C10-AE27-23E4721940F8}" destId="{81DB9A55-943C-4948-903F-FF80DC22E07E}" srcOrd="1" destOrd="0" parTransId="{4CD0A99B-299B-48EF-A554-8B25AE6AC1FA}" sibTransId="{935CA759-EA53-4A66-B388-094CCA72C883}"/>
    <dgm:cxn modelId="{49FB5389-8EB3-4CBD-92C5-3835274D6023}" srcId="{CB2042F3-23AD-4581-845C-EFC9275E603C}" destId="{10858361-4BAD-4F23-A28D-44D67541BF7D}" srcOrd="2" destOrd="0" parTransId="{A17E48CD-E97E-4459-8231-2AFA9F1BFAE1}" sibTransId="{61C4F961-D1B8-4B1D-8679-AF51CE165DFE}"/>
    <dgm:cxn modelId="{7C237C87-3A9C-44FF-AE65-3EA9D8276840}" type="presOf" srcId="{5CCE999A-EDFA-400B-9CAA-803E446FE912}" destId="{19C216AE-FF98-49CC-BADA-BF0D90BC33F2}" srcOrd="0" destOrd="2" presId="urn:microsoft.com/office/officeart/2005/8/layout/vList4"/>
    <dgm:cxn modelId="{2B24C599-673E-4C16-9C67-163C68EEF96F}" srcId="{6A97E9BA-9F0D-489C-AAE4-F16DA0F3AC04}" destId="{FB927FF8-9828-4944-B1C0-99B50BE5ADB2}" srcOrd="0" destOrd="0" parTransId="{F5238703-FEC4-4C89-B533-6E528BF925AD}" sibTransId="{04F4224C-8D7E-4940-9E5F-836016865760}"/>
    <dgm:cxn modelId="{B8204170-88CD-4FC0-874A-98FB86455657}" srcId="{10858361-4BAD-4F23-A28D-44D67541BF7D}" destId="{7BB58DB8-51B7-4572-A03A-465529A4B8A7}" srcOrd="0" destOrd="0" parTransId="{E252A734-AB6F-4601-881A-C3A64FFACB3C}" sibTransId="{531764CE-AF28-4BCA-A500-727FA168FBC3}"/>
    <dgm:cxn modelId="{FF4A7DF5-8197-4860-9007-6AD8592D45D5}" type="presOf" srcId="{10858361-4BAD-4F23-A28D-44D67541BF7D}" destId="{34F12D23-AE82-415A-BE57-27225D024235}" srcOrd="1" destOrd="0" presId="urn:microsoft.com/office/officeart/2005/8/layout/vList4"/>
    <dgm:cxn modelId="{6BC148B6-B556-4474-9182-401BF6741A86}" type="presOf" srcId="{6A97E9BA-9F0D-489C-AAE4-F16DA0F3AC04}" destId="{D884409D-BD93-45A1-A4CF-497A234A2C23}" srcOrd="0" destOrd="0" presId="urn:microsoft.com/office/officeart/2005/8/layout/vList4"/>
    <dgm:cxn modelId="{6177F3AA-4145-40F7-95E6-AE866491D9E4}" type="presOf" srcId="{61F5E5AD-20FD-4C10-AE27-23E4721940F8}" destId="{2AE176E1-631E-4118-9157-2C36E64E006D}" srcOrd="0" destOrd="0" presId="urn:microsoft.com/office/officeart/2005/8/layout/vList4"/>
    <dgm:cxn modelId="{88563D21-2BD9-48AA-8AD0-A7E7F4511226}" type="presOf" srcId="{10858361-4BAD-4F23-A28D-44D67541BF7D}" destId="{19C216AE-FF98-49CC-BADA-BF0D90BC33F2}" srcOrd="0" destOrd="0" presId="urn:microsoft.com/office/officeart/2005/8/layout/vList4"/>
    <dgm:cxn modelId="{9B000459-194C-46F0-B884-DD57CEB81691}" type="presOf" srcId="{52EE31CF-9466-4C47-B653-76752773C070}" destId="{D884409D-BD93-45A1-A4CF-497A234A2C23}" srcOrd="0" destOrd="2" presId="urn:microsoft.com/office/officeart/2005/8/layout/vList4"/>
    <dgm:cxn modelId="{49ECF9EF-34D6-4156-BDE9-98A33C59EA68}" srcId="{10858361-4BAD-4F23-A28D-44D67541BF7D}" destId="{5CCE999A-EDFA-400B-9CAA-803E446FE912}" srcOrd="1" destOrd="0" parTransId="{C6A34934-DDBD-4B34-9140-03F444C94C8D}" sibTransId="{D069C972-786C-4144-AFCE-F3F4B0185B43}"/>
    <dgm:cxn modelId="{04F66B2B-79C0-48B4-8EA4-CD2682E8F087}" type="presOf" srcId="{61F5E5AD-20FD-4C10-AE27-23E4721940F8}" destId="{DBBA402A-5B61-4310-9482-0DFFCC264A60}" srcOrd="1" destOrd="0" presId="urn:microsoft.com/office/officeart/2005/8/layout/vList4"/>
    <dgm:cxn modelId="{5284E6C0-1630-4335-8060-ADE04916B042}" type="presOf" srcId="{81DB9A55-943C-4948-903F-FF80DC22E07E}" destId="{2AE176E1-631E-4118-9157-2C36E64E006D}" srcOrd="0" destOrd="2" presId="urn:microsoft.com/office/officeart/2005/8/layout/vList4"/>
    <dgm:cxn modelId="{E7BD12D6-A87F-4CB4-90C6-B66D4F01F1FE}" type="presOf" srcId="{7BB58DB8-51B7-4572-A03A-465529A4B8A7}" destId="{34F12D23-AE82-415A-BE57-27225D024235}" srcOrd="1" destOrd="1" presId="urn:microsoft.com/office/officeart/2005/8/layout/vList4"/>
    <dgm:cxn modelId="{89473EF8-9C88-4A25-9F73-034998E4C083}" srcId="{61F5E5AD-20FD-4C10-AE27-23E4721940F8}" destId="{97C19F42-97D3-44D1-A197-7FA3946E5F05}" srcOrd="0" destOrd="0" parTransId="{DCD32FA6-BB29-4878-B35C-82AD6DF8B84B}" sibTransId="{E1C4F2BF-2B89-4EFD-AE86-8E2BE40CB906}"/>
    <dgm:cxn modelId="{9958630E-CE52-4292-9398-9D238C9926D0}" srcId="{CB2042F3-23AD-4581-845C-EFC9275E603C}" destId="{61F5E5AD-20FD-4C10-AE27-23E4721940F8}" srcOrd="1" destOrd="0" parTransId="{BA2B33EF-8F6F-4345-813F-47A05680A709}" sibTransId="{4DDA6924-F9F7-4FAC-AF31-16CA1873DC9C}"/>
    <dgm:cxn modelId="{42A2D29B-2C53-4BF7-8E71-67A3874F23BE}" type="presOf" srcId="{5CCE999A-EDFA-400B-9CAA-803E446FE912}" destId="{34F12D23-AE82-415A-BE57-27225D024235}" srcOrd="1" destOrd="2" presId="urn:microsoft.com/office/officeart/2005/8/layout/vList4"/>
    <dgm:cxn modelId="{50B0ABE9-C032-4469-8E95-E0C9B061A6AC}" type="presOf" srcId="{7BB58DB8-51B7-4572-A03A-465529A4B8A7}" destId="{19C216AE-FF98-49CC-BADA-BF0D90BC33F2}" srcOrd="0" destOrd="1" presId="urn:microsoft.com/office/officeart/2005/8/layout/vList4"/>
    <dgm:cxn modelId="{FA448B93-2C23-421F-98C9-2E65CD62B9B4}" type="presOf" srcId="{CB2042F3-23AD-4581-845C-EFC9275E603C}" destId="{3CC0EB76-A169-4A0A-8994-560ACB3B3881}" srcOrd="0" destOrd="0" presId="urn:microsoft.com/office/officeart/2005/8/layout/vList4"/>
    <dgm:cxn modelId="{F84AA327-71A1-41F1-BA37-6417A062E7FD}" type="presOf" srcId="{FB927FF8-9828-4944-B1C0-99B50BE5ADB2}" destId="{82410FD5-A796-4F48-9AC4-9BC63447D885}" srcOrd="1" destOrd="1" presId="urn:microsoft.com/office/officeart/2005/8/layout/vList4"/>
    <dgm:cxn modelId="{499C8FDF-D465-4C65-B23C-F1B4D054E409}" type="presParOf" srcId="{3CC0EB76-A169-4A0A-8994-560ACB3B3881}" destId="{0F439153-04C1-4315-BC3B-552C7A02CB2A}" srcOrd="0" destOrd="0" presId="urn:microsoft.com/office/officeart/2005/8/layout/vList4"/>
    <dgm:cxn modelId="{1D69830B-4DD4-421D-953E-682DBF762EED}" type="presParOf" srcId="{0F439153-04C1-4315-BC3B-552C7A02CB2A}" destId="{D884409D-BD93-45A1-A4CF-497A234A2C23}" srcOrd="0" destOrd="0" presId="urn:microsoft.com/office/officeart/2005/8/layout/vList4"/>
    <dgm:cxn modelId="{AB70F3BB-8430-420E-92FC-F50ECC1DE9FC}" type="presParOf" srcId="{0F439153-04C1-4315-BC3B-552C7A02CB2A}" destId="{BDF4D937-7812-4DC0-B7EE-3079E700BD17}" srcOrd="1" destOrd="0" presId="urn:microsoft.com/office/officeart/2005/8/layout/vList4"/>
    <dgm:cxn modelId="{173EA160-82B8-43AF-B2DD-B9AB6E7FB72E}" type="presParOf" srcId="{0F439153-04C1-4315-BC3B-552C7A02CB2A}" destId="{82410FD5-A796-4F48-9AC4-9BC63447D885}" srcOrd="2" destOrd="0" presId="urn:microsoft.com/office/officeart/2005/8/layout/vList4"/>
    <dgm:cxn modelId="{E0463950-DCF3-462A-907D-6CC6346AD3FE}" type="presParOf" srcId="{3CC0EB76-A169-4A0A-8994-560ACB3B3881}" destId="{FB3D3D44-0464-42EB-88B3-E1DC91204691}" srcOrd="1" destOrd="0" presId="urn:microsoft.com/office/officeart/2005/8/layout/vList4"/>
    <dgm:cxn modelId="{8F7B7EEE-B729-49F5-B2BF-FC32916C6DFF}" type="presParOf" srcId="{3CC0EB76-A169-4A0A-8994-560ACB3B3881}" destId="{2B1B4376-B020-4747-8002-C991760947A0}" srcOrd="2" destOrd="0" presId="urn:microsoft.com/office/officeart/2005/8/layout/vList4"/>
    <dgm:cxn modelId="{056FFCA9-A423-480E-8C0E-C8A9AA32457F}" type="presParOf" srcId="{2B1B4376-B020-4747-8002-C991760947A0}" destId="{2AE176E1-631E-4118-9157-2C36E64E006D}" srcOrd="0" destOrd="0" presId="urn:microsoft.com/office/officeart/2005/8/layout/vList4"/>
    <dgm:cxn modelId="{89DC2621-3961-43C7-B855-469B7295BFDA}" type="presParOf" srcId="{2B1B4376-B020-4747-8002-C991760947A0}" destId="{935427FD-C28F-4FEA-BFAC-EAD070A3C109}" srcOrd="1" destOrd="0" presId="urn:microsoft.com/office/officeart/2005/8/layout/vList4"/>
    <dgm:cxn modelId="{06311EBC-A948-41DB-8D6E-7FBF19D7D978}" type="presParOf" srcId="{2B1B4376-B020-4747-8002-C991760947A0}" destId="{DBBA402A-5B61-4310-9482-0DFFCC264A60}" srcOrd="2" destOrd="0" presId="urn:microsoft.com/office/officeart/2005/8/layout/vList4"/>
    <dgm:cxn modelId="{8D5257E8-0178-4459-A18B-08B8F09A1B39}" type="presParOf" srcId="{3CC0EB76-A169-4A0A-8994-560ACB3B3881}" destId="{6CD5FB1A-FBF6-4468-8FC7-FB6E02F127CC}" srcOrd="3" destOrd="0" presId="urn:microsoft.com/office/officeart/2005/8/layout/vList4"/>
    <dgm:cxn modelId="{4F1FE214-1177-49CC-9DA8-5230D0FD48E7}" type="presParOf" srcId="{3CC0EB76-A169-4A0A-8994-560ACB3B3881}" destId="{FC99F4CD-CEB1-4EEF-ADFF-B227DEB41851}" srcOrd="4" destOrd="0" presId="urn:microsoft.com/office/officeart/2005/8/layout/vList4"/>
    <dgm:cxn modelId="{E90EDA36-5C57-48DC-8D3C-2C33F26176ED}" type="presParOf" srcId="{FC99F4CD-CEB1-4EEF-ADFF-B227DEB41851}" destId="{19C216AE-FF98-49CC-BADA-BF0D90BC33F2}" srcOrd="0" destOrd="0" presId="urn:microsoft.com/office/officeart/2005/8/layout/vList4"/>
    <dgm:cxn modelId="{248D89D8-7633-42AB-B7E0-4852BF26DAC1}" type="presParOf" srcId="{FC99F4CD-CEB1-4EEF-ADFF-B227DEB41851}" destId="{4627E7DD-3F93-4895-BDD3-697025DF4CDA}" srcOrd="1" destOrd="0" presId="urn:microsoft.com/office/officeart/2005/8/layout/vList4"/>
    <dgm:cxn modelId="{150CA7B5-2717-452D-8569-489C5AFDBC9B}" type="presParOf" srcId="{FC99F4CD-CEB1-4EEF-ADFF-B227DEB41851}" destId="{34F12D23-AE82-415A-BE57-27225D024235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64D36F-E1B4-4496-B8E8-2342BEF24CD8}" type="datetimeFigureOut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134603B-B636-439D-A5CB-7398F2C3FC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1D1DB3-3B40-48A8-A98A-4E1C8DD33D28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DB9315-F715-4736-9956-26D4AA0A9F80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D5F914-8757-4506-8B26-6E1ED37F2D87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2D57B-2D1A-44AB-B813-56327E6DD7E0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6386-31CC-4955-B6C8-8B68D68A1A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FCF2-5428-4CA3-8FBD-C8451F946932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D33D8-40AA-4E3B-A86E-BA4C2D1846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E8666-2A3C-47F8-8635-6FBB303600F8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56C44-2E6A-4526-B99F-5FCED0AA0B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C1B93-7A8C-4800-B994-6A35E95B1B8D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0D70E-2F21-44B5-ABE9-3F3D24E68C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183A-4EA9-4BB2-9313-3B5B5F8F8559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B8466-EB61-4DE2-B6D3-DAFB96C008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BEF3A-23FD-4784-8B5D-2A7E4D60BAF1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A1C8-01E9-4D77-8A51-C88E00B218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57A51-F296-4290-AE27-981EE1CB6672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50359-733B-4A69-92BA-4511FBCD81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7CEDD-0A13-43BC-AEA4-31164DC541C3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E568-167F-4E51-97D4-6ED67DC319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F287D-067C-4B0F-BAF1-A4F8BF285898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5BA14-3C84-4487-88D4-0340C90EBF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8714-006A-452F-8A97-16DDBB82AF02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6AD78-CC1C-4CB6-BA4D-43BFB119AD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4566B-6CC5-439F-AC0D-873346A0D0F8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2ADF8-6D28-4B02-8A3F-2E3AB0F46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783F-D7E2-4A2E-9B1C-40F6AF05B887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C19B4-CAF4-420C-A03A-06B085D95C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B4CC"/>
            </a:gs>
            <a:gs pos="39999">
              <a:srgbClr val="85C2FF"/>
            </a:gs>
            <a:gs pos="70000">
              <a:srgbClr val="C4D6EB"/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BE77DA-40F7-412C-BA06-C193906899F3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5DB32E-C9EA-4689-A6A8-250E0654DF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1357298"/>
            <a:ext cx="842968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small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исторический жанр в живописи русских художников</a:t>
            </a: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000125" y="3571875"/>
            <a:ext cx="72866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</a:rPr>
              <a:t>Автор методического пособия</a:t>
            </a:r>
          </a:p>
          <a:p>
            <a:pPr algn="ctr"/>
            <a:r>
              <a:rPr lang="ru-RU">
                <a:solidFill>
                  <a:srgbClr val="002060"/>
                </a:solidFill>
              </a:rPr>
              <a:t>Учитель изобразительного искусства школы №1288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Ильина Людмила Николаевна</a:t>
            </a:r>
          </a:p>
          <a:p>
            <a:pPr algn="ctr"/>
            <a:endParaRPr lang="ru-RU" b="1">
              <a:solidFill>
                <a:srgbClr val="7030A0"/>
              </a:solidFill>
            </a:endParaRPr>
          </a:p>
          <a:p>
            <a:pPr algn="ctr"/>
            <a:endParaRPr lang="ru-RU" b="1">
              <a:solidFill>
                <a:srgbClr val="7030A0"/>
              </a:solidFill>
            </a:endParaRPr>
          </a:p>
          <a:p>
            <a:pPr algn="ctr"/>
            <a:endParaRPr lang="ru-RU" b="1">
              <a:solidFill>
                <a:srgbClr val="7030A0"/>
              </a:solidFill>
            </a:endParaRPr>
          </a:p>
          <a:p>
            <a:pPr algn="ctr"/>
            <a:endParaRPr lang="ru-RU" b="1">
              <a:solidFill>
                <a:srgbClr val="7030A0"/>
              </a:solidFill>
            </a:endParaRPr>
          </a:p>
          <a:p>
            <a:pPr algn="ctr"/>
            <a:r>
              <a:rPr lang="ru-RU"/>
              <a:t>Научный руководитель: к.п.н. Лепская  Надежда Анатольевна</a:t>
            </a:r>
          </a:p>
          <a:p>
            <a:pPr algn="ctr"/>
            <a:r>
              <a:rPr lang="ru-RU" sz="1400" b="1">
                <a:solidFill>
                  <a:srgbClr val="002060"/>
                </a:solidFill>
              </a:rPr>
              <a:t>Лаборатория компьютерных технологий в художественном образовании ЦНХО Г.Москва</a:t>
            </a:r>
          </a:p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5BBF2-BA02-4398-81FF-46BAC37C46F2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285875" y="4800600"/>
            <a:ext cx="6357938" cy="3429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К.Брюллов «Последний день Помпеи»</a:t>
            </a:r>
          </a:p>
        </p:txBody>
      </p:sp>
      <p:pic>
        <p:nvPicPr>
          <p:cNvPr id="5" name="Рисунок 4" descr="№4 Последний день Помпеи.jpg"/>
          <p:cNvPicPr>
            <a:picLocks noGrp="1" noChangeAspect="1"/>
          </p:cNvPicPr>
          <p:nvPr>
            <p:ph type="pic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857356" y="428604"/>
            <a:ext cx="54864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5072063"/>
            <a:ext cx="8143875" cy="1785937"/>
          </a:xfrm>
        </p:spPr>
        <p:txBody>
          <a:bodyPr/>
          <a:lstStyle/>
          <a:p>
            <a:pPr algn="just" eaLnBrk="1" hangingPunct="1"/>
            <a:r>
              <a:rPr lang="ru-RU" sz="1600" smtClean="0"/>
              <a:t> </a:t>
            </a:r>
            <a:r>
              <a:rPr lang="ru-RU" sz="1600" b="1" i="1" smtClean="0">
                <a:solidFill>
                  <a:srgbClr val="002060"/>
                </a:solidFill>
              </a:rPr>
              <a:t>«Последний день Помпеи» - всемирно известный шедевр художника, написан в Италии в 1833 году.  Благодаря этой картине, имя русского живописца стало известно всей Европе. В этой картине сомкнулись два стиля: композиция выполнена по законам классицизма, а идеи характерны романтизму. Сюжет полотна исторический: он изобразил гибель города от извержения вулкана Везувий в 79 году от Рождества Христова.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B7FBB-BBBC-400D-8A2E-C432197BF18F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" name="Солнце 6">
            <a:hlinkClick r:id="rId5" action="ppaction://hlinksldjump"/>
          </p:cNvPr>
          <p:cNvSpPr/>
          <p:nvPr/>
        </p:nvSpPr>
        <p:spPr>
          <a:xfrm>
            <a:off x="8386763" y="376238"/>
            <a:ext cx="428625" cy="357187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2714625" y="357188"/>
            <a:ext cx="4500563" cy="71437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cap="small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</a:p>
        </p:txBody>
      </p:sp>
      <p:sp>
        <p:nvSpPr>
          <p:cNvPr id="3075" name="Содержимое 4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571625"/>
            <a:ext cx="8258175" cy="5000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	 </a:t>
            </a:r>
            <a:r>
              <a:rPr lang="ru-RU" sz="2000" b="1" dirty="0" smtClean="0">
                <a:solidFill>
                  <a:srgbClr val="002060"/>
                </a:solidFill>
              </a:rPr>
              <a:t>Академия художеств и русский классицизм.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  	Антон Лосенко – первый русский исторический живописец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  	</a:t>
            </a:r>
            <a:r>
              <a:rPr lang="ru-RU" sz="2000" b="1" dirty="0" smtClean="0">
                <a:solidFill>
                  <a:srgbClr val="002060"/>
                </a:solidFill>
              </a:rPr>
              <a:t>Романтизм в изобразительном искусстве России. 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 	«Последний день Помпеи»  К.П.Брюллова .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  	Реализм в творчестве художников-передвижников.</a:t>
            </a: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800" dirty="0" smtClean="0"/>
              <a:t>  	</a:t>
            </a:r>
            <a:r>
              <a:rPr lang="ru-RU" sz="2000" b="1" dirty="0" smtClean="0">
                <a:solidFill>
                  <a:srgbClr val="002060"/>
                </a:solidFill>
              </a:rPr>
              <a:t>Суриков В.И.- один из наиболее ярких представителей русских 	художников исторического жанра 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800" dirty="0" smtClean="0"/>
              <a:t>  	</a:t>
            </a:r>
            <a:r>
              <a:rPr lang="ru-RU" sz="2000" b="1" dirty="0" smtClean="0">
                <a:solidFill>
                  <a:srgbClr val="002060"/>
                </a:solidFill>
              </a:rPr>
              <a:t>Детские рисунки на темы истории.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ru-RU" sz="1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21C91-097F-454A-A467-D9A12CA456C8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9" name="Багетная рамка 8">
            <a:hlinkClick r:id="rId2" action="ppaction://hlinksldjump"/>
          </p:cNvPr>
          <p:cNvSpPr/>
          <p:nvPr/>
        </p:nvSpPr>
        <p:spPr>
          <a:xfrm>
            <a:off x="500063" y="1571625"/>
            <a:ext cx="357187" cy="285750"/>
          </a:xfrm>
          <a:prstGeom prst="bevel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Багетная рамка 9">
            <a:hlinkClick r:id="rId3" action="ppaction://hlinksldjump"/>
          </p:cNvPr>
          <p:cNvSpPr/>
          <p:nvPr/>
        </p:nvSpPr>
        <p:spPr>
          <a:xfrm>
            <a:off x="500063" y="1928813"/>
            <a:ext cx="357187" cy="285750"/>
          </a:xfrm>
          <a:prstGeom prst="bevel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агетная рамка 10">
            <a:hlinkClick r:id="rId4" action="ppaction://hlinksldjump"/>
          </p:cNvPr>
          <p:cNvSpPr/>
          <p:nvPr/>
        </p:nvSpPr>
        <p:spPr>
          <a:xfrm>
            <a:off x="500063" y="2643188"/>
            <a:ext cx="357187" cy="285750"/>
          </a:xfrm>
          <a:prstGeom prst="bevel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агетная рамка 11">
            <a:hlinkClick r:id="rId5" action="ppaction://hlinksldjump"/>
          </p:cNvPr>
          <p:cNvSpPr/>
          <p:nvPr/>
        </p:nvSpPr>
        <p:spPr>
          <a:xfrm>
            <a:off x="500063" y="3071813"/>
            <a:ext cx="357187" cy="285750"/>
          </a:xfrm>
          <a:prstGeom prst="bevel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агетная рамка 12">
            <a:hlinkClick r:id="" action="ppaction://noaction"/>
          </p:cNvPr>
          <p:cNvSpPr/>
          <p:nvPr/>
        </p:nvSpPr>
        <p:spPr>
          <a:xfrm>
            <a:off x="500063" y="3714750"/>
            <a:ext cx="357187" cy="285750"/>
          </a:xfrm>
          <a:prstGeom prst="bevel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агетная рамка 13">
            <a:hlinkClick r:id="" action="ppaction://noaction"/>
          </p:cNvPr>
          <p:cNvSpPr/>
          <p:nvPr/>
        </p:nvSpPr>
        <p:spPr>
          <a:xfrm>
            <a:off x="500063" y="4071938"/>
            <a:ext cx="357187" cy="285750"/>
          </a:xfrm>
          <a:prstGeom prst="bevel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агетная рамка 15">
            <a:hlinkClick r:id="" action="ppaction://noaction"/>
          </p:cNvPr>
          <p:cNvSpPr/>
          <p:nvPr/>
        </p:nvSpPr>
        <p:spPr>
          <a:xfrm>
            <a:off x="500063" y="5143500"/>
            <a:ext cx="357187" cy="285750"/>
          </a:xfrm>
          <a:prstGeom prst="bevel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Становление исторического жанра в русской живописи 18 века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600200"/>
            <a:ext cx="4286250" cy="475773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000" b="1" smtClean="0"/>
              <a:t>	    </a:t>
            </a:r>
            <a:r>
              <a:rPr lang="ru-RU" sz="2000" b="1" smtClean="0">
                <a:solidFill>
                  <a:srgbClr val="002060"/>
                </a:solidFill>
              </a:rPr>
              <a:t>Академия –это художественное государственное учреждение,</a:t>
            </a:r>
          </a:p>
          <a:p>
            <a:pPr algn="just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002060"/>
                </a:solidFill>
              </a:rPr>
              <a:t>      которое регулировало художественную жизнь страны, формировало вкусы, вносило в содержание искусства новые гражданские идеи.  </a:t>
            </a:r>
          </a:p>
          <a:p>
            <a:pPr algn="just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002060"/>
                </a:solidFill>
              </a:rPr>
              <a:t>	Став центром художественной жизни, Академия изменила в русском обществе отношение к искусству. </a:t>
            </a:r>
          </a:p>
          <a:p>
            <a:pPr algn="just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002060"/>
                </a:solidFill>
              </a:rPr>
              <a:t>	</a:t>
            </a:r>
            <a:r>
              <a:rPr lang="ru-RU" sz="2000" b="1" smtClean="0">
                <a:solidFill>
                  <a:srgbClr val="7030A0"/>
                </a:solidFill>
              </a:rPr>
              <a:t>Теперь  оно стало проводником важнейших просветительских идей классицизма.</a:t>
            </a:r>
          </a:p>
          <a:p>
            <a:pPr eaLnBrk="1" hangingPunct="1">
              <a:buFont typeface="Arial" charset="0"/>
              <a:buNone/>
            </a:pPr>
            <a:endParaRPr lang="ru-RU" sz="2000" smtClean="0"/>
          </a:p>
        </p:txBody>
      </p:sp>
      <p:pic>
        <p:nvPicPr>
          <p:cNvPr id="4100" name="Содержимое 5" descr="№1 Академия художеств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9163" y="1697038"/>
            <a:ext cx="3924300" cy="26495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801A0-9DB2-4C4B-9B21-7C74B469D70C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429250" y="4929188"/>
            <a:ext cx="3571875" cy="1000125"/>
          </a:xfrm>
          <a:prstGeom prst="wedgeRoundRectCallout">
            <a:avLst>
              <a:gd name="adj1" fmla="val -64674"/>
              <a:gd name="adj2" fmla="val -1188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А.Кокоринов, Ж.Валлен-Деламот. Здание Академии художеств.</a:t>
            </a:r>
          </a:p>
          <a:p>
            <a:pPr algn="ctr">
              <a:defRPr/>
            </a:pPr>
            <a:r>
              <a:rPr lang="ru-RU" dirty="0"/>
              <a:t>1758 год</a:t>
            </a:r>
          </a:p>
        </p:txBody>
      </p:sp>
      <p:sp>
        <p:nvSpPr>
          <p:cNvPr id="8" name="Солнце 7">
            <a:hlinkClick r:id="rId3" action="ppaction://hlinksldjump"/>
          </p:cNvPr>
          <p:cNvSpPr/>
          <p:nvPr/>
        </p:nvSpPr>
        <p:spPr>
          <a:xfrm>
            <a:off x="8358188" y="1000125"/>
            <a:ext cx="428625" cy="357188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канирование00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4143375"/>
            <a:ext cx="4786312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857250" y="1285875"/>
            <a:ext cx="75723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b="1">
                <a:solidFill>
                  <a:srgbClr val="002060"/>
                </a:solidFill>
              </a:rPr>
              <a:t>Классицизм</a:t>
            </a:r>
            <a:r>
              <a:rPr lang="ru-RU">
                <a:solidFill>
                  <a:srgbClr val="002060"/>
                </a:solidFill>
              </a:rPr>
              <a:t> (от лат. </a:t>
            </a:r>
            <a:r>
              <a:rPr lang="en-US" i="1">
                <a:solidFill>
                  <a:srgbClr val="002060"/>
                </a:solidFill>
              </a:rPr>
              <a:t>Classicus </a:t>
            </a:r>
            <a:r>
              <a:rPr lang="en-US">
                <a:solidFill>
                  <a:srgbClr val="002060"/>
                </a:solidFill>
              </a:rPr>
              <a:t>–</a:t>
            </a:r>
            <a:r>
              <a:rPr lang="ru-RU">
                <a:solidFill>
                  <a:srgbClr val="002060"/>
                </a:solidFill>
              </a:rPr>
              <a:t>образцовый) –художественный стиль европейского искусства  </a:t>
            </a:r>
            <a:r>
              <a:rPr lang="en-US">
                <a:solidFill>
                  <a:srgbClr val="002060"/>
                </a:solidFill>
              </a:rPr>
              <a:t>XVIII-XIX </a:t>
            </a:r>
            <a:r>
              <a:rPr lang="ru-RU">
                <a:solidFill>
                  <a:srgbClr val="002060"/>
                </a:solidFill>
              </a:rPr>
              <a:t> веков.</a:t>
            </a:r>
          </a:p>
          <a:p>
            <a:pPr>
              <a:buFont typeface="Arial" charset="0"/>
              <a:buNone/>
            </a:pPr>
            <a:endParaRPr lang="ru-RU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r>
              <a:rPr lang="ru-RU" b="1">
                <a:solidFill>
                  <a:srgbClr val="002060"/>
                </a:solidFill>
              </a:rPr>
              <a:t>Идеи классицизма- </a:t>
            </a:r>
            <a:r>
              <a:rPr lang="ru-RU">
                <a:solidFill>
                  <a:srgbClr val="002060"/>
                </a:solidFill>
              </a:rPr>
              <a:t>гармоничное устройство общества,  основанного на свободе, равенстве и братстве, возрождение античных идеалов</a:t>
            </a:r>
            <a:endParaRPr lang="en-US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endParaRPr lang="ru-RU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r>
              <a:rPr lang="ru-RU" b="1">
                <a:solidFill>
                  <a:srgbClr val="002060"/>
                </a:solidFill>
              </a:rPr>
              <a:t>Художественные формы классицизма-</a:t>
            </a:r>
            <a:endParaRPr lang="ru-RU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r>
              <a:rPr lang="ru-RU">
                <a:solidFill>
                  <a:srgbClr val="002060"/>
                </a:solidFill>
              </a:rPr>
              <a:t>Строгая организованность, уравновешенность композиции,  ясность и гармоничность образов.</a:t>
            </a: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500063" y="357188"/>
            <a:ext cx="814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Классицизм в изобразительном искусстве</a:t>
            </a:r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1000125" y="5773738"/>
            <a:ext cx="7643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7030A0"/>
                </a:solidFill>
                <a:latin typeface="Monotype Corsiva" pitchFamily="66" charset="0"/>
              </a:rPr>
              <a:t>   </a:t>
            </a:r>
            <a:r>
              <a:rPr lang="ru-RU" b="1" i="1">
                <a:solidFill>
                  <a:srgbClr val="002060"/>
                </a:solidFill>
                <a:latin typeface="Monotype Corsiva" pitchFamily="66" charset="0"/>
              </a:rPr>
              <a:t>«Проявление героизма и гражданской доблести той эпохи, явленные очам нашего народа, воодушевят его и посеют семена славы и преданности отчизне»         </a:t>
            </a:r>
          </a:p>
          <a:p>
            <a:r>
              <a:rPr lang="ru-RU" sz="1600" b="1" i="1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                                                                                  </a:t>
            </a:r>
            <a:r>
              <a:rPr lang="ru-RU" sz="1600">
                <a:solidFill>
                  <a:srgbClr val="002060"/>
                </a:solidFill>
                <a:latin typeface="Monotype Corsiva" pitchFamily="66" charset="0"/>
              </a:rPr>
              <a:t>Жак Луи Давид</a:t>
            </a:r>
            <a:endParaRPr lang="ru-RU" sz="1600" b="1" i="1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3F306-D51F-4426-96E9-40A21C3540E8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00125" y="274638"/>
            <a:ext cx="70723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99"/>
                </a:solidFill>
              </a:rPr>
              <a:t> </a:t>
            </a:r>
            <a:r>
              <a:rPr lang="ru-RU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Антон Павлович Лосенко   </a:t>
            </a:r>
            <a:r>
              <a:rPr lang="ru-RU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(1737-1773)</a:t>
            </a:r>
            <a:r>
              <a:rPr lang="ru-RU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первый русский исторический живописец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48400" y="6181725"/>
            <a:ext cx="2133600" cy="365125"/>
          </a:xfrm>
        </p:spPr>
        <p:txBody>
          <a:bodyPr/>
          <a:lstStyle/>
          <a:p>
            <a:pPr>
              <a:defRPr/>
            </a:pPr>
            <a:fld id="{BBB1350B-7317-4A6B-A654-FC687C0D7E14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3" name="Рисунок 2" descr="№2 владимир перед Рогнетой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9400" y="1357313"/>
            <a:ext cx="3284538" cy="392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500063" y="1143000"/>
            <a:ext cx="4643437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2060"/>
                </a:solidFill>
              </a:rPr>
              <a:t>В Академии художеств главным жанром считался исторический. </a:t>
            </a:r>
          </a:p>
          <a:p>
            <a:pPr algn="just"/>
            <a:r>
              <a:rPr lang="ru-RU" b="1">
                <a:solidFill>
                  <a:srgbClr val="002060"/>
                </a:solidFill>
              </a:rPr>
              <a:t>А.П. Лосенко написал первую картину из русской истории. На ней изображен князь Владимир, который захватил город Полоцк и явился полоцкой княжне Рогнеде, чтобы взять ее в жены. </a:t>
            </a:r>
          </a:p>
          <a:p>
            <a:pPr algn="just"/>
            <a:r>
              <a:rPr lang="ru-RU" b="1">
                <a:solidFill>
                  <a:srgbClr val="002060"/>
                </a:solidFill>
              </a:rPr>
              <a:t> Сюжет картины «Владимир  и Рогнеда» был взят из русской летописи </a:t>
            </a:r>
            <a:r>
              <a:rPr lang="ru-RU" i="1">
                <a:solidFill>
                  <a:srgbClr val="002060"/>
                </a:solidFill>
              </a:rPr>
              <a:t>«Повесть временных лет». </a:t>
            </a:r>
          </a:p>
          <a:p>
            <a:pPr algn="just"/>
            <a:r>
              <a:rPr lang="ru-RU">
                <a:latin typeface="Monotype Corsiva" pitchFamily="66" charset="0"/>
              </a:rPr>
              <a:t>   …</a:t>
            </a:r>
            <a:r>
              <a:rPr lang="ru-RU" b="1" i="1">
                <a:solidFill>
                  <a:srgbClr val="7030A0"/>
                </a:solidFill>
                <a:latin typeface="Monotype Corsiva" pitchFamily="66" charset="0"/>
              </a:rPr>
              <a:t>В год 6488 (980) вернулся Владимир</a:t>
            </a:r>
          </a:p>
          <a:p>
            <a:pPr algn="just"/>
            <a:r>
              <a:rPr lang="ru-RU" b="1" i="1">
                <a:solidFill>
                  <a:srgbClr val="7030A0"/>
                </a:solidFill>
                <a:latin typeface="Monotype Corsiva" pitchFamily="66" charset="0"/>
              </a:rPr>
              <a:t>В Новгород с варягами и сказал посадникам Ярополка:  «Идите к брату моему и скажите ему: Владимир идет на тебя, готовься с ним бороться». </a:t>
            </a:r>
          </a:p>
          <a:p>
            <a:pPr algn="just"/>
            <a:r>
              <a:rPr lang="ru-RU" b="1" i="1">
                <a:solidFill>
                  <a:srgbClr val="7030A0"/>
                </a:solidFill>
                <a:latin typeface="Monotype Corsiva" pitchFamily="66" charset="0"/>
              </a:rPr>
              <a:t>И сел в Новгороде.  И послал к Рогволоду в Полоцк сказать:«Хочу дочь твою взять в  жены» . Тот же спросил у дочери своей: «Хочешь ли за Владимира?»  она ответила: «Не хочу  разуть сына рабыни, но хочу за Ярополка» …</a:t>
            </a:r>
          </a:p>
          <a:p>
            <a:endParaRPr lang="ru-RU"/>
          </a:p>
        </p:txBody>
      </p:sp>
      <p:sp>
        <p:nvSpPr>
          <p:cNvPr id="7" name="Солнце 6">
            <a:hlinkClick r:id="rId4" action="ppaction://hlinksldjump"/>
          </p:cNvPr>
          <p:cNvSpPr/>
          <p:nvPr/>
        </p:nvSpPr>
        <p:spPr>
          <a:xfrm>
            <a:off x="8270875" y="303213"/>
            <a:ext cx="428625" cy="357187"/>
          </a:xfrm>
          <a:prstGeom prst="sun">
            <a:avLst>
              <a:gd name="adj" fmla="val 28386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715000" y="5715000"/>
            <a:ext cx="3214688" cy="746125"/>
          </a:xfrm>
          <a:prstGeom prst="wedgeRoundRectCallout">
            <a:avLst>
              <a:gd name="adj1" fmla="val -58897"/>
              <a:gd name="adj2" fmla="val -1193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А.П.Лосенко</a:t>
            </a:r>
          </a:p>
          <a:p>
            <a:pPr algn="ctr">
              <a:defRPr/>
            </a:pPr>
            <a:r>
              <a:rPr lang="ru-RU" dirty="0"/>
              <a:t>«Владимир и Рогнеда» 1770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№3 Прощание Гектора с Андромахо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071688"/>
            <a:ext cx="5973763" cy="4291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6715125" y="5500688"/>
            <a:ext cx="2286000" cy="1201737"/>
          </a:xfrm>
          <a:prstGeom prst="wedgeRoundRectCallout">
            <a:avLst>
              <a:gd name="adj1" fmla="val -54305"/>
              <a:gd name="adj2" fmla="val -774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А.П.Лосенко   «Прощание Гектора с Андромахой»  1773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285750" y="428625"/>
            <a:ext cx="8572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/>
              <a:t>  </a:t>
            </a:r>
            <a:r>
              <a:rPr lang="ru-RU" b="1">
                <a:solidFill>
                  <a:srgbClr val="002060"/>
                </a:solidFill>
              </a:rPr>
              <a:t>В следующей картине на историческую тему А.П.Лосенко обратился к более традиционному для классицизма сюжету. На этот раз он избрал сцену из «Иллиады» Гомера, в которой можно было показать действительно героический момент – мужество уходящего для защиты родного города полководца и глубокое страдание остающихся.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2571750"/>
          </a:xfrm>
        </p:spPr>
        <p:txBody>
          <a:bodyPr/>
          <a:lstStyle/>
          <a:p>
            <a:pPr algn="just" eaLnBrk="1" hangingPunct="1"/>
            <a:r>
              <a:rPr lang="ru-RU" sz="2000" b="1" smtClean="0">
                <a:solidFill>
                  <a:srgbClr val="002060"/>
                </a:solidFill>
              </a:rPr>
              <a:t>Картины  А.П.Лосенко похожи на сцены из театральных представлений</a:t>
            </a:r>
            <a:r>
              <a:rPr lang="ru-RU" sz="2000" smtClean="0">
                <a:solidFill>
                  <a:srgbClr val="002060"/>
                </a:solidFill>
              </a:rPr>
              <a:t>. </a:t>
            </a:r>
            <a:r>
              <a:rPr lang="ru-RU" sz="2000" b="1" smtClean="0">
                <a:solidFill>
                  <a:srgbClr val="002060"/>
                </a:solidFill>
              </a:rPr>
              <a:t>Артисты в трагедиях  говорили величавыми словами, из которых были составлены торжественные стихи. Язык живописи, которым «говорил» художник, был близок языку театральных трагедий того времени.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  Комната Рогнеты или площадь в Трое напоминают декорации. Пышные и яркие костюмы героев тоже напоминают театральные.   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      Но современники художника были в восторге от его полотен.</a:t>
            </a:r>
          </a:p>
        </p:txBody>
      </p:sp>
      <p:pic>
        <p:nvPicPr>
          <p:cNvPr id="5" name="Содержимое 4" descr="№2 владимир перед Рогнетой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8662" y="2928934"/>
            <a:ext cx="2571768" cy="309869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№3 Прощание Гектора с Андромахой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2786058"/>
            <a:ext cx="4286280" cy="307881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E5909-C798-462A-93A4-9F15D43BB7EB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357188"/>
            <a:ext cx="6643687" cy="92868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Становление   романтизма  в изобразительном   искусстве  </a:t>
            </a:r>
            <a:endParaRPr lang="ru-RU" sz="3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3437C-9202-4B2E-A862-48B6B9262B9B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8" name="Солнце 7">
            <a:hlinkClick r:id="rId2" action="ppaction://hlinksldjump"/>
          </p:cNvPr>
          <p:cNvSpPr/>
          <p:nvPr/>
        </p:nvSpPr>
        <p:spPr>
          <a:xfrm>
            <a:off x="8459788" y="492125"/>
            <a:ext cx="428625" cy="35718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001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solidFill>
                  <a:srgbClr val="7030A0"/>
                </a:solidFill>
              </a:rPr>
              <a:t>	</a:t>
            </a:r>
            <a:r>
              <a:rPr lang="ru-RU" sz="1600" b="1">
                <a:solidFill>
                  <a:srgbClr val="7030A0"/>
                </a:solidFill>
              </a:rPr>
              <a:t>К.П.Брюллов открыл собою новый период в истории русской живописи. Вернее, его можно поставить в конце того периода, который продолжался целое столетие, начиная с основания Академии - это период господства принципов </a:t>
            </a:r>
            <a:r>
              <a:rPr lang="ru-RU" sz="1600" b="1" i="1">
                <a:solidFill>
                  <a:srgbClr val="660066"/>
                </a:solidFill>
              </a:rPr>
              <a:t>классицизма</a:t>
            </a:r>
            <a:r>
              <a:rPr lang="ru-RU" sz="1600" b="1">
                <a:solidFill>
                  <a:srgbClr val="660066"/>
                </a:solidFill>
              </a:rPr>
              <a:t> </a:t>
            </a:r>
            <a:r>
              <a:rPr lang="ru-RU" sz="1600" b="1">
                <a:solidFill>
                  <a:srgbClr val="7030A0"/>
                </a:solidFill>
              </a:rPr>
              <a:t>в искусстве. Со временем, творческие методы,  превратились в жесткую систему правил, а процесс работы над картиной в подражание образцам.  </a:t>
            </a:r>
          </a:p>
          <a:p>
            <a:pPr algn="just"/>
            <a:r>
              <a:rPr lang="ru-RU" sz="1600" b="1">
                <a:solidFill>
                  <a:srgbClr val="7030A0"/>
                </a:solidFill>
              </a:rPr>
              <a:t>	По окончании образования в Академии, К.Брюллов был послан за границу для усовершенствования своего мастерства. Это время было временем становления </a:t>
            </a:r>
            <a:r>
              <a:rPr lang="ru-RU" sz="1600" b="1" i="1">
                <a:solidFill>
                  <a:srgbClr val="660066"/>
                </a:solidFill>
              </a:rPr>
              <a:t>романтизма</a:t>
            </a:r>
            <a:r>
              <a:rPr lang="ru-RU" sz="1600" b="1">
                <a:solidFill>
                  <a:srgbClr val="7030A0"/>
                </a:solidFill>
              </a:rPr>
              <a:t> в европейском искусстве. Романтизм возник как противопоставление рационализму,  эстетике классицизма и философии Просвещения.  </a:t>
            </a:r>
          </a:p>
          <a:p>
            <a:pPr algn="just"/>
            <a:r>
              <a:rPr lang="ru-RU" sz="1600" b="1">
                <a:solidFill>
                  <a:srgbClr val="7030A0"/>
                </a:solidFill>
              </a:rPr>
              <a:t>	</a:t>
            </a:r>
            <a:r>
              <a:rPr lang="ru-RU" sz="1600" b="1">
                <a:solidFill>
                  <a:srgbClr val="660066"/>
                </a:solidFill>
              </a:rPr>
              <a:t>В основе романтического идеала </a:t>
            </a:r>
            <a:r>
              <a:rPr lang="ru-RU" sz="1600" b="1">
                <a:solidFill>
                  <a:srgbClr val="7030A0"/>
                </a:solidFill>
              </a:rPr>
              <a:t>– свобода творческой личности, культ сильных страстей. В творчестве романтиков в известной мере еще сохранились стилевые основы классицизма, но при этом получила большую свободу индивидуальная манера художников. </a:t>
            </a:r>
          </a:p>
          <a:p>
            <a:pPr algn="just"/>
            <a:r>
              <a:rPr lang="ru-RU" sz="1600" b="1">
                <a:solidFill>
                  <a:srgbClr val="7030A0"/>
                </a:solidFill>
              </a:rPr>
              <a:t>	В изобразительном искусстве </a:t>
            </a:r>
            <a:r>
              <a:rPr lang="ru-RU" sz="1600" b="1">
                <a:solidFill>
                  <a:srgbClr val="660066"/>
                </a:solidFill>
              </a:rPr>
              <a:t>для романтизма было характерно </a:t>
            </a:r>
            <a:r>
              <a:rPr lang="ru-RU" sz="1600" b="1">
                <a:solidFill>
                  <a:srgbClr val="7030A0"/>
                </a:solidFill>
              </a:rPr>
              <a:t>раскрепощение от академических канонов: лиризм, героическая приподнятость, эмоциональность, стремление к кульминационным, драматическим моментам.</a:t>
            </a:r>
          </a:p>
          <a:p>
            <a:pPr algn="just"/>
            <a:endParaRPr lang="ru-RU" sz="16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642938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Стили в изобразительном искусстве  </a:t>
            </a:r>
            <a:r>
              <a:rPr lang="en-US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XVIII-XIX</a:t>
            </a:r>
            <a:r>
              <a:rPr lang="ru-RU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976A8-B243-4904-B038-0CF87BA8EC64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071546"/>
          <a:ext cx="871543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2653</TotalTime>
  <Words>555</Words>
  <Application>Microsoft Office PowerPoint</Application>
  <PresentationFormat>Экран (4:3)</PresentationFormat>
  <Paragraphs>80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Monotype Corsiva</vt:lpstr>
      <vt:lpstr>Тема Office</vt:lpstr>
      <vt:lpstr>Слайд 1</vt:lpstr>
      <vt:lpstr>содержание</vt:lpstr>
      <vt:lpstr>Становление исторического жанра в русской живописи 18 века</vt:lpstr>
      <vt:lpstr>Слайд 4</vt:lpstr>
      <vt:lpstr> Антон Павлович Лосенко   (1737-1773)  – первый русский исторический живописец </vt:lpstr>
      <vt:lpstr>Слайд 6</vt:lpstr>
      <vt:lpstr>Картины  А.П.Лосенко похожи на сцены из театральных представлений. Артисты в трагедиях  говорили величавыми словами, из которых были составлены торжественные стихи. Язык живописи, которым «говорил» художник, был близок языку театральных трагедий того времени.   Комната Рогнеты или площадь в Трое напоминают декорации. Пышные и яркие костюмы героев тоже напоминают театральные.          Но современники художника были в восторге от его полотен.</vt:lpstr>
      <vt:lpstr>Становление   романтизма  в изобразительном   искусстве  </vt:lpstr>
      <vt:lpstr>Стили в изобразительном искусстве  XVIII-XIX веков</vt:lpstr>
      <vt:lpstr>К.Брюллов «Последний день Помпеи»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456</cp:revision>
  <dcterms:created xsi:type="dcterms:W3CDTF">2008-04-23T09:25:43Z</dcterms:created>
  <dcterms:modified xsi:type="dcterms:W3CDTF">2013-12-02T10:59:55Z</dcterms:modified>
</cp:coreProperties>
</file>