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1" r:id="rId3"/>
    <p:sldId id="286" r:id="rId4"/>
    <p:sldId id="287" r:id="rId5"/>
    <p:sldId id="277" r:id="rId6"/>
    <p:sldId id="280" r:id="rId7"/>
    <p:sldId id="279" r:id="rId8"/>
    <p:sldId id="266" r:id="rId9"/>
    <p:sldId id="256" r:id="rId10"/>
    <p:sldId id="289" r:id="rId11"/>
    <p:sldId id="267" r:id="rId12"/>
    <p:sldId id="285" r:id="rId13"/>
    <p:sldId id="288" r:id="rId14"/>
    <p:sldId id="265" r:id="rId15"/>
    <p:sldId id="276" r:id="rId16"/>
    <p:sldId id="260" r:id="rId17"/>
    <p:sldId id="264" r:id="rId18"/>
    <p:sldId id="283" r:id="rId19"/>
    <p:sldId id="28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822F-A8E1-4DA4-89B7-3156F1B6D787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824F-412C-409E-8B2B-F9D076E67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D3E3-D453-4A39-9B43-E5B6666946EF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4F56-FF31-4C19-ADE2-DB5F78649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forizmov.net/tags/%CB%E5%EE%ED%E0%F0%E4%EE+%E4%E0+%C2%E8%ED%F7%E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46228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аботы по формированию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интеллектуального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творческого развития учащихся 8 «Б» класса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340768"/>
            <a:ext cx="701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Неделя математики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IMG_0458.JPG"/>
          <p:cNvPicPr>
            <a:picLocks noChangeAspect="1"/>
          </p:cNvPicPr>
          <p:nvPr/>
        </p:nvPicPr>
        <p:blipFill>
          <a:blip r:embed="rId3" cstate="print"/>
          <a:srcRect l="16562" t="7644" r="24834" b="19110"/>
          <a:stretch>
            <a:fillRect/>
          </a:stretch>
        </p:blipFill>
        <p:spPr>
          <a:xfrm>
            <a:off x="3635896" y="2276872"/>
            <a:ext cx="2203795" cy="1836270"/>
          </a:xfrm>
          <a:prstGeom prst="rect">
            <a:avLst/>
          </a:prstGeom>
        </p:spPr>
      </p:pic>
      <p:pic>
        <p:nvPicPr>
          <p:cNvPr id="5" name="Рисунок 4" descr="IMG_0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677139"/>
            <a:ext cx="2375756" cy="1583837"/>
          </a:xfrm>
          <a:prstGeom prst="rect">
            <a:avLst/>
          </a:prstGeom>
        </p:spPr>
      </p:pic>
      <p:pic>
        <p:nvPicPr>
          <p:cNvPr id="1027" name="Picture 3" descr="C:\Users\User\Desktop\ноябрь-декабрь12 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297633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721709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Ежегодный городской конкурс  Эрудитов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 «Б» кл.3-место в номинации</a:t>
            </a:r>
          </a:p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атематика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+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физика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4" descr="C:\Users\User\AppData\Local\Microsoft\Windows\Temporary Internet Files\Content.IE5\NL1V9J7W\MC900437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1363310" cy="129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628800"/>
            <a:ext cx="6715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Самый умный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3488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Викторина ВОВ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764704"/>
            <a:ext cx="356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Викторины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IMG_0443.JPG"/>
          <p:cNvPicPr>
            <a:picLocks noChangeAspect="1"/>
          </p:cNvPicPr>
          <p:nvPr/>
        </p:nvPicPr>
        <p:blipFill>
          <a:blip r:embed="rId3" cstate="print"/>
          <a:srcRect l="11413" t="38188" r="45275" b="20469"/>
          <a:stretch>
            <a:fillRect/>
          </a:stretch>
        </p:blipFill>
        <p:spPr>
          <a:xfrm>
            <a:off x="1475656" y="4005064"/>
            <a:ext cx="2654009" cy="16889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310583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/>
              <a:t>Участие в интеллектуальной игре </a:t>
            </a:r>
            <a:r>
              <a:rPr lang="ru-RU" sz="2800" dirty="0" smtClean="0">
                <a:solidFill>
                  <a:srgbClr val="C00000"/>
                </a:solidFill>
              </a:rPr>
              <a:t>«Что? Где? Когда?»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Picture 3" descr="C:\Users\User\Desktop\8Б\IMG_0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2952328" cy="19691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5949280"/>
            <a:ext cx="387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Внеклассное мероприятие по физике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836712"/>
            <a:ext cx="171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КВН 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2400615" cy="1612007"/>
          </a:xfrm>
          <a:prstGeom prst="rect">
            <a:avLst/>
          </a:prstGeom>
        </p:spPr>
      </p:pic>
      <p:pic>
        <p:nvPicPr>
          <p:cNvPr id="7" name="Рисунок 6" descr="20130410_153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760717"/>
            <a:ext cx="3096344" cy="3356471"/>
          </a:xfrm>
          <a:prstGeom prst="rect">
            <a:avLst/>
          </a:prstGeom>
        </p:spPr>
      </p:pic>
      <p:pic>
        <p:nvPicPr>
          <p:cNvPr id="8" name="Рисунок 7" descr="20130410_151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764704"/>
            <a:ext cx="2472428" cy="2204864"/>
          </a:xfrm>
          <a:prstGeom prst="rect">
            <a:avLst/>
          </a:prstGeom>
        </p:spPr>
      </p:pic>
      <p:pic>
        <p:nvPicPr>
          <p:cNvPr id="9" name="Рисунок 8" descr="20130410_151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437112"/>
            <a:ext cx="2676525" cy="1924050"/>
          </a:xfrm>
          <a:prstGeom prst="rect">
            <a:avLst/>
          </a:prstGeom>
        </p:spPr>
      </p:pic>
      <p:pic>
        <p:nvPicPr>
          <p:cNvPr id="10" name="Рисунок 9" descr="20130410_151853.jpg"/>
          <p:cNvPicPr>
            <a:picLocks noChangeAspect="1"/>
          </p:cNvPicPr>
          <p:nvPr/>
        </p:nvPicPr>
        <p:blipFill>
          <a:blip r:embed="rId7" cstate="print"/>
          <a:srcRect l="32143"/>
          <a:stretch>
            <a:fillRect/>
          </a:stretch>
        </p:blipFill>
        <p:spPr>
          <a:xfrm>
            <a:off x="899592" y="692696"/>
            <a:ext cx="182420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980728"/>
            <a:ext cx="68956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Исследовательская деятельность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D:\ФФОТО\с фотоаппарата\телефон\фотоаппарат 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3329947" cy="1997968"/>
          </a:xfrm>
          <a:prstGeom prst="rect">
            <a:avLst/>
          </a:prstGeom>
          <a:noFill/>
        </p:spPr>
      </p:pic>
      <p:pic>
        <p:nvPicPr>
          <p:cNvPr id="5" name="Рисунок 4" descr="20130424_093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355239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980728"/>
            <a:ext cx="469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Классные часы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8Б\IMG_0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5956392" cy="397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AppData\Local\Microsoft\Windows\Temporary Internet Files\Content.IE5\ZPWFBKQI\MC9004398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059266" cy="205926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9712" y="1268760"/>
            <a:ext cx="62646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Знаменательные события Всемирной и Отечественной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истории в этот день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>
              <a:solidFill>
                <a:srgbClr val="C0000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B050"/>
                </a:solidFill>
                <a:latin typeface="BatangChe" pitchFamily="49" charset="-127"/>
                <a:ea typeface="BatangChe" pitchFamily="49" charset="-127"/>
                <a:cs typeface="Times New Roman" pitchFamily="18" charset="0"/>
              </a:rPr>
              <a:t>1-сентября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atangChe" pitchFamily="49" charset="-127"/>
              <a:ea typeface="BatangChe" pitchFamily="49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547664" y="1196752"/>
            <a:ext cx="5904656" cy="2266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/>
                <a:latin typeface="Impact"/>
              </a:rPr>
              <a:t>"Государственная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F3151"/>
                </a:solidFill>
                <a:effectLst/>
                <a:latin typeface="Impact"/>
              </a:rPr>
              <a:t>символика  России".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F3151"/>
              </a:solidFill>
              <a:effectLst/>
              <a:latin typeface="Impact"/>
            </a:endParaRPr>
          </a:p>
        </p:txBody>
      </p:sp>
      <p:pic>
        <p:nvPicPr>
          <p:cNvPr id="4" name="Рисунок 30" descr="http://all-color.infosib.ru/userfiles/uchmarket/big/777.jpg"/>
          <p:cNvPicPr>
            <a:picLocks noChangeAspect="1" noChangeArrowheads="1"/>
          </p:cNvPicPr>
          <p:nvPr/>
        </p:nvPicPr>
        <p:blipFill>
          <a:blip r:embed="rId3" cstate="print"/>
          <a:srcRect b="38693"/>
          <a:stretch>
            <a:fillRect/>
          </a:stretch>
        </p:blipFill>
        <p:spPr bwMode="auto">
          <a:xfrm>
            <a:off x="971600" y="3717032"/>
            <a:ext cx="2823176" cy="237626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11960" y="4149080"/>
            <a:ext cx="3851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908720"/>
            <a:ext cx="65563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Традиции  моего народа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2564904"/>
            <a:ext cx="7488832" cy="374441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75856" y="6237312"/>
            <a:ext cx="3851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11960" y="4149080"/>
            <a:ext cx="3851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час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908720"/>
            <a:ext cx="67152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Ими гордится наша страна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im3-tub-ru.yandex.net/i?id=273197433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1247775" cy="1428750"/>
          </a:xfrm>
          <a:prstGeom prst="rect">
            <a:avLst/>
          </a:prstGeom>
          <a:noFill/>
        </p:spPr>
      </p:pic>
      <p:pic>
        <p:nvPicPr>
          <p:cNvPr id="4102" name="Picture 6" descr="http://im4-tub-ru.yandex.net/i?id=130220342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1905000" cy="1428750"/>
          </a:xfrm>
          <a:prstGeom prst="rect">
            <a:avLst/>
          </a:prstGeom>
          <a:noFill/>
        </p:spPr>
      </p:pic>
      <p:pic>
        <p:nvPicPr>
          <p:cNvPr id="4106" name="Picture 10" descr="http://im0-tub-ru.yandex.net/i?id=59145130-7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16832"/>
            <a:ext cx="1076325" cy="1428750"/>
          </a:xfrm>
          <a:prstGeom prst="rect">
            <a:avLst/>
          </a:prstGeom>
          <a:noFill/>
        </p:spPr>
      </p:pic>
      <p:pic>
        <p:nvPicPr>
          <p:cNvPr id="4108" name="Picture 12" descr="http://im2-tub-ru.yandex.net/i?id=1746243-2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916831"/>
            <a:ext cx="1008112" cy="1699065"/>
          </a:xfrm>
          <a:prstGeom prst="rect">
            <a:avLst/>
          </a:prstGeom>
          <a:noFill/>
        </p:spPr>
      </p:pic>
      <p:pic>
        <p:nvPicPr>
          <p:cNvPr id="4110" name="Picture 14" descr="http://im2-tub-ru.yandex.net/i?id=305453139-4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11239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AppData\Local\Microsoft\Windows\Temporary Internet Files\Content.IE5\ZPWFBKQI\MC9004398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059266" cy="2059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2967335"/>
            <a:ext cx="5468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12776"/>
            <a:ext cx="7056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Железо ржавеет, не находя себе применения, стоячая вода гниет или на холоде замерзает, а ум человека, не находя себе применения, чахнет.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algn="r"/>
            <a:r>
              <a:rPr lang="ru-RU" sz="3200" dirty="0" smtClean="0">
                <a:hlinkClick r:id="rId4"/>
              </a:rPr>
              <a:t>Леонардо да Винчи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C:\Users\User\AppData\Local\Microsoft\Windows\Temporary Internet Files\Content.IE5\CPHTC88J\MP9003995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1710538" cy="1368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836712"/>
            <a:ext cx="60121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Спортивные мероприятия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4786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Веселые старты;</a:t>
            </a:r>
          </a:p>
          <a:p>
            <a:pPr algn="ctr">
              <a:buFont typeface="Arial" pitchFamily="34" charset="0"/>
              <a:buChar char="•"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ну-ка ,парни;</a:t>
            </a:r>
          </a:p>
          <a:p>
            <a:pPr algn="ctr">
              <a:buFont typeface="Arial" pitchFamily="34" charset="0"/>
              <a:buChar char="•"/>
            </a:pP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Малые спартакиады.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AppData\Local\Microsoft\Windows\Temporary Internet Files\Content.IE5\ZPWFBKQI\MC9004398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2059266" cy="2059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2996952"/>
            <a:ext cx="5468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91680" y="117213"/>
            <a:ext cx="67687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деятельности классного руководителя: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помощи ученикам в развитии в себе способности действовать целесообразно;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мыслить рационально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эффективно проявлять свои интеллектуальные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 творческие умения в окружающей среде.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43608" y="3861048"/>
            <a:ext cx="74168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Задачи классного руководителя: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Определить круг реальных учебных возможностей ученика, его ближайшую зону развития.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- Создать условия для продвижения учащихся в интеллектуальном и творческом развитии.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- Формировать культуру интеллектуального и творческого развития и совершенствования.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AppData\Local\Microsoft\Windows\Temporary Internet Files\Content.IE5\ZPWFBKQI\MC9004398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2059266" cy="2059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2967335"/>
            <a:ext cx="5468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15616" y="1340768"/>
            <a:ext cx="712879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ормы работы 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интеллектуальные марафоны;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дни интеллектуального творчества;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защита интеллектуальных проектов;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экскурсии;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встречи с учеными, изобретателями;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интеллектуальные ринги и викторины;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заседание клубов интеллектуалов;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интеллектуальные олимпийские игры;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школа интеллектуального развития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 </a:t>
            </a:r>
            <a:r>
              <a:rPr lang="ru-RU" sz="2400" dirty="0" smtClean="0"/>
              <a:t>организация исследовательской работы учащихся,</a:t>
            </a:r>
            <a:br>
              <a:rPr lang="ru-RU" sz="2400" dirty="0" smtClean="0"/>
            </a:br>
            <a:r>
              <a:rPr lang="ru-RU" sz="2400" dirty="0" smtClean="0"/>
              <a:t>— опережающие задания творческого плана,</a:t>
            </a:r>
            <a:br>
              <a:rPr lang="ru-RU" sz="2400" dirty="0" smtClean="0"/>
            </a:br>
            <a:r>
              <a:rPr lang="ru-RU" sz="2400" dirty="0" smtClean="0"/>
              <a:t>— участие детей в олимпиадах, конференциях, конкурсах,</a:t>
            </a:r>
            <a:br>
              <a:rPr lang="ru-RU" sz="2400" dirty="0" smtClean="0"/>
            </a:br>
            <a:r>
              <a:rPr lang="ru-RU" sz="2400" dirty="0" smtClean="0"/>
              <a:t>— обеспечение базового дополнительного образования:</a:t>
            </a:r>
            <a:br>
              <a:rPr lang="ru-RU" sz="2400" dirty="0" smtClean="0"/>
            </a:br>
            <a:r>
              <a:rPr lang="ru-RU" sz="2400" dirty="0" smtClean="0"/>
              <a:t>(организация факультативов, элективных курсов, работа предметных кружков),</a:t>
            </a:r>
            <a:br>
              <a:rPr lang="ru-RU" sz="2400" dirty="0" smtClean="0"/>
            </a:br>
            <a:r>
              <a:rPr lang="ru-RU" sz="2400" dirty="0" smtClean="0"/>
              <a:t>— проведение научно-практических конференций в младших, средних и старших классах,</a:t>
            </a:r>
            <a:br>
              <a:rPr lang="ru-RU" sz="2400" dirty="0" smtClean="0"/>
            </a:br>
            <a:r>
              <a:rPr lang="ru-RU" sz="2400" dirty="0" err="1" smtClean="0"/>
              <a:t>Общеразвивающие</a:t>
            </a:r>
            <a:r>
              <a:rPr lang="ru-RU" sz="2400" dirty="0" smtClean="0"/>
              <a:t> мероприятия:</a:t>
            </a:r>
            <a:br>
              <a:rPr lang="ru-RU" sz="2400" dirty="0" smtClean="0"/>
            </a:br>
            <a:r>
              <a:rPr lang="ru-RU" sz="2400" dirty="0" smtClean="0"/>
              <a:t>— традиционные мероприятия в школе;</a:t>
            </a:r>
            <a:br>
              <a:rPr lang="ru-RU" sz="2400" dirty="0" smtClean="0"/>
            </a:br>
            <a:r>
              <a:rPr lang="ru-RU" sz="2400" dirty="0" smtClean="0"/>
              <a:t>— предметные недели.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0729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Развитию</a:t>
            </a:r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творческих</a:t>
            </a:r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способностей </a:t>
            </a:r>
            <a:r>
              <a:rPr lang="ru-RU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учащихся</a:t>
            </a:r>
            <a:r>
              <a:rPr lang="ru-RU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способствуют:</a:t>
            </a:r>
          </a:p>
          <a:p>
            <a:endParaRPr lang="ru-RU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1196752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В 8 «Б» классе  21 учащихся  </a:t>
            </a:r>
          </a:p>
          <a:p>
            <a:r>
              <a:rPr lang="ru-RU" sz="2400" dirty="0" smtClean="0"/>
              <a:t>Из них: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Занимаются активным спортом -7 учащихся( бокс, борьба, фехтование, легкая атлетика, футбол, каратэ)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Занимаются танцами,  рисованием, музыкой- 3 </a:t>
            </a:r>
            <a:r>
              <a:rPr lang="ru-RU" sz="2400" dirty="0" err="1" smtClean="0"/>
              <a:t>уч</a:t>
            </a:r>
            <a:r>
              <a:rPr lang="ru-RU" sz="2400" dirty="0" smtClean="0"/>
              <a:t>.;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Журналистика-1;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Программирование-1;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Факультативы  по математики и информатике –весь класс</a:t>
            </a:r>
            <a:endParaRPr lang="ru-RU" sz="2400" dirty="0"/>
          </a:p>
        </p:txBody>
      </p:sp>
      <p:pic>
        <p:nvPicPr>
          <p:cNvPr id="5" name="Picture 2" descr="C:\Users\User\Desktop\8Б\IMG_0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3136"/>
            <a:ext cx="2208064" cy="1608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556792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j-lt"/>
              </a:rPr>
              <a:t>Развитию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интеллектуального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 и </a:t>
            </a:r>
            <a:r>
              <a:rPr lang="ru-RU" sz="3600" b="1" dirty="0">
                <a:solidFill>
                  <a:srgbClr val="C00000"/>
                </a:solidFill>
                <a:latin typeface="+mj-lt"/>
              </a:rPr>
              <a:t>творческого</a:t>
            </a:r>
            <a:r>
              <a:rPr lang="ru-RU" sz="3600" dirty="0">
                <a:solidFill>
                  <a:srgbClr val="C00000"/>
                </a:solidFill>
                <a:latin typeface="+mj-lt"/>
              </a:rPr>
              <a:t> потенциала способствовали такие мероприятия, </a:t>
            </a: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как: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692696"/>
            <a:ext cx="3873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Олимпиады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\AppData\Local\Microsoft\Windows\Temporary Internet Files\Content.IE5\06G5GT7I\MC9002329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12472"/>
            <a:ext cx="1656184" cy="1470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3501008"/>
            <a:ext cx="59062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Демченко Даниил</a:t>
            </a: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Победитель муниципального этапа Всероссийской олимпиады школьников по  и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нформатике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призер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этапа Всероссийской олимпиады школьников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математике;</a:t>
            </a:r>
          </a:p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призер Московской олимпиады по информатике; </a:t>
            </a: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Призер  школьного этапа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Всероссийской олимпиады школьников</a:t>
            </a:r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физике.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IMG_0458.JPG"/>
          <p:cNvPicPr>
            <a:picLocks noChangeAspect="1"/>
          </p:cNvPicPr>
          <p:nvPr/>
        </p:nvPicPr>
        <p:blipFill>
          <a:blip r:embed="rId4" cstate="print"/>
          <a:srcRect l="14563" t="11019" r="16925" b="19288"/>
          <a:stretch>
            <a:fillRect/>
          </a:stretch>
        </p:blipFill>
        <p:spPr>
          <a:xfrm>
            <a:off x="1187624" y="1628800"/>
            <a:ext cx="286689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 descr="C:\Users\User\AppData\Local\Microsoft\Windows\Temporary Internet Files\Content.IE5\06G5GT7I\MC9001993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119" y="3130376"/>
            <a:ext cx="1169062" cy="1357352"/>
          </a:xfrm>
          <a:prstGeom prst="rect">
            <a:avLst/>
          </a:prstGeom>
          <a:noFill/>
        </p:spPr>
      </p:pic>
      <p:pic>
        <p:nvPicPr>
          <p:cNvPr id="10" name="Picture 7" descr="C:\Users\User\AppData\Local\Microsoft\Windows\Temporary Internet Files\Content.IE5\06G5GT7I\MC90008852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31640" y="1124744"/>
            <a:ext cx="663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Предметные недели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5068" y="5085184"/>
            <a:ext cx="481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Неделя физики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Рисунок 13" descr="Фото0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2060848"/>
            <a:ext cx="2208245" cy="1656184"/>
          </a:xfrm>
          <a:prstGeom prst="rect">
            <a:avLst/>
          </a:prstGeom>
        </p:spPr>
      </p:pic>
      <p:pic>
        <p:nvPicPr>
          <p:cNvPr id="15" name="Рисунок 14" descr="Фото0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356992"/>
            <a:ext cx="2400267" cy="1800200"/>
          </a:xfrm>
          <a:prstGeom prst="rect">
            <a:avLst/>
          </a:prstGeom>
        </p:spPr>
      </p:pic>
      <p:pic>
        <p:nvPicPr>
          <p:cNvPr id="16" name="Рисунок 15" descr="Фото01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3502" y="1988840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281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2013-03-20T16:03:16Z</dcterms:created>
  <dcterms:modified xsi:type="dcterms:W3CDTF">2013-11-08T15:09:56Z</dcterms:modified>
</cp:coreProperties>
</file>