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87" r:id="rId3"/>
    <p:sldId id="260" r:id="rId4"/>
    <p:sldId id="288" r:id="rId5"/>
    <p:sldId id="289" r:id="rId6"/>
    <p:sldId id="290" r:id="rId7"/>
    <p:sldId id="265" r:id="rId8"/>
    <p:sldId id="297" r:id="rId9"/>
    <p:sldId id="291" r:id="rId10"/>
    <p:sldId id="294" r:id="rId11"/>
    <p:sldId id="295" r:id="rId12"/>
    <p:sldId id="293" r:id="rId13"/>
    <p:sldId id="268" r:id="rId14"/>
    <p:sldId id="298" r:id="rId15"/>
    <p:sldId id="292" r:id="rId16"/>
    <p:sldId id="301" r:id="rId17"/>
    <p:sldId id="29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58" d="100"/>
          <a:sy n="58" d="100"/>
        </p:scale>
        <p:origin x="-9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85324-AB2F-489C-9D31-50D1D447F3AA}" type="datetimeFigureOut">
              <a:rPr lang="ru-RU" smtClean="0"/>
              <a:t>10.06.2013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8228A-9C6B-4FA6-9FC8-2282ABB2CD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/>
    <p:sndAc>
      <p:endSnd/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2060848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endParaRPr lang="ru-RU" sz="5400" i="1" dirty="0" smtClean="0">
              <a:solidFill>
                <a:schemeClr val="accent5"/>
              </a:solidFill>
              <a:latin typeface="Book Antiqua" pitchFamily="18" charset="0"/>
            </a:endParaRPr>
          </a:p>
          <a:p>
            <a:pPr algn="r">
              <a:buFont typeface="Wingdings" pitchFamily="2" charset="2"/>
              <a:buNone/>
              <a:defRPr/>
            </a:pPr>
            <a:endParaRPr lang="ru-RU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>
              <a:buFont typeface="Wingdings" pitchFamily="2" charset="2"/>
              <a:buNone/>
              <a:defRPr/>
            </a:pPr>
            <a:endParaRPr lang="ru-RU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>
              <a:buFont typeface="Wingdings" pitchFamily="2" charset="2"/>
              <a:buNone/>
              <a:defRPr/>
            </a:pPr>
            <a:endParaRPr lang="ru-RU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>
              <a:buFont typeface="Wingdings" pitchFamily="2" charset="2"/>
              <a:buNone/>
              <a:defRPr/>
            </a:pPr>
            <a:endParaRPr lang="ru-RU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r">
              <a:buFont typeface="Wingdings" pitchFamily="2" charset="2"/>
              <a:buNone/>
              <a:defRPr/>
            </a:pPr>
            <a:endParaRPr lang="ru-RU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 rot="10800000" flipV="1">
            <a:off x="611560" y="1265719"/>
            <a:ext cx="7992888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Проектно-исследовательская деятельность на уроках</a:t>
            </a:r>
            <a:endParaRPr kumimoji="0" lang="ru-RU" sz="4000" b="0" i="0" u="none" strike="noStrike" cap="none" normalizeH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изобразительного искусства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haroni" pitchFamily="2" charset="-79"/>
              </a:rPr>
              <a:t>.</a:t>
            </a:r>
            <a:endParaRPr kumimoji="0" lang="ru-RU" sz="800" b="0" i="0" u="none" strike="noStrike" cap="none" normalizeH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И.М.Бардюг ,учитель ИЗО, МБОУ «ООШ №25» Г.Майкоп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548680"/>
            <a:ext cx="302433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ru-RU" b="1" dirty="0" smtClean="0">
              <a:solidFill>
                <a:srgbClr val="C9FAFC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endParaRPr lang="ru-RU" b="1" dirty="0" smtClean="0">
              <a:solidFill>
                <a:srgbClr val="C9FAFC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 smtClean="0">
                <a:cs typeface="Times New Roman" pitchFamily="18" charset="0"/>
              </a:rPr>
              <a:t>Месяц под косой блестит,</a:t>
            </a:r>
          </a:p>
          <a:p>
            <a:pPr eaLnBrk="0" hangingPunct="0">
              <a:defRPr/>
            </a:pPr>
            <a:r>
              <a:rPr lang="ru-RU" b="1" dirty="0" smtClean="0">
                <a:cs typeface="Times New Roman" pitchFamily="18" charset="0"/>
              </a:rPr>
              <a:t>А во лбу звезда горит;</a:t>
            </a:r>
          </a:p>
          <a:p>
            <a:pPr eaLnBrk="0" hangingPunct="0">
              <a:defRPr/>
            </a:pPr>
            <a:r>
              <a:rPr lang="ru-RU" b="1" dirty="0" smtClean="0">
                <a:cs typeface="Times New Roman" pitchFamily="18" charset="0"/>
              </a:rPr>
              <a:t>А сама-то величава,</a:t>
            </a:r>
          </a:p>
          <a:p>
            <a:pPr eaLnBrk="0" hangingPunct="0">
              <a:defRPr/>
            </a:pPr>
            <a:r>
              <a:rPr lang="ru-RU" b="1" dirty="0" smtClean="0">
                <a:cs typeface="Times New Roman" pitchFamily="18" charset="0"/>
              </a:rPr>
              <a:t>Выступает, будто пава;</a:t>
            </a:r>
          </a:p>
          <a:p>
            <a:pPr eaLnBrk="0" hangingPunct="0">
              <a:defRPr/>
            </a:pPr>
            <a:r>
              <a:rPr lang="ru-RU" b="1" dirty="0" smtClean="0">
                <a:cs typeface="Times New Roman" pitchFamily="18" charset="0"/>
              </a:rPr>
              <a:t>А как речь-то говорит,</a:t>
            </a:r>
          </a:p>
          <a:p>
            <a:pPr eaLnBrk="0" hangingPunct="0">
              <a:defRPr/>
            </a:pPr>
            <a:r>
              <a:rPr lang="ru-RU" b="1" dirty="0" smtClean="0">
                <a:cs typeface="Times New Roman" pitchFamily="18" charset="0"/>
              </a:rPr>
              <a:t>Словно реченька журчит.</a:t>
            </a:r>
          </a:p>
          <a:p>
            <a:pPr eaLnBrk="0" hangingPunct="0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600" b="1" dirty="0" smtClean="0">
                <a:cs typeface="Times New Roman" pitchFamily="18" charset="0"/>
              </a:rPr>
              <a:t>А. С. Пушкин </a:t>
            </a:r>
          </a:p>
          <a:p>
            <a:pPr eaLnBrk="0" hangingPunct="0">
              <a:defRPr/>
            </a:pPr>
            <a:r>
              <a:rPr lang="ru-RU" sz="1600" b="1" dirty="0" smtClean="0">
                <a:cs typeface="Times New Roman" pitchFamily="18" charset="0"/>
              </a:rPr>
              <a:t>«Сказке о царе </a:t>
            </a:r>
            <a:r>
              <a:rPr lang="ru-RU" sz="1600" b="1" dirty="0" err="1" smtClean="0">
                <a:cs typeface="Times New Roman" pitchFamily="18" charset="0"/>
              </a:rPr>
              <a:t>Салтане</a:t>
            </a:r>
            <a:r>
              <a:rPr lang="ru-RU" sz="1600" b="1" dirty="0" smtClean="0">
                <a:cs typeface="Times New Roman" pitchFamily="18" charset="0"/>
              </a:rPr>
              <a:t>, о сыне его </a:t>
            </a:r>
            <a:r>
              <a:rPr lang="ru-RU" sz="1600" b="1" dirty="0" err="1" smtClean="0">
                <a:cs typeface="Times New Roman" pitchFamily="18" charset="0"/>
              </a:rPr>
              <a:t>Гвидоне</a:t>
            </a:r>
            <a:r>
              <a:rPr lang="ru-RU" sz="1600" b="1" dirty="0" smtClean="0">
                <a:cs typeface="Times New Roman" pitchFamily="18" charset="0"/>
              </a:rPr>
              <a:t> и о прекрасной</a:t>
            </a:r>
            <a:r>
              <a:rPr lang="ru-RU" sz="1600" dirty="0" smtClean="0">
                <a:cs typeface="Times New Roman" pitchFamily="18" charset="0"/>
              </a:rPr>
              <a:t> </a:t>
            </a:r>
            <a:r>
              <a:rPr lang="ru-RU" sz="1600" b="1" dirty="0" smtClean="0">
                <a:cs typeface="Times New Roman" pitchFamily="18" charset="0"/>
              </a:rPr>
              <a:t>царевне Лебеди»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1213" y="304800"/>
            <a:ext cx="427831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179512" y="530120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187624" y="501317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М. Врубель</a:t>
            </a:r>
          </a:p>
          <a:p>
            <a:pPr algn="ctr"/>
            <a:r>
              <a:rPr lang="ru-RU" b="1" dirty="0" smtClean="0"/>
              <a:t> «Царевна-лебедь»</a:t>
            </a:r>
            <a:endParaRPr lang="ru-RU" b="1" dirty="0"/>
          </a:p>
        </p:txBody>
      </p:sp>
    </p:spTree>
  </p:cSld>
  <p:clrMapOvr>
    <a:masterClrMapping/>
  </p:clrMapOvr>
  <p:transition spd="med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412776"/>
            <a:ext cx="3672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cs typeface="Times New Roman" pitchFamily="18" charset="0"/>
              </a:rPr>
              <a:t>Их разве слепой не заметит!</a:t>
            </a:r>
            <a:br>
              <a:rPr lang="ru-RU" sz="2800" b="1" dirty="0" smtClean="0"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>А  зрячий о них говорит:</a:t>
            </a:r>
            <a:br>
              <a:rPr lang="ru-RU" sz="2800" b="1" dirty="0" smtClean="0"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>Пройдёт – словно солнцем осветит,</a:t>
            </a:r>
            <a:br>
              <a:rPr lang="ru-RU" sz="2800" b="1" dirty="0" smtClean="0"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>Посмотрит – рублём одарит.</a:t>
            </a:r>
            <a:endParaRPr lang="ru-RU" sz="2800" b="1" dirty="0"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801" y="1182274"/>
            <a:ext cx="3683615" cy="462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3995936" y="5827575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П. </a:t>
            </a:r>
            <a:r>
              <a:rPr lang="ru-RU" b="1" dirty="0" err="1" smtClean="0"/>
              <a:t>Барбье</a:t>
            </a:r>
            <a:endParaRPr lang="ru-RU" b="1" dirty="0" smtClean="0"/>
          </a:p>
          <a:p>
            <a:pPr algn="ctr"/>
            <a:r>
              <a:rPr lang="ru-RU" b="1" dirty="0" smtClean="0"/>
              <a:t> Портрет молодой женщины в русском сарафане </a:t>
            </a:r>
            <a:endParaRPr lang="ru-RU" dirty="0"/>
          </a:p>
        </p:txBody>
      </p:sp>
    </p:spTree>
  </p:cSld>
  <p:clrMapOvr>
    <a:masterClrMapping/>
  </p:clrMapOvr>
  <p:transition spd="med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836712"/>
            <a:ext cx="439248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5733256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К. Е. Маковский</a:t>
            </a:r>
          </a:p>
          <a:p>
            <a:pPr algn="ctr"/>
            <a:r>
              <a:rPr lang="ru-RU" b="1" dirty="0" smtClean="0"/>
              <a:t>Портрет княгини З. Н. Юсуповой в русском костюме</a:t>
            </a:r>
            <a:endParaRPr lang="ru-RU" b="1" dirty="0"/>
          </a:p>
        </p:txBody>
      </p:sp>
    </p:spTree>
  </p:cSld>
  <p:clrMapOvr>
    <a:masterClrMapping/>
  </p:clrMapOvr>
  <p:transition spd="med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408712" cy="1008112"/>
          </a:xfrm>
        </p:spPr>
        <p:txBody>
          <a:bodyPr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3816424" cy="48701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	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serg\Desktop\фото к презентации\вене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36004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95536" y="1484784"/>
            <a:ext cx="388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Поднялась – и расцвела,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Белолица, черноброва,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Нраву кроткого такого.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жених сыскался ей,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Королевич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Елисей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А. С. Пушкин </a:t>
            </a:r>
          </a:p>
          <a:p>
            <a:pPr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«Сказка о мертвой царевне»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5691156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К. Е. Маковский  </a:t>
            </a:r>
          </a:p>
          <a:p>
            <a:pPr algn="ctr"/>
            <a:r>
              <a:rPr lang="ru-RU" b="1" dirty="0" smtClean="0"/>
              <a:t>«Русская красавица» </a:t>
            </a:r>
            <a:endParaRPr lang="ru-RU" dirty="0"/>
          </a:p>
        </p:txBody>
      </p:sp>
    </p:spTree>
  </p:cSld>
  <p:clrMapOvr>
    <a:masterClrMapping/>
  </p:clrMapOvr>
  <p:transition spd="med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003232" cy="108238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      Высокая мода </a:t>
            </a:r>
            <a:r>
              <a:rPr lang="en-US" sz="5400" b="1" dirty="0" smtClean="0">
                <a:solidFill>
                  <a:srgbClr val="FFC000"/>
                </a:solidFill>
              </a:rPr>
              <a:t>XXI</a:t>
            </a:r>
            <a:r>
              <a:rPr lang="ru-RU" sz="5400" b="1" dirty="0" smtClean="0">
                <a:solidFill>
                  <a:srgbClr val="FFC000"/>
                </a:solidFill>
              </a:rPr>
              <a:t> века</a:t>
            </a:r>
            <a:br>
              <a:rPr lang="ru-RU" sz="5400" b="1" dirty="0" smtClean="0">
                <a:solidFill>
                  <a:srgbClr val="FFC000"/>
                </a:solidFill>
              </a:rPr>
            </a:br>
            <a:endParaRPr lang="ru-RU" dirty="0"/>
          </a:p>
        </p:txBody>
      </p:sp>
      <p:pic>
        <p:nvPicPr>
          <p:cNvPr id="5" name="Picture 2" descr="C:\Users\serg\Desktop\открытый урок\фото к презентации\современный кокош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17646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serg\Desktop\открытый урок\фото к презентации\мод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9537" y="1268760"/>
            <a:ext cx="341491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ириша\Desktop\seminar_izo_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42325">
            <a:off x="619753" y="1245291"/>
            <a:ext cx="3878263" cy="321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ириша\Desktop\seminar_izo_2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1445">
            <a:off x="4575478" y="2972997"/>
            <a:ext cx="4038600" cy="338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88024" y="1397000"/>
          <a:ext cx="3816424" cy="131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</a:tblGrid>
              <a:tr h="1311920">
                <a:tc>
                  <a:txBody>
                    <a:bodyPr/>
                    <a:lstStyle/>
                    <a:p>
                      <a:pPr algn="ctr"/>
                      <a:endParaRPr lang="ru-RU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Уч-ся за работой над проектом</a:t>
                      </a:r>
                      <a:endParaRPr lang="ru-RU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Готовые кокошники</a:t>
            </a:r>
            <a:endParaRPr lang="ru-RU" dirty="0"/>
          </a:p>
        </p:txBody>
      </p:sp>
      <p:pic>
        <p:nvPicPr>
          <p:cNvPr id="4" name="Picture 2" descr="C:\Users\ириша\Desktop\готовые кокошники\dsc02715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800" y="2060848"/>
            <a:ext cx="3168352" cy="2664296"/>
          </a:xfrm>
        </p:spPr>
      </p:pic>
      <p:pic>
        <p:nvPicPr>
          <p:cNvPr id="5" name="Picture 3" descr="C:\Users\ириша\Desktop\готовые кокошники\dsc02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4943">
            <a:off x="255730" y="2244747"/>
            <a:ext cx="2417486" cy="1793165"/>
          </a:xfrm>
          <a:prstGeom prst="rect">
            <a:avLst/>
          </a:prstGeom>
          <a:noFill/>
        </p:spPr>
      </p:pic>
      <p:pic>
        <p:nvPicPr>
          <p:cNvPr id="6" name="Picture 4" descr="C:\Users\ириша\Desktop\готовые кокошники\thumbs_dsc02703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30226">
            <a:off x="6124333" y="2206051"/>
            <a:ext cx="2782896" cy="2076201"/>
          </a:xfrm>
          <a:prstGeom prst="rect">
            <a:avLst/>
          </a:prstGeom>
          <a:noFill/>
        </p:spPr>
      </p:pic>
      <p:pic>
        <p:nvPicPr>
          <p:cNvPr id="30722" name="Picture 2" descr="C:\Users\ириша\Desktop\готовые кокошники\thumbs_dsc02742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24267">
            <a:off x="518296" y="4153814"/>
            <a:ext cx="2705351" cy="2220243"/>
          </a:xfrm>
          <a:prstGeom prst="rect">
            <a:avLst/>
          </a:prstGeom>
          <a:noFill/>
        </p:spPr>
      </p:pic>
      <p:pic>
        <p:nvPicPr>
          <p:cNvPr id="30723" name="Picture 3" descr="C:\Users\ириша\Desktop\готовые кокошники\dsc02735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06463">
            <a:off x="5613168" y="4324221"/>
            <a:ext cx="2881920" cy="20863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766589"/>
            <a:ext cx="8496944" cy="48936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2700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Список литературы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270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1.Ефимова Л. В.,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Белогорская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Р. М. Русская вышивка и кружево.- М., 1985.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270000" algn="l"/>
              </a:tabLst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2.Хэрольд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Р. Костюмы народов мира.- М.: ЭКСМО- Пресс, 2002.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270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Работнова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И. П. Русская народная одежда.- М.: Изд-во «Легкая индустрия», 1964.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2700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 Лебедева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А. Русский народный костюм// Юный художник.- 1983.- №10.</a:t>
            </a:r>
            <a:endParaRPr lang="ru-RU" sz="2800" dirty="0" smtClean="0">
              <a:latin typeface="Arial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-1270000" algn="l"/>
              </a:tabLst>
            </a:pP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5.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</a:rPr>
              <a:t>http://festival.1september.ru/articles/511618/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12700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.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Проектно- исследовательская деятельность-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это образовательная технология, предполагающая решение учащимися исследовательской, творческой задачи под руководством специалиста,  в ходе которого реализуется научный метод познания.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755576" y="692696"/>
            <a:ext cx="7931224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4"/>
          <p:cNvSpPr txBox="1">
            <a:spLocks/>
          </p:cNvSpPr>
          <p:nvPr/>
        </p:nvSpPr>
        <p:spPr>
          <a:xfrm>
            <a:off x="467544" y="1124744"/>
            <a:ext cx="4536504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340768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Научить учащихся самостоятельно добывать информацию, уметь анализировать, творчески мыслить и знать культуру своего народа.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 rot="10800000" flipV="1">
            <a:off x="539552" y="601813"/>
            <a:ext cx="842493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Задачи: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-пробудить интерес уч-ся к истории создания головного убора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-научить работать поэтапно, предвидя конечный результат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-формирование знаний и умений по теме. Развитие самостоятельности у уч-ся.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-5080540"/>
            <a:ext cx="8756180" cy="1061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 Содержание работы на этапах работы: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endParaRPr kumimoji="0" lang="ru-RU" sz="36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1. Определение темы и целей проекта;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2.Определение источников, способов сбора и анализа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информации, формы отчета, установление критериев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оценки, распределение задач;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3.Сбор информации, решение промежуточных задач;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4. Анализ информации, формулирование выводов;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5. Представление результатов;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6. Рефлексия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4357264"/>
            <a:ext cx="8661345" cy="917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lang="ru-RU" sz="1400" b="1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Практическая работа учеников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1 группа – посещение библиотеки. Подбор материала,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сбор материала в интернете, беседа с людьми.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2 группа - подбор материала. Отборка и обработка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материала.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3 группа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ea typeface="Trebuchet MS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практическая деятельность.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    Изготовление кокошника.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013576" cy="636680"/>
          </a:xfrm>
        </p:spPr>
        <p:txBody>
          <a:bodyPr>
            <a:normAutofit/>
          </a:bodyPr>
          <a:lstStyle/>
          <a:p>
            <a:r>
              <a:rPr lang="ru-RU" sz="1000" dirty="0" smtClean="0">
                <a:solidFill>
                  <a:schemeClr val="accent6">
                    <a:lumMod val="75000"/>
                  </a:schemeClr>
                </a:solidFill>
              </a:rPr>
              <a:t>..</a:t>
            </a:r>
            <a:endParaRPr lang="ru-RU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827584" y="1928803"/>
            <a:ext cx="2744284" cy="49291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Образы женщин на картинах известных </a:t>
            </a:r>
          </a:p>
          <a:p>
            <a:pPr algn="ctr">
              <a:buNone/>
            </a:pPr>
            <a:r>
              <a:rPr lang="ru-RU" sz="2800" dirty="0" smtClean="0"/>
              <a:t>     художников.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648200" y="3299809"/>
          <a:ext cx="4038600" cy="1676019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1676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/>
                          <a:ea typeface="Times New Roman"/>
                        </a:rPr>
                        <a:t>Государственное бюджетное учреждение дополнительного 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/>
                          <a:ea typeface="Times New Roman"/>
                        </a:rPr>
                        <a:t> профессионального образования Республики 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/>
                          <a:ea typeface="Times New Roman"/>
                        </a:rPr>
                        <a:t>Центр развития педагогического и психологического образования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Тема: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latin typeface="Monotype Corsiva"/>
                          <a:ea typeface="Times New Roman"/>
                        </a:rPr>
                        <a:t>« Проектно- исследовательская деятельность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i="1" dirty="0">
                          <a:latin typeface="Monotype Corsiva"/>
                          <a:ea typeface="Times New Roman"/>
                        </a:rPr>
                        <a:t>на уроках изобразительного искусства»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latin typeface="Times New Roman"/>
                          <a:ea typeface="Times New Roman"/>
                        </a:rPr>
                        <a:t>                                                                  Исполнитель :</a:t>
                      </a:r>
                      <a:r>
                        <a:rPr lang="ru-RU" sz="800" b="1" i="1" dirty="0" err="1">
                          <a:latin typeface="Times New Roman"/>
                          <a:ea typeface="Times New Roman"/>
                        </a:rPr>
                        <a:t>Бардюг</a:t>
                      </a:r>
                      <a:r>
                        <a:rPr lang="ru-RU" sz="800" b="1" i="1" dirty="0">
                          <a:latin typeface="Times New Roman"/>
                          <a:ea typeface="Times New Roman"/>
                        </a:rPr>
                        <a:t>  И.М.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latin typeface="Times New Roman"/>
                          <a:ea typeface="Times New Roman"/>
                        </a:rPr>
                        <a:t>                                                                          Учитель изобразительного искусства 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latin typeface="Times New Roman"/>
                          <a:ea typeface="Times New Roman"/>
                        </a:rPr>
                        <a:t>                                                                     МБОУ ООШ № 25г.Майкопа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latin typeface="Times New Roman"/>
                          <a:ea typeface="Times New Roman"/>
                        </a:rPr>
                        <a:t>Майкоп,2013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75724" marR="7572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019035"/>
            <a:ext cx="4536504" cy="583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71472" y="507207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К. Е. Маковский </a:t>
            </a:r>
          </a:p>
          <a:p>
            <a:pPr algn="ctr"/>
            <a:r>
              <a:rPr lang="ru-RU" b="1" dirty="0" smtClean="0"/>
              <a:t> «Чарка меду»</a:t>
            </a:r>
            <a:endParaRPr lang="ru-RU" b="1" dirty="0"/>
          </a:p>
        </p:txBody>
      </p:sp>
    </p:spTree>
  </p:cSld>
  <p:clrMapOvr>
    <a:masterClrMapping/>
  </p:clrMapOvr>
  <p:transition spd="med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970784" cy="3237107"/>
          </a:xfrm>
        </p:spPr>
        <p:txBody>
          <a:bodyPr>
            <a:normAutofit fontScale="92500" lnSpcReduction="10000"/>
          </a:bodyPr>
          <a:lstStyle/>
          <a:p>
            <a:pPr eaLnBrk="0" hangingPunct="0">
              <a:buNone/>
            </a:pPr>
            <a:r>
              <a:rPr lang="ru-RU" sz="2800" b="1" dirty="0" smtClean="0">
                <a:cs typeface="Times New Roman" pitchFamily="18" charset="0"/>
              </a:rPr>
              <a:t>Красавица, миру </a:t>
            </a:r>
            <a:r>
              <a:rPr lang="ru-RU" sz="2800" b="1" dirty="0" err="1" smtClean="0">
                <a:cs typeface="Times New Roman" pitchFamily="18" charset="0"/>
              </a:rPr>
              <a:t>надиво</a:t>
            </a:r>
            <a:r>
              <a:rPr lang="ru-RU" sz="2800" b="1" dirty="0" smtClean="0">
                <a:cs typeface="Times New Roman" pitchFamily="18" charset="0"/>
              </a:rPr>
              <a:t>,</a:t>
            </a:r>
          </a:p>
          <a:p>
            <a:pPr eaLnBrk="0" hangingPunct="0">
              <a:buNone/>
            </a:pPr>
            <a:r>
              <a:rPr lang="ru-RU" sz="2800" b="1" dirty="0" smtClean="0">
                <a:cs typeface="Times New Roman" pitchFamily="18" charset="0"/>
              </a:rPr>
              <a:t>Румяна, стройна, высока,</a:t>
            </a:r>
          </a:p>
          <a:p>
            <a:pPr eaLnBrk="0" hangingPunct="0">
              <a:buNone/>
            </a:pPr>
            <a:r>
              <a:rPr lang="ru-RU" sz="2800" b="1" dirty="0" smtClean="0">
                <a:cs typeface="Times New Roman" pitchFamily="18" charset="0"/>
              </a:rPr>
              <a:t>Во всякой одежде красива,</a:t>
            </a:r>
          </a:p>
          <a:p>
            <a:pPr eaLnBrk="0" hangingPunct="0">
              <a:buNone/>
            </a:pPr>
            <a:r>
              <a:rPr lang="ru-RU" sz="2800" b="1" dirty="0" smtClean="0">
                <a:cs typeface="Times New Roman" pitchFamily="18" charset="0"/>
              </a:rPr>
              <a:t>Ко всякой работе ловка.</a:t>
            </a:r>
          </a:p>
          <a:p>
            <a:pPr eaLnBrk="0" hangingPunct="0">
              <a:buNone/>
            </a:pPr>
            <a:r>
              <a:rPr lang="ru-RU" sz="2400" dirty="0" smtClean="0">
                <a:cs typeface="Times New Roman" pitchFamily="18" charset="0"/>
              </a:rPr>
              <a:t>Н. Некрасов </a:t>
            </a:r>
          </a:p>
          <a:p>
            <a:pPr eaLnBrk="0" hangingPunct="0">
              <a:buNone/>
            </a:pPr>
            <a:r>
              <a:rPr lang="ru-RU" sz="2400" dirty="0" smtClean="0">
                <a:cs typeface="Times New Roman" pitchFamily="18" charset="0"/>
              </a:rPr>
              <a:t>«Мороз красный нос»</a:t>
            </a:r>
            <a:r>
              <a:rPr lang="ru-RU" sz="2400" dirty="0" smtClean="0"/>
              <a:t> </a:t>
            </a:r>
          </a:p>
          <a:p>
            <a:endParaRPr lang="ru-RU" dirty="0"/>
          </a:p>
        </p:txBody>
      </p:sp>
      <p:pic>
        <p:nvPicPr>
          <p:cNvPr id="5" name="Picture 2" descr="C:\Users\serg\Desktop\старинные фото\венецианов а.г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08720"/>
            <a:ext cx="4176464" cy="544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5691157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А. Г. Венецианов</a:t>
            </a:r>
          </a:p>
          <a:p>
            <a:pPr algn="ctr"/>
            <a:r>
              <a:rPr lang="ru-RU" b="1" dirty="0" smtClean="0"/>
              <a:t> «Жница»</a:t>
            </a:r>
            <a:endParaRPr lang="ru-RU" b="1" dirty="0"/>
          </a:p>
        </p:txBody>
      </p:sp>
    </p:spTree>
  </p:cSld>
  <p:clrMapOvr>
    <a:masterClrMapping/>
  </p:clrMapOvr>
  <p:transition spd="med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Лариса\Desktop\народная одежда\2640d572bf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52736"/>
            <a:ext cx="3816424" cy="48965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5034088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К. Е. Маковский  </a:t>
            </a:r>
          </a:p>
          <a:p>
            <a:pPr algn="ctr"/>
            <a:r>
              <a:rPr lang="ru-RU" b="1" dirty="0" smtClean="0"/>
              <a:t>«Русская красавица в кокошнике»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052736"/>
            <a:ext cx="4104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Arial" charset="0"/>
              </a:rPr>
              <a:t>Всё в ней гармония, всё диво,</a:t>
            </a:r>
            <a:br>
              <a:rPr lang="ru-RU" sz="2400" b="1" dirty="0" smtClean="0">
                <a:latin typeface="Arial" charset="0"/>
              </a:rPr>
            </a:br>
            <a:r>
              <a:rPr lang="ru-RU" sz="2400" b="1" dirty="0" smtClean="0">
                <a:latin typeface="Arial" charset="0"/>
              </a:rPr>
              <a:t>Всё выше мира и страстей;</a:t>
            </a:r>
            <a:br>
              <a:rPr lang="ru-RU" sz="2400" b="1" dirty="0" smtClean="0">
                <a:latin typeface="Arial" charset="0"/>
              </a:rPr>
            </a:br>
            <a:r>
              <a:rPr lang="ru-RU" sz="2400" b="1" dirty="0" smtClean="0">
                <a:latin typeface="Arial" charset="0"/>
              </a:rPr>
              <a:t>Она покоится стыдливо</a:t>
            </a:r>
            <a:br>
              <a:rPr lang="ru-RU" sz="2400" b="1" dirty="0" smtClean="0">
                <a:latin typeface="Arial" charset="0"/>
              </a:rPr>
            </a:br>
            <a:r>
              <a:rPr lang="ru-RU" sz="2400" b="1" dirty="0" smtClean="0">
                <a:latin typeface="Arial" charset="0"/>
              </a:rPr>
              <a:t>В красе торжественной своей;</a:t>
            </a:r>
            <a:endParaRPr lang="ru-RU" sz="2400" b="1" dirty="0">
              <a:latin typeface="Arial" charset="0"/>
            </a:endParaRPr>
          </a:p>
        </p:txBody>
      </p:sp>
    </p:spTree>
  </p:cSld>
  <p:clrMapOvr>
    <a:masterClrMapping/>
  </p:clrMapOvr>
  <p:transition spd="med">
    <p:wheel/>
    <p:sndAc>
      <p:endSnd/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477</TotalTime>
  <Words>526</Words>
  <Application>Microsoft Office PowerPoint</Application>
  <PresentationFormat>Экран (4:3)</PresentationFormat>
  <Paragraphs>149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..</vt:lpstr>
      <vt:lpstr>Слайд 8</vt:lpstr>
      <vt:lpstr>Слайд 9</vt:lpstr>
      <vt:lpstr>Слайд 10</vt:lpstr>
      <vt:lpstr>Слайд 11</vt:lpstr>
      <vt:lpstr>Слайд 12</vt:lpstr>
      <vt:lpstr>Слайд 13</vt:lpstr>
      <vt:lpstr>      Высокая мода XXI века </vt:lpstr>
      <vt:lpstr>Слайд 15</vt:lpstr>
      <vt:lpstr>             Готовые кокошники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84</cp:revision>
  <dcterms:modified xsi:type="dcterms:W3CDTF">2013-06-10T04:46:48Z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856206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