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3" r:id="rId2"/>
    <p:sldId id="294" r:id="rId3"/>
    <p:sldId id="256" r:id="rId4"/>
    <p:sldId id="264" r:id="rId5"/>
    <p:sldId id="269" r:id="rId6"/>
    <p:sldId id="265" r:id="rId7"/>
    <p:sldId id="267" r:id="rId8"/>
    <p:sldId id="263" r:id="rId9"/>
    <p:sldId id="270" r:id="rId10"/>
    <p:sldId id="276" r:id="rId11"/>
    <p:sldId id="271" r:id="rId12"/>
    <p:sldId id="272" r:id="rId13"/>
    <p:sldId id="274" r:id="rId14"/>
    <p:sldId id="273" r:id="rId15"/>
    <p:sldId id="275" r:id="rId16"/>
    <p:sldId id="296" r:id="rId17"/>
    <p:sldId id="298" r:id="rId18"/>
    <p:sldId id="297" r:id="rId19"/>
    <p:sldId id="292" r:id="rId20"/>
    <p:sldId id="285" r:id="rId21"/>
    <p:sldId id="278" r:id="rId22"/>
    <p:sldId id="282" r:id="rId23"/>
    <p:sldId id="279" r:id="rId24"/>
    <p:sldId id="281" r:id="rId25"/>
    <p:sldId id="288" r:id="rId26"/>
    <p:sldId id="268" r:id="rId27"/>
    <p:sldId id="286" r:id="rId28"/>
    <p:sldId id="290" r:id="rId29"/>
    <p:sldId id="29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54" autoAdjust="0"/>
  </p:normalViewPr>
  <p:slideViewPr>
    <p:cSldViewPr>
      <p:cViewPr varScale="1">
        <p:scale>
          <a:sx n="64" d="100"/>
          <a:sy n="64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66.jpeg"/><Relationship Id="rId7" Type="http://schemas.openxmlformats.org/officeDocument/2006/relationships/image" Target="../media/image68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arynya.com/stopsmoking/bad_lung.gif" TargetMode="External"/><Relationship Id="rId5" Type="http://schemas.openxmlformats.org/officeDocument/2006/relationships/image" Target="../media/image67.jpeg"/><Relationship Id="rId4" Type="http://schemas.openxmlformats.org/officeDocument/2006/relationships/hyperlink" Target="http://www.barynya.com/stopsmoking/lung4.jp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gif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O:\&#1087;&#1086;%20&#1079;&#1076;&#1086;&#1088;&#1086;&#1074;&#1100;&#1102;\&#1076;&#1083;&#1103;%20&#1082;&#1086;&#1085;&#1082;&#1091;&#1088;&#1089;&#1072;\&#1055;&#1088;&#1072;&#1074;&#1076;&#1072;%20&#1086;%20&#1050;&#1091;&#1088;&#1077;&#1085;&#1080;&#1080;%20(&#1089;&#1080;&#1083;&#1100;&#1085;&#1086;%20&#1046;&#1076;&#1072;&#1085;&#1086;&#1074;)%20&#1076;&#1086;&#1082;&#1091;&#1084;&#1077;&#1085;&#1090;&#1072;&#1083;&#1100;&#1085;&#1099;&#1081;%20&#1092;&#1080;&#1083;&#1100;.avi.m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ыть здоровым - это модно"/>
          <p:cNvPicPr/>
          <p:nvPr/>
        </p:nvPicPr>
        <p:blipFill>
          <a:blip r:embed="rId2" cstate="print">
            <a:lum bright="26000"/>
          </a:blip>
          <a:srcRect b="18764"/>
          <a:stretch>
            <a:fillRect/>
          </a:stretch>
        </p:blipFill>
        <p:spPr bwMode="auto">
          <a:xfrm>
            <a:off x="2285984" y="1428736"/>
            <a:ext cx="6858016" cy="49292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1428736"/>
            <a:ext cx="5329262" cy="1357322"/>
          </a:xfrm>
        </p:spPr>
        <p:txBody>
          <a:bodyPr/>
          <a:lstStyle/>
          <a:p>
            <a:r>
              <a:rPr lang="ru-RU" i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«Быть здоровым- это модно!»</a:t>
            </a:r>
            <a:endParaRPr lang="ru-RU" i="1" cap="none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28860" y="214290"/>
            <a:ext cx="6400800" cy="11430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Шимолинская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СОШ»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Благовещенский район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Алтайский край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6286520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Кислицина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Л. И., классный руководитель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285728"/>
            <a:ext cx="3979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Режима труда и отдыха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1000108"/>
            <a:ext cx="728667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Сон очень положительно влияет на организм человека. Много споров вокруг того, сколько же надо спать человеку? </a:t>
            </a:r>
          </a:p>
          <a:p>
            <a:pPr algn="just">
              <a:spcBef>
                <a:spcPct val="50000"/>
              </a:spcBef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Раньше утверждалось, что ребенок - 10-12 часов, подросток – 9-10 часов, взрослый – 8 часов. Сейчас многие приходят к мнению, что это все индивидуально, некоторым нужно побольше, некоторым поменьше. Но главное – человек не должен чувствовать усталость после сна и быть бодрым весь день</a:t>
            </a:r>
            <a:r>
              <a:rPr lang="ru-RU" sz="2000" dirty="0" smtClean="0">
                <a:solidFill>
                  <a:srgbClr val="0000FF"/>
                </a:solidFill>
                <a:latin typeface="Bookman Old Style" pitchFamily="18" charset="0"/>
              </a:rPr>
              <a:t>.</a:t>
            </a:r>
            <a:endParaRPr lang="ru-RU" sz="2000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371475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Нехватка сна влияет на продолжительность жизни; приводит к сердечным заболеваниям, повышенному давлению, диабету, повышенному холестерину и ожирению. 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ph445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000504"/>
            <a:ext cx="2801987" cy="1643074"/>
          </a:xfrm>
          <a:prstGeom prst="rect">
            <a:avLst/>
          </a:prstGeom>
          <a:noFill/>
          <a:ln w="19050">
            <a:solidFill>
              <a:srgbClr val="FFCC66"/>
            </a:solidFill>
            <a:miter lim="800000"/>
            <a:headEnd/>
            <a:tailEnd/>
          </a:ln>
        </p:spPr>
      </p:pic>
      <p:pic>
        <p:nvPicPr>
          <p:cNvPr id="6" name="Picture 5" descr="C:\Documents and Settings\Родители\Local Settings\Temporary Internet Files\Content.IE5\OGND90P4\MP90040914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5286388"/>
            <a:ext cx="2017934" cy="1343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642918"/>
            <a:ext cx="5357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Соблюдение правил личной гигиены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7" descr="79719711824358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3232455" cy="439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86314" y="1928802"/>
            <a:ext cx="40719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Научные данные свидетельствуют о том, что у большинства людей при соблюдении ими гигиенических правил есть возможность жить до 100 лет и более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картинки о здоров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7248779" y="5417762"/>
            <a:ext cx="1860155" cy="1392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4286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Безопасное поведение дома, на улице и в школе.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2" name="Picture 8" descr="http://im6-tub-ru.yandex.net/i?id=387114687-4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571876"/>
            <a:ext cx="2190750" cy="1428750"/>
          </a:xfrm>
          <a:prstGeom prst="rect">
            <a:avLst/>
          </a:prstGeom>
          <a:noFill/>
        </p:spPr>
      </p:pic>
      <p:pic>
        <p:nvPicPr>
          <p:cNvPr id="1034" name="Picture 10" descr="http://im2-tub-ru.yandex.net/i?id=27138669-4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7981" y="5252149"/>
            <a:ext cx="1905000" cy="14287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86182" y="1214422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вы остались дома без взрослых, никому чужому не открывайте двери. На вопрос незнакомых людей, есть папа и мама, лучше ответить, что родители сейчас отдыхают.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телефонные звонки с вопросом, есть ли родители дома или когда они вернутся с роботы, надо отвечать, что они сейчас заняты и спросить, когда и кому позвонить.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Никогда не приглашайте домой малознакомых ребят. Не хвастайтесь перед людьми тем, что в вашей квартире есть дорогие вещи, такие как видеоаппаратура и т.п..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картинки о здоровь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H="1" flipV="1">
            <a:off x="8786842" y="6569274"/>
            <a:ext cx="322092" cy="241143"/>
          </a:xfrm>
          <a:prstGeom prst="rect">
            <a:avLst/>
          </a:prstGeom>
          <a:noFill/>
        </p:spPr>
      </p:pic>
      <p:pic>
        <p:nvPicPr>
          <p:cNvPr id="1036" name="Picture 12" descr="http://im5-tub-ru.yandex.net/i?id=119096058-6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1571612"/>
            <a:ext cx="2286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35716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Безопасное поведение дома, на улице и в школе.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00496" y="928670"/>
            <a:ext cx="464343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На улице будьте внимательными. 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Переходите проезжую часть только 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зеленый сигнал светофора или по пешеходному переходу. Помните, что водитель не всегда может избежать беды, если вы нарушили правила дорожного движения. Не стойте близко от автомобиля, который остановился.</a:t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Не садитесь к незнакомым в автомобиль, чтобы покататься, если даже очень хотите или опаздываете. Если незнакомцы пригласили вас послушать музыку, посмотреть фильм, поиграть с собакой (может быть любое другое предложение) — не спешите соглашаться, прежде чем это сделать, спросите у родителей или учителей.</a:t>
            </a:r>
            <a:endParaRPr lang="ru-RU" dirty="0"/>
          </a:p>
        </p:txBody>
      </p:sp>
      <p:pic>
        <p:nvPicPr>
          <p:cNvPr id="4" name="Picture 6" descr="http://im4-tub-ru.yandex.net/i?id=521096596-0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42983"/>
            <a:ext cx="2643206" cy="1982405"/>
          </a:xfrm>
          <a:prstGeom prst="rect">
            <a:avLst/>
          </a:prstGeom>
          <a:noFill/>
        </p:spPr>
      </p:pic>
      <p:pic>
        <p:nvPicPr>
          <p:cNvPr id="5" name="Picture 4" descr="http://im6-tub-ru.yandex.net/i?id=400235576-1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14290"/>
            <a:ext cx="1174229" cy="1643050"/>
          </a:xfrm>
          <a:prstGeom prst="rect">
            <a:avLst/>
          </a:prstGeom>
          <a:noFill/>
        </p:spPr>
      </p:pic>
      <p:pic>
        <p:nvPicPr>
          <p:cNvPr id="26626" name="Picture 2" descr="http://im5-tub-ru.yandex.net/i?id=70783042-2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286124"/>
            <a:ext cx="2143140" cy="2771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928794" y="0"/>
            <a:ext cx="6500858" cy="28575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285728"/>
            <a:ext cx="550072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Привычка-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сложившийся способ поведения, осуществление которого в определённой ситуации приобретает для индивида характер потребности, которые «побуждают совершать какие-нибудь действия, поступки».</a:t>
            </a:r>
          </a:p>
          <a:p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5602" name="Picture 2" descr="http://im7-tub-ru.yandex.net/i?id=41025092-4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500570"/>
            <a:ext cx="1500198" cy="1000132"/>
          </a:xfrm>
          <a:prstGeom prst="rect">
            <a:avLst/>
          </a:prstGeom>
          <a:noFill/>
        </p:spPr>
      </p:pic>
      <p:pic>
        <p:nvPicPr>
          <p:cNvPr id="25604" name="Picture 4" descr="http://im0-tub-ru.yandex.net/i?id=301614468-4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286124"/>
            <a:ext cx="2071702" cy="1273587"/>
          </a:xfrm>
          <a:prstGeom prst="rect">
            <a:avLst/>
          </a:prstGeom>
          <a:noFill/>
        </p:spPr>
      </p:pic>
      <p:pic>
        <p:nvPicPr>
          <p:cNvPr id="25606" name="Picture 6" descr="http://im4-tub-ru.yandex.net/i?id=29467806-6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308954"/>
            <a:ext cx="1541143" cy="1191605"/>
          </a:xfrm>
          <a:prstGeom prst="rect">
            <a:avLst/>
          </a:prstGeom>
          <a:noFill/>
        </p:spPr>
      </p:pic>
      <p:pic>
        <p:nvPicPr>
          <p:cNvPr id="25608" name="Picture 8" descr="http://im4-tub-ru.yandex.net/i?id=446071852-63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5072074"/>
            <a:ext cx="1857388" cy="1238259"/>
          </a:xfrm>
          <a:prstGeom prst="rect">
            <a:avLst/>
          </a:prstGeom>
          <a:noFill/>
        </p:spPr>
      </p:pic>
      <p:pic>
        <p:nvPicPr>
          <p:cNvPr id="25610" name="Picture 10" descr="http://im7-tub-ru.yandex.net/i?id=310432825-70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214818"/>
            <a:ext cx="1428750" cy="1428750"/>
          </a:xfrm>
          <a:prstGeom prst="rect">
            <a:avLst/>
          </a:prstGeom>
          <a:noFill/>
        </p:spPr>
      </p:pic>
      <p:pic>
        <p:nvPicPr>
          <p:cNvPr id="25612" name="Picture 12" descr="http://im3-tub-ru.yandex.net/i?id=27874067-20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5500702"/>
            <a:ext cx="1600211" cy="1071570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 rot="10800000" flipV="1">
            <a:off x="3428992" y="2714620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6036479" y="2821777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5429256" y="2857496"/>
            <a:ext cx="3429024" cy="4000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00100" y="2786058"/>
            <a:ext cx="3357586" cy="4071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1" name="TextBox 20"/>
          <p:cNvSpPr txBox="1"/>
          <p:nvPr/>
        </p:nvSpPr>
        <p:spPr>
          <a:xfrm>
            <a:off x="2071670" y="285749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полезные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72264" y="285749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вредные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 descr="картинки о здоровь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 flipH="1" flipV="1">
            <a:off x="8643966" y="6462306"/>
            <a:ext cx="464968" cy="348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6" grpId="0" animBg="1"/>
      <p:bldP spid="18" grpId="0" animBg="1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85728"/>
            <a:ext cx="6286544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i="1" dirty="0" smtClean="0">
                <a:solidFill>
                  <a:srgbClr val="FF0000"/>
                </a:solidFill>
                <a:latin typeface="Franklin Gothic Book" pitchFamily="34" charset="0"/>
              </a:rPr>
              <a:t>Вредные  привычки</a:t>
            </a:r>
            <a:r>
              <a:rPr lang="ru-RU" sz="2800" dirty="0" smtClean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ru-RU" dirty="0" smtClean="0">
                <a:latin typeface="Franklin Gothic Book" pitchFamily="34" charset="0"/>
              </a:rPr>
              <a:t>–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latin typeface="Franklin Gothic Book" pitchFamily="34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Franklin Gothic Book" pitchFamily="34" charset="0"/>
              </a:rPr>
              <a:t>это  сложившиеся  способы деструктивного (</a:t>
            </a:r>
            <a:r>
              <a:rPr lang="ru-RU" dirty="0" err="1" smtClean="0">
                <a:solidFill>
                  <a:srgbClr val="0000FF"/>
                </a:solidFill>
                <a:latin typeface="Franklin Gothic Book" pitchFamily="34" charset="0"/>
              </a:rPr>
              <a:t>саморазрушающего</a:t>
            </a:r>
            <a:r>
              <a:rPr lang="ru-RU" dirty="0" smtClean="0">
                <a:solidFill>
                  <a:srgbClr val="0000FF"/>
                </a:solidFill>
                <a:latin typeface="Franklin Gothic Book" pitchFamily="34" charset="0"/>
              </a:rPr>
              <a:t>) поведения, осуществление     которого    в    определённых ситуациях   приобретает   характер   потребности</a:t>
            </a:r>
            <a:r>
              <a:rPr lang="ru-RU" dirty="0" smtClean="0">
                <a:latin typeface="Franklin Gothic Book" pitchFamily="34" charset="0"/>
              </a:rPr>
              <a:t>.</a:t>
            </a:r>
            <a:endParaRPr lang="ru-RU" dirty="0">
              <a:latin typeface="Franklin Gothic Boo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1928802"/>
            <a:ext cx="4429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solidFill>
                  <a:srgbClr val="0070C0"/>
                </a:solidFill>
                <a:latin typeface="Franklin Gothic Book" pitchFamily="34" charset="0"/>
              </a:rPr>
              <a:t>Вредные привычки могут:</a:t>
            </a:r>
            <a:endParaRPr lang="ru-RU" sz="2000" u="sng" dirty="0">
              <a:solidFill>
                <a:srgbClr val="0070C0"/>
              </a:solidFill>
              <a:latin typeface="Franklin Gothic Boo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42886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складываться стихийно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быть побочным продуктом направленного воспитания и обучения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перерастать в устойчивые черты характера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Приобретать черты автоматизма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быть социально обусловленными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643446"/>
            <a:ext cx="2516771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Администратор\Рабочий стол\ИНФОРМАТИКА\документы\город конкурс\самостоятельные\физкультура , СОЧ\БергерПГ\Информационные ресурсы\Картинки\Курящий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1714488"/>
            <a:ext cx="257175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286256"/>
            <a:ext cx="253047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85728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 вредным привычкам можно отнести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курение;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наркомания;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алкоголизм;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токсикомания.</a:t>
            </a:r>
          </a:p>
        </p:txBody>
      </p:sp>
      <p:pic>
        <p:nvPicPr>
          <p:cNvPr id="27650" name="Picture 2" descr="http://im4-tub-ru.yandex.net/i?id=59982910-4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214554"/>
            <a:ext cx="1905000" cy="1428750"/>
          </a:xfrm>
          <a:prstGeom prst="rect">
            <a:avLst/>
          </a:prstGeom>
          <a:noFill/>
        </p:spPr>
      </p:pic>
      <p:pic>
        <p:nvPicPr>
          <p:cNvPr id="27654" name="Picture 6" descr="http://im5-tub-ru.yandex.net/i?id=103718488-6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571480"/>
            <a:ext cx="2286000" cy="1428750"/>
          </a:xfrm>
          <a:prstGeom prst="rect">
            <a:avLst/>
          </a:prstGeom>
          <a:noFill/>
        </p:spPr>
      </p:pic>
      <p:pic>
        <p:nvPicPr>
          <p:cNvPr id="27656" name="Picture 8" descr="http://im5-tub-ru.yandex.net/i?id=223216358-5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571876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ПОГОВОРИМ О ВРЕДЕ КУРЕНИЯ</a:t>
            </a:r>
            <a:endParaRPr lang="ru-RU" dirty="0"/>
          </a:p>
        </p:txBody>
      </p:sp>
      <p:pic>
        <p:nvPicPr>
          <p:cNvPr id="31746" name="Picture 2" descr="http://im6-tub-ru.yandex.net/i?id=23135658-2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7786742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5-tub-ru.yandex.net/i?id=421909355-5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0"/>
            <a:ext cx="7116177" cy="442915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000232" y="3164681"/>
            <a:ext cx="60721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Знай! Выкуривая 1 пачку сигарет, курильщик забивает свои легкие в год 1 литром никотиновой смолы. Каждая сигарета укорачивает жизнь на 8 минут. За последние 5 лет бросили курить 30 миллионов человек. Сейчас в Америке считается курить «немодным». Ежегодно в России умирает около миллиона человек от болезней, вызванных курением. Курение не только сокращает жизнь, но и снижает ее качество. Никотин вызывает большое количество заболеваний, таких как инсульт, инфаркт миокарда, болезни крови и артерий ног, поражает органы чувств, пищеварения и дыхания, поражает нервную систему. 31 мая во всем мире отмечают как День без табака.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428604"/>
            <a:ext cx="5309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Болезни, связанные с курением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42976" y="3071810"/>
          <a:ext cx="2143140" cy="1872542"/>
        </p:xfrm>
        <a:graphic>
          <a:graphicData uri="http://schemas.openxmlformats.org/presentationml/2006/ole">
            <p:oleObj spid="_x0000_s1032" name="Clip" r:id="rId3" imgW="4495800" imgH="3344863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714744" y="3571876"/>
          <a:ext cx="2095500" cy="2133600"/>
        </p:xfrm>
        <a:graphic>
          <a:graphicData uri="http://schemas.openxmlformats.org/presentationml/2006/ole">
            <p:oleObj spid="_x0000_s1033" name="Clip" r:id="rId4" imgW="2863850" imgH="3405188" progId="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357950" y="2428868"/>
          <a:ext cx="1651000" cy="2654300"/>
        </p:xfrm>
        <a:graphic>
          <a:graphicData uri="http://schemas.openxmlformats.org/presentationml/2006/ole">
            <p:oleObj spid="_x0000_s1034" name="Clip" r:id="rId5" imgW="2438400" imgH="4770438" progId="">
              <p:embed/>
            </p:oleObj>
          </a:graphicData>
        </a:graphic>
      </p:graphicFrame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72000" y="1571612"/>
            <a:ext cx="1643074" cy="121444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4429124" y="1571612"/>
            <a:ext cx="109518" cy="164307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2786050" y="1571612"/>
            <a:ext cx="1714512" cy="142876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643042" y="5286388"/>
            <a:ext cx="14287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Бронхит,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эмфизит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рак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929058" y="5857892"/>
            <a:ext cx="10520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Инфаркт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786578" y="5286388"/>
            <a:ext cx="20098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Болезни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желудка 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12-типерстной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кишки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1142976" y="0"/>
            <a:ext cx="7286676" cy="15716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357298"/>
            <a:ext cx="1071570" cy="5715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057400"/>
            <a:ext cx="7498080" cy="287179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дать представление о том, что такое здоровый образ жизни;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убедить учащихся о необходимости вести здоровый образ жизни;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объяснить роль здоровья в жизни человека и общества;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рассказать о негативном воздействии никотина на организм; формировать  отрицательное отношение к курению, привлечь внимание школьников к здоровому образу жизни.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357166"/>
            <a:ext cx="6786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пропаганда здорового образа жизни, профилактика вредных привычек.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28586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сегодня армия курильщиков во всем мире насчитывает более 1,1 млрд. человек. И это количество растет…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://im0-tub-ru.yandex.net/i?id=396473497-1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14290"/>
            <a:ext cx="2124075" cy="1428750"/>
          </a:xfrm>
          <a:prstGeom prst="rect">
            <a:avLst/>
          </a:prstGeom>
          <a:noFill/>
        </p:spPr>
      </p:pic>
      <p:pic>
        <p:nvPicPr>
          <p:cNvPr id="40964" name="Picture 4" descr="http://im5-tub-ru.yandex.net/i?id=433804739-3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285860"/>
            <a:ext cx="1971675" cy="1428750"/>
          </a:xfrm>
          <a:prstGeom prst="rect">
            <a:avLst/>
          </a:prstGeom>
          <a:noFill/>
        </p:spPr>
      </p:pic>
      <p:pic>
        <p:nvPicPr>
          <p:cNvPr id="40966" name="Picture 6" descr="http://im4-tub-ru.yandex.net/i?id=443797726-0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500306"/>
            <a:ext cx="1924050" cy="1428750"/>
          </a:xfrm>
          <a:prstGeom prst="rect">
            <a:avLst/>
          </a:prstGeom>
          <a:noFill/>
        </p:spPr>
      </p:pic>
      <p:pic>
        <p:nvPicPr>
          <p:cNvPr id="40968" name="Picture 8" descr="http://im4-tub-ru.yandex.net/i?id=248880450-28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643314"/>
            <a:ext cx="1790700" cy="1428750"/>
          </a:xfrm>
          <a:prstGeom prst="rect">
            <a:avLst/>
          </a:prstGeom>
          <a:noFill/>
        </p:spPr>
      </p:pic>
      <p:pic>
        <p:nvPicPr>
          <p:cNvPr id="40970" name="Picture 10" descr="http://im8-tub-ru.yandex.net/i?id=91436808-31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133946"/>
            <a:ext cx="2071686" cy="1294804"/>
          </a:xfrm>
          <a:prstGeom prst="rect">
            <a:avLst/>
          </a:prstGeom>
          <a:noFill/>
        </p:spPr>
      </p:pic>
      <p:pic>
        <p:nvPicPr>
          <p:cNvPr id="40972" name="Picture 12" descr="http://im4-tub-ru.yandex.net/i?id=529854452-35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5214950"/>
            <a:ext cx="26860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428736"/>
            <a:ext cx="70009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lnSpc>
                <a:spcPct val="120000"/>
              </a:lnSpc>
              <a:buClr>
                <a:schemeClr val="tx1"/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 каждых 100 человек, умерших от рака, 90 курили.</a:t>
            </a:r>
          </a:p>
          <a:p>
            <a:pPr marL="363538" indent="-363538">
              <a:lnSpc>
                <a:spcPct val="120000"/>
              </a:lnSpc>
              <a:buClr>
                <a:srgbClr val="FF0000"/>
              </a:buClr>
              <a:buSzPct val="135000"/>
              <a:buFont typeface="Wingdings" pitchFamily="2" charset="2"/>
              <a:buChar char="Ø"/>
              <a:defRPr/>
            </a:pPr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3538" indent="-363538">
              <a:lnSpc>
                <a:spcPct val="120000"/>
              </a:lnSpc>
              <a:buClr>
                <a:schemeClr val="tx1"/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Из каждых 100 человек, умерших от хронических заболеваний лёгких, 75 курили.</a:t>
            </a:r>
          </a:p>
          <a:p>
            <a:pPr marL="363538" indent="-363538">
              <a:lnSpc>
                <a:spcPct val="120000"/>
              </a:lnSpc>
              <a:buClr>
                <a:schemeClr val="tx1"/>
              </a:buClr>
              <a:buSzPct val="135000"/>
              <a:buFont typeface="Wingdings" pitchFamily="2" charset="2"/>
              <a:buChar char="Ø"/>
              <a:defRPr/>
            </a:pPr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3538" indent="-363538">
              <a:lnSpc>
                <a:spcPct val="120000"/>
              </a:lnSpc>
              <a:buClr>
                <a:schemeClr val="tx1"/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Из каждых 100 человек, умерших от ишемической болезни сердца, 25 курили.</a:t>
            </a:r>
          </a:p>
          <a:p>
            <a:pPr marL="363538" indent="-363538">
              <a:lnSpc>
                <a:spcPct val="120000"/>
              </a:lnSpc>
              <a:buClr>
                <a:schemeClr val="tx1"/>
              </a:buClr>
              <a:buSzPct val="135000"/>
              <a:buFont typeface="Wingdings" pitchFamily="2" charset="2"/>
              <a:buChar char="Ø"/>
              <a:defRPr/>
            </a:pPr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3538" indent="-363538">
              <a:lnSpc>
                <a:spcPct val="120000"/>
              </a:lnSpc>
              <a:buClr>
                <a:schemeClr val="tx1"/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Табачный дым в 4 раза более загрязнён токсичными веществами по сравнению с выхлопными газами автомобиля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14678" y="357166"/>
            <a:ext cx="31098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ФАКТЫ: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инки о здоровь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9265" y="5643578"/>
            <a:ext cx="1294735" cy="1009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3378" y="357166"/>
            <a:ext cx="3117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Сравни и сделай выводы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nonsmokerslung_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252" y="1152508"/>
            <a:ext cx="2448272" cy="180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mokerslung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142984"/>
            <a:ext cx="23983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15054" y="3143248"/>
            <a:ext cx="24164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Легкие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некурящего</a:t>
            </a:r>
            <a:endParaRPr lang="ru-RU" b="1" dirty="0">
              <a:ln w="11430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3143248"/>
            <a:ext cx="22006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Легкие курящего</a:t>
            </a:r>
            <a:endParaRPr lang="ru-RU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 descr="Пейте спиртное, пока не осознаете, что в течение дня ни разу не подумали о сигарете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714752"/>
            <a:ext cx="2159967" cy="22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Перед сном можно почитать интересную книжку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0393" y="3717033"/>
            <a:ext cx="2093975" cy="229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181520" y="6072206"/>
            <a:ext cx="3393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Легкие после 5 лет курения</a:t>
            </a:r>
            <a:endParaRPr lang="ru-RU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43570" y="6143644"/>
            <a:ext cx="2628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25 лет курения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картинки о здоровь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7253" y="6182112"/>
            <a:ext cx="866747" cy="675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8604"/>
            <a:ext cx="692948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lnSpc>
                <a:spcPct val="110000"/>
              </a:lnSpc>
              <a:buClr>
                <a:schemeClr val="tx1"/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Если человек начал курить в 15 лет, продолжительность его жизни уменьшается более чем на 8 лет. Начавшие курить до 15 лет, в 5 раз чаще умирают от рака, чем те, кто начал курить после 25 лет.</a:t>
            </a:r>
          </a:p>
          <a:p>
            <a:pPr marL="363538" indent="-363538">
              <a:lnSpc>
                <a:spcPct val="110000"/>
              </a:lnSpc>
              <a:buClr>
                <a:schemeClr val="tx1"/>
              </a:buClr>
              <a:buSzPct val="135000"/>
              <a:defRPr/>
            </a:pPr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3538" indent="-363538">
              <a:lnSpc>
                <a:spcPct val="110000"/>
              </a:lnSpc>
              <a:buClr>
                <a:schemeClr val="tx1"/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Уровень смертности детей при родах у курящих матерей в среднем выше на 30%,чем у не курящих.</a:t>
            </a:r>
          </a:p>
          <a:p>
            <a:pPr marL="363538" indent="-363538">
              <a:lnSpc>
                <a:spcPct val="110000"/>
              </a:lnSpc>
              <a:buClr>
                <a:schemeClr val="tx1"/>
              </a:buClr>
              <a:buSzPct val="135000"/>
              <a:buFont typeface="Wingdings" pitchFamily="2" charset="2"/>
              <a:buChar char="Ø"/>
              <a:defRPr/>
            </a:pPr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3538" indent="-363538">
              <a:lnSpc>
                <a:spcPct val="110000"/>
              </a:lnSpc>
              <a:buClr>
                <a:schemeClr val="tx1"/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Курение во время беременности повышает риск мертворождения, а также число врождённых дефектов у ребёнка.</a:t>
            </a:r>
          </a:p>
          <a:p>
            <a:pPr marL="363538" indent="-363538">
              <a:lnSpc>
                <a:spcPct val="110000"/>
              </a:lnSpc>
              <a:buClr>
                <a:schemeClr val="tx1"/>
              </a:buClr>
              <a:buSzPct val="135000"/>
              <a:buFont typeface="Wingdings" pitchFamily="2" charset="2"/>
              <a:buChar char="Ø"/>
              <a:defRPr/>
            </a:pPr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3538" indent="-363538">
              <a:lnSpc>
                <a:spcPct val="110000"/>
              </a:lnSpc>
              <a:buClr>
                <a:schemeClr val="tx1"/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Выкуривая 20 сигарет в день, человек дышит воздухом, загрязнённость которого в 580-1100 раз превышает санитарные нормы.</a:t>
            </a:r>
          </a:p>
        </p:txBody>
      </p:sp>
      <p:pic>
        <p:nvPicPr>
          <p:cNvPr id="3" name="Picture 2" descr="картинки о здоровь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5743880"/>
            <a:ext cx="1428728" cy="1114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atal_mouth_cancer_28years_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630" y="188640"/>
            <a:ext cx="6875407" cy="516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57422" y="557214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Рак ротовой полости у 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28-летнего курильщика с 10-летним стажем</a:t>
            </a:r>
            <a:endParaRPr lang="ru-RU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инки о здоров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265" y="5848368"/>
            <a:ext cx="1294735" cy="1009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85728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Влияние курения на женский организм.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857232"/>
            <a:ext cx="685804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Женщинам курение грозит преждевременным старением.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Кожа приобретает жёлтоватый оттенок с характерным запахом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Возникают осложнения при беременности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Учащаются случаи мёртворождения, умственная и физическая  недостаточность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9998" y="4857760"/>
            <a:ext cx="2314001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http://im2-tub-ru.yandex.net/i?id=313247745-6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286124"/>
            <a:ext cx="2428892" cy="1663625"/>
          </a:xfrm>
          <a:prstGeom prst="rect">
            <a:avLst/>
          </a:prstGeom>
          <a:noFill/>
        </p:spPr>
      </p:pic>
      <p:pic>
        <p:nvPicPr>
          <p:cNvPr id="37892" name="Picture 4" descr="http://im5-tub-ru.yandex.net/i?id=259889914-4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5000636"/>
            <a:ext cx="2143125" cy="1428750"/>
          </a:xfrm>
          <a:prstGeom prst="rect">
            <a:avLst/>
          </a:prstGeom>
          <a:noFill/>
        </p:spPr>
      </p:pic>
      <p:pic>
        <p:nvPicPr>
          <p:cNvPr id="37894" name="Picture 6" descr="http://im3-tub-ru.yandex.net/i?id=138503647-27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286124"/>
            <a:ext cx="2381250" cy="1428750"/>
          </a:xfrm>
          <a:prstGeom prst="rect">
            <a:avLst/>
          </a:prstGeom>
          <a:noFill/>
        </p:spPr>
      </p:pic>
      <p:pic>
        <p:nvPicPr>
          <p:cNvPr id="5" name="Picture 2" descr="http://im0-tub-ru.yandex.net/i?id=232460002-56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5143512"/>
            <a:ext cx="23812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031" y="116632"/>
            <a:ext cx="8305800" cy="3674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Ответь на вопрос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 1.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чем состоит смысл понятия «здоровье» по определению Всемирной организации здравоохранения? Расскажите о физическом, духовном и социальном здоровье.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 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Какая существует взаимосвязь между здоровьем духовным и здоровьем общественным?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 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От каких факторов зависит состояние здоровья и каково их соотношение?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 4.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Назовите основные компоненты здорового образа жизни. Как двигательная активность, рациональное питание, закаливание, режим труда и отдыха влияют на состояние здоровья?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инки о здоровь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2760" y="5383214"/>
            <a:ext cx="1891240" cy="1474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80988"/>
            <a:ext cx="300037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143240" y="214290"/>
            <a:ext cx="5857916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00FF"/>
                </a:solidFill>
              </a:rPr>
              <a:t>В экономически развитых странах </a:t>
            </a:r>
            <a:r>
              <a:rPr lang="ru-RU" sz="3200" b="1" dirty="0"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мода на курение проходит</a:t>
            </a:r>
            <a:r>
              <a:rPr lang="ru-RU" sz="2800" dirty="0">
                <a:solidFill>
                  <a:srgbClr val="0000FF"/>
                </a:solidFill>
              </a:rPr>
              <a:t>. </a:t>
            </a:r>
          </a:p>
          <a:p>
            <a:pPr>
              <a:defRPr/>
            </a:pPr>
            <a:endParaRPr lang="ru-RU" sz="2400" dirty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Сейчас в моде </a:t>
            </a:r>
          </a:p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стройная фигура, гимнастика, культуризм, оздоровительные процедуры.     </a:t>
            </a:r>
          </a:p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Курить не престижно.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</a:p>
          <a:p>
            <a:pPr>
              <a:defRPr/>
            </a:pP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5288" y="4005263"/>
            <a:ext cx="8351837" cy="249299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  <a:reflection blurRad="12700" stA="28000" endPos="45000" dist="1000" dir="5400000" sy="-100000" algn="bl" rotWithShape="0"/>
                </a:effectLst>
              </a:rPr>
              <a:t>Курение может испортить здоровье и карьеру.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Всё больше предпринимателей отказываются принимать на работу курящих.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 США 35 </a:t>
            </a: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млн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а в Англии более 8 </a:t>
            </a: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млн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человек </a:t>
            </a:r>
          </a:p>
          <a:p>
            <a:pPr algn="ctr">
              <a:defRPr/>
            </a:pP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бросили курить.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225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28860" y="428604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Человек рождается на свет</a:t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Чтоб творить, дерзать – и не иначе</a:t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Чтоб оставить в жизни добрый след</a:t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И решить все трудные задачи.</a:t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Человек рождается на свет</a:t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Для чего?</a:t>
            </a:r>
          </a:p>
          <a:p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Ищите свой ответ.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3" descr="rebyat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4777776"/>
            <a:ext cx="2832090" cy="190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Documents and Settings\сэм\Рабочий стол\karamelka\материал по наркомании\5950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071546"/>
            <a:ext cx="1785949" cy="2018455"/>
          </a:xfrm>
          <a:prstGeom prst="rect">
            <a:avLst/>
          </a:prstGeom>
          <a:noFill/>
        </p:spPr>
      </p:pic>
      <p:pic>
        <p:nvPicPr>
          <p:cNvPr id="11" name="Picture 5" descr="C:\Documents and Settings\сэм\Рабочий стол\karamelka\материал по наркомании\20814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81216">
            <a:off x="332501" y="4749384"/>
            <a:ext cx="1357322" cy="1811523"/>
          </a:xfrm>
          <a:prstGeom prst="rect">
            <a:avLst/>
          </a:prstGeom>
          <a:noFill/>
        </p:spPr>
      </p:pic>
      <p:pic>
        <p:nvPicPr>
          <p:cNvPr id="12" name="Picture 7" descr="C:\Documents and Settings\сэм\Рабочий стол\karamelka\материал по наркомании\Child_radost_big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548354">
            <a:off x="355012" y="3214686"/>
            <a:ext cx="1928275" cy="1500198"/>
          </a:xfrm>
          <a:prstGeom prst="rect">
            <a:avLst/>
          </a:prstGeom>
          <a:noFill/>
        </p:spPr>
      </p:pic>
      <p:pic>
        <p:nvPicPr>
          <p:cNvPr id="13" name="Picture 11" descr="C:\Program Files\Microsoft Office\CLIPART\PUB60COR\BD19563_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57356" y="5286388"/>
            <a:ext cx="909837" cy="1357298"/>
          </a:xfrm>
          <a:prstGeom prst="rect">
            <a:avLst/>
          </a:prstGeom>
          <a:noFill/>
        </p:spPr>
      </p:pic>
      <p:pic>
        <p:nvPicPr>
          <p:cNvPr id="14" name="Picture 7" descr="C:\Program Files\Microsoft Office\CLIPART\PUB60COR\J017845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00892" y="214290"/>
            <a:ext cx="1840662" cy="1230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8076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6497948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 вреде курения</a:t>
            </a:r>
            <a:endParaRPr lang="ru-RU" dirty="0"/>
          </a:p>
        </p:txBody>
      </p:sp>
      <p:pic>
        <p:nvPicPr>
          <p:cNvPr id="4" name="Правда о Курении (сильно Жданов) документальный филь.avi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28728" y="714357"/>
            <a:ext cx="7508898" cy="6143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 такое здоровье?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1571612"/>
            <a:ext cx="6000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это состояние полного физического, душевного и социального благополучия, сопровождаемое фактическим отсутствием болезней и индивидуально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фрустирующих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(выводящих из состояния внутреннего спокойствия) недостатков.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J02320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786322"/>
            <a:ext cx="18732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03449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1988" y="3987800"/>
            <a:ext cx="213201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картинки о здоровь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464176"/>
            <a:ext cx="1787416" cy="1393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7851648" cy="1214422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чего зависит  здоровье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devfitness.com/images/zdoroviy_obraz_zizn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28794" y="1307005"/>
            <a:ext cx="5715040" cy="53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картинки о здоров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6584" y="5464176"/>
            <a:ext cx="1787416" cy="1393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428604"/>
            <a:ext cx="6099064" cy="70007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Три вида здоровья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142984"/>
            <a:ext cx="8049582" cy="17526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Физическое здоровье-это естественное состояние  организма , обусловленное нормальным функционированием всех его органов и систем.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Психическое здоровье - зависит от состояния головного мозга , оно характеризуется уровнем и качеством мышления , развитием внимания и памяти.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Нравственное здоровье - определяется теми моральными принципами , которые являются основой социальной жизни человека.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его органов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доров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Picture 2" descr="картинки о здоровь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6584" y="5464176"/>
            <a:ext cx="1787416" cy="1393824"/>
          </a:xfrm>
          <a:prstGeom prst="rect">
            <a:avLst/>
          </a:prstGeom>
          <a:noFill/>
        </p:spPr>
      </p:pic>
      <p:pic>
        <p:nvPicPr>
          <p:cNvPr id="5" name="Picture 4" descr="J02330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467355"/>
            <a:ext cx="1604814" cy="139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02330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572116"/>
            <a:ext cx="1643074" cy="11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о здоровь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688172"/>
            <a:ext cx="1500166" cy="1169827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357422" y="2428868"/>
            <a:ext cx="4500594" cy="1714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285749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составляющие здорового образа жизни 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57158" y="357166"/>
            <a:ext cx="2928958" cy="20717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20811086">
            <a:off x="428596" y="571480"/>
            <a:ext cx="29289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оптимальный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уровень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двигательной активности, закаливание</a:t>
            </a:r>
            <a:endParaRPr lang="ru-RU" sz="2000" dirty="0"/>
          </a:p>
        </p:txBody>
      </p:sp>
      <p:cxnSp>
        <p:nvCxnSpPr>
          <p:cNvPr id="19" name="Прямая со стрелкой 18"/>
          <p:cNvCxnSpPr>
            <a:stCxn id="5" idx="0"/>
          </p:cNvCxnSpPr>
          <p:nvPr/>
        </p:nvCxnSpPr>
        <p:spPr>
          <a:xfrm rot="16200000" flipV="1">
            <a:off x="4089794" y="1910942"/>
            <a:ext cx="100013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3643306" y="357166"/>
            <a:ext cx="2143140" cy="1071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857620" y="500042"/>
            <a:ext cx="1785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рациональное питание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rot="5400000" flipH="1" flipV="1">
            <a:off x="6572264" y="2214554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6286512" y="571480"/>
            <a:ext cx="2571768" cy="15716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723168">
            <a:off x="6643702" y="785794"/>
            <a:ext cx="2000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выполнение режима труда и отдыха</a:t>
            </a:r>
            <a:endParaRPr lang="ru-RU" sz="2000" dirty="0"/>
          </a:p>
        </p:txBody>
      </p:sp>
      <p:cxnSp>
        <p:nvCxnSpPr>
          <p:cNvPr id="31" name="Прямая со стрелкой 30"/>
          <p:cNvCxnSpPr>
            <a:stCxn id="5" idx="3"/>
          </p:cNvCxnSpPr>
          <p:nvPr/>
        </p:nvCxnSpPr>
        <p:spPr>
          <a:xfrm rot="5400000">
            <a:off x="2311395" y="3866886"/>
            <a:ext cx="679714" cy="730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5" idx="4"/>
          </p:cNvCxnSpPr>
          <p:nvPr/>
        </p:nvCxnSpPr>
        <p:spPr>
          <a:xfrm rot="5400000">
            <a:off x="4161232" y="4554149"/>
            <a:ext cx="85725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5" idx="5"/>
          </p:cNvCxnSpPr>
          <p:nvPr/>
        </p:nvCxnSpPr>
        <p:spPr>
          <a:xfrm rot="16200000" flipH="1">
            <a:off x="6188611" y="3902603"/>
            <a:ext cx="465398" cy="4447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 rot="19813429">
            <a:off x="285720" y="4429132"/>
            <a:ext cx="2214578" cy="15716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20049952">
            <a:off x="357158" y="4597280"/>
            <a:ext cx="19288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соблюдение правил личной гигиены</a:t>
            </a:r>
            <a:endParaRPr lang="ru-RU" sz="2000" dirty="0"/>
          </a:p>
        </p:txBody>
      </p:sp>
      <p:sp>
        <p:nvSpPr>
          <p:cNvPr id="40" name="Овал 39"/>
          <p:cNvSpPr/>
          <p:nvPr/>
        </p:nvSpPr>
        <p:spPr>
          <a:xfrm>
            <a:off x="3000364" y="5000636"/>
            <a:ext cx="3214710" cy="1428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214678" y="5286388"/>
            <a:ext cx="2928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отказ от вредных привычек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 rot="911125">
            <a:off x="6376982" y="4158341"/>
            <a:ext cx="2664976" cy="15926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 rot="1419056">
            <a:off x="6856311" y="4476806"/>
            <a:ext cx="19934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безопасное поведение дома, на улице и в школе.</a:t>
            </a:r>
            <a:endParaRPr lang="ru-RU" dirty="0"/>
          </a:p>
        </p:txBody>
      </p:sp>
      <p:cxnSp>
        <p:nvCxnSpPr>
          <p:cNvPr id="46" name="Прямая со стрелкой 45"/>
          <p:cNvCxnSpPr/>
          <p:nvPr/>
        </p:nvCxnSpPr>
        <p:spPr>
          <a:xfrm rot="16200000" flipV="1">
            <a:off x="2561429" y="2224861"/>
            <a:ext cx="465398" cy="4447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Двигательная активность, закаливание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3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736"/>
            <a:ext cx="1645797" cy="1238237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4" name="Picture 4" descr="4973689919649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1907193" cy="1575950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5" name="Picture 7" descr="84320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286256"/>
            <a:ext cx="1428760" cy="949833"/>
          </a:xfrm>
          <a:prstGeom prst="rect">
            <a:avLst/>
          </a:prstGeom>
          <a:noFill/>
          <a:ln w="19050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6" name="Picture 4" descr="31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2857496"/>
            <a:ext cx="1674801" cy="1306345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7" name="Picture 6" descr="31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571480"/>
            <a:ext cx="1285852" cy="117386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7" descr="0659010730018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857628"/>
            <a:ext cx="2034603" cy="1285860"/>
          </a:xfrm>
          <a:prstGeom prst="rect">
            <a:avLst/>
          </a:prstGeom>
          <a:noFill/>
          <a:ln w="19050">
            <a:solidFill>
              <a:srgbClr val="FFCC66"/>
            </a:solidFill>
            <a:miter lim="800000"/>
            <a:headEnd/>
            <a:tailEnd/>
          </a:ln>
        </p:spPr>
      </p:pic>
      <p:pic>
        <p:nvPicPr>
          <p:cNvPr id="9" name="Picture 9" descr="extrime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000240"/>
            <a:ext cx="1571636" cy="1118964"/>
          </a:xfrm>
          <a:prstGeom prst="rect">
            <a:avLst/>
          </a:prstGeom>
          <a:noFill/>
          <a:ln w="19050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10" name="Picture 6" descr="tenni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8082" y="2714620"/>
            <a:ext cx="1376355" cy="137635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5" descr="31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5206" y="5643578"/>
            <a:ext cx="1335314" cy="846177"/>
          </a:xfrm>
          <a:prstGeom prst="rect">
            <a:avLst/>
          </a:prstGeom>
          <a:noFill/>
          <a:ln w="19050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12" name="Picture 8" descr="31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929198"/>
            <a:ext cx="1433704" cy="1106522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071538" y="5534561"/>
            <a:ext cx="6000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00FF"/>
                </a:solidFill>
                <a:latin typeface="Bookman Old Style" pitchFamily="18" charset="0"/>
              </a:rPr>
              <a:t>Альпинизм тренирует </a:t>
            </a:r>
          </a:p>
          <a:p>
            <a:r>
              <a:rPr lang="ru-RU" sz="1600" b="1" i="1" dirty="0" smtClean="0">
                <a:solidFill>
                  <a:srgbClr val="0000FF"/>
                </a:solidFill>
                <a:latin typeface="Bookman Old Style" pitchFamily="18" charset="0"/>
              </a:rPr>
              <a:t>главным образом мышцы ног,</a:t>
            </a:r>
          </a:p>
          <a:p>
            <a:r>
              <a:rPr lang="ru-RU" sz="1600" b="1" i="1" dirty="0" smtClean="0">
                <a:solidFill>
                  <a:srgbClr val="0000FF"/>
                </a:solidFill>
                <a:latin typeface="Bookman Old Style" pitchFamily="18" charset="0"/>
              </a:rPr>
              <a:t> а также верхнюю часть тела и мышцы рук. </a:t>
            </a:r>
          </a:p>
          <a:p>
            <a:r>
              <a:rPr lang="ru-RU" sz="1600" b="1" i="1" dirty="0" smtClean="0">
                <a:solidFill>
                  <a:srgbClr val="0000FF"/>
                </a:solidFill>
                <a:latin typeface="Bookman Old Style" pitchFamily="18" charset="0"/>
              </a:rPr>
              <a:t>Эта двойная нагрузка оказывает положительное воздействие на обмен веществ. </a:t>
            </a:r>
            <a:endParaRPr lang="ru-RU" sz="1600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14612" y="28574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990033"/>
                </a:solidFill>
                <a:latin typeface="Bookman Old Style" pitchFamily="18" charset="0"/>
              </a:rPr>
              <a:t>Прогулки на велосипеде и турпоходы, способствуют развитию мышц всего тела.</a:t>
            </a:r>
            <a:r>
              <a:rPr lang="ru-RU" dirty="0" smtClean="0">
                <a:solidFill>
                  <a:srgbClr val="990033"/>
                </a:solidFill>
              </a:rPr>
              <a:t> 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71675" indent="-1971675"/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Баскетбол и футбол    тренируют мышцы ног и верхнюю часть тела. </a:t>
            </a:r>
            <a:endParaRPr lang="ru-RU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57620" y="1500174"/>
            <a:ext cx="50720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Плавание укрепляет уставшие мышцы, улучшает кровообращение. Максимально быстро проплывите кролем 30-50 метров. Это принесет больше эффекта, чем если бы вы медленно проплыли 20 раз по 25 метров.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00430" y="3995678"/>
            <a:ext cx="53578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Теннис тренирует практически все мышцы,  укрепляет сердце, кости, улучшает кровообращение. Исследования показали, что у 70-летних женщин занимающихся ежедневно теннисом, кости почти такие же прочные, как и у 30-летних.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картинки о здоровье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72528" y="6412367"/>
            <a:ext cx="571472" cy="445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571480"/>
            <a:ext cx="4282448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kern="10" dirty="0" smtClean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/>
            </a:r>
            <a:br>
              <a:rPr lang="ru-RU" sz="4400" b="1" i="1" kern="10" dirty="0" smtClean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</a:br>
            <a:r>
              <a:rPr lang="ru-RU" sz="4400" kern="10" dirty="0" smtClean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Правильное питание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2500306"/>
            <a:ext cx="4714908" cy="3214710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Снижается заболеваемость учащихся, улучшается психологическое состояние детей, поднимается настроение,  а самое главное —повышается работоспособность и интерес к учебной деятельности.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121442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Правильное питание—основа здорового образа жизни</a:t>
            </a:r>
            <a:endParaRPr lang="ru-RU" sz="2800" b="1" i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1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1542727" cy="17859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" name="Picture 2" descr="574805597_tonn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572008"/>
            <a:ext cx="1518026" cy="881047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7" name="Picture 5" descr="47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071678"/>
            <a:ext cx="1143007" cy="127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topina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000240"/>
            <a:ext cx="121404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299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3466" y="214291"/>
            <a:ext cx="819731" cy="1285884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10" name="Picture 6" descr="3621_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1071546"/>
            <a:ext cx="1510510" cy="1285884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11" name="Picture 5" descr="sve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280389">
            <a:off x="1416055" y="3491504"/>
            <a:ext cx="1357322" cy="1340609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13" name="Picture 4" descr="baklazh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133443">
            <a:off x="2180356" y="2457179"/>
            <a:ext cx="1277958" cy="1325290"/>
          </a:xfrm>
          <a:prstGeom prst="rect">
            <a:avLst/>
          </a:prstGeom>
          <a:noFill/>
          <a:ln w="38100" cmpd="dbl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" name="Picture 6" descr="Apples-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037797">
            <a:off x="366286" y="3217457"/>
            <a:ext cx="1481740" cy="1111128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15" name="Picture 8" descr="22626_DSC0177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86380" y="5378963"/>
            <a:ext cx="1500198" cy="1242391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16" name="Picture 9" descr="Безымянный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86116" y="5286388"/>
            <a:ext cx="1785950" cy="1227176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17" name="Picture 10" descr="photo-184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85918" y="4714884"/>
            <a:ext cx="1285884" cy="1525256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18" name="Picture 2" descr="картинки о здоровье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72662" y="6178532"/>
            <a:ext cx="871338" cy="679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214290"/>
            <a:ext cx="3979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Режима труда и отдыха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3" descr="C:\Users\User\Desktop\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00086"/>
            <a:ext cx="1840478" cy="20002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14480" y="1500174"/>
            <a:ext cx="321471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Подъём     6:30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-Водные процедуры  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утренняя гимнастика   6:30-7:00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-Завтрак  7:00 -7:15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-Занятия в школе 8:00-14:00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-Обед    14:00-14:20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-Учебные занятия 14:20-16:00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-Свободное время  16:00-19:30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-Ужин   19:30-19:50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-Водные процедуры   20:00-20:30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-Свободное время   20:30-22:00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-Ночной сон    22:00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1000108"/>
            <a:ext cx="300039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Режим дня школьника</a:t>
            </a:r>
            <a:endParaRPr lang="ru-RU" sz="2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User\Desktop\reg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3000372"/>
            <a:ext cx="1285852" cy="2331214"/>
          </a:xfrm>
          <a:prstGeom prst="rect">
            <a:avLst/>
          </a:prstGeom>
          <a:noFill/>
        </p:spPr>
      </p:pic>
      <p:pic>
        <p:nvPicPr>
          <p:cNvPr id="11" name="Picture 2" descr="картинки о здоровь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6249994"/>
            <a:ext cx="779697" cy="608006"/>
          </a:xfrm>
          <a:prstGeom prst="rect">
            <a:avLst/>
          </a:prstGeom>
          <a:noFill/>
        </p:spPr>
      </p:pic>
      <p:pic>
        <p:nvPicPr>
          <p:cNvPr id="12" name="Picture 21" descr="C:\Documents and Settings\Люда\Рабочий стол\ученик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5357826"/>
            <a:ext cx="1222370" cy="122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772</TotalTime>
  <Words>1117</Words>
  <Application>Microsoft Office PowerPoint</Application>
  <PresentationFormat>Экран (4:3)</PresentationFormat>
  <Paragraphs>135</Paragraphs>
  <Slides>29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Солнцестояние</vt:lpstr>
      <vt:lpstr>Clip</vt:lpstr>
      <vt:lpstr>«Быть здоровым- это модно!»</vt:lpstr>
      <vt:lpstr>Задачи:</vt:lpstr>
      <vt:lpstr>Что такое здоровье?</vt:lpstr>
      <vt:lpstr>От чего зависит  здоровье</vt:lpstr>
      <vt:lpstr>Три вида здоровья</vt:lpstr>
      <vt:lpstr>Слайд 6</vt:lpstr>
      <vt:lpstr>Слайд 7</vt:lpstr>
      <vt:lpstr>  Правильное питание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ПОГОВОРИМ О ВРЕДЕ КУРЕНИЯ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Ответь на вопрос</vt:lpstr>
      <vt:lpstr>Слайд 27</vt:lpstr>
      <vt:lpstr>Слайд 28</vt:lpstr>
      <vt:lpstr>О вреде курения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94</cp:revision>
  <dcterms:modified xsi:type="dcterms:W3CDTF">2013-11-08T09:58:39Z</dcterms:modified>
</cp:coreProperties>
</file>