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85" r:id="rId4"/>
    <p:sldId id="276" r:id="rId5"/>
    <p:sldId id="269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68" r:id="rId15"/>
    <p:sldId id="267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E7C29-E28A-42A1-B66E-3C1C1313FE8C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D6363-73A5-4338-A91D-C8514DB5A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785926"/>
            <a:ext cx="642515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Творческая работа  команды</a:t>
            </a:r>
          </a:p>
          <a:p>
            <a:r>
              <a:rPr lang="ru-RU" sz="2800" dirty="0" smtClean="0"/>
              <a:t> </a:t>
            </a:r>
            <a:r>
              <a:rPr lang="ru-RU" sz="3600" b="1" dirty="0" smtClean="0">
                <a:latin typeface="Comic Sans MS" pitchFamily="66" charset="0"/>
              </a:rPr>
              <a:t>«Оптимисты»</a:t>
            </a:r>
          </a:p>
          <a:p>
            <a:endParaRPr lang="ru-RU" sz="2800" dirty="0" smtClean="0"/>
          </a:p>
          <a:p>
            <a:r>
              <a:rPr lang="ru-RU" sz="2800" b="1" i="1" dirty="0" smtClean="0"/>
              <a:t>Тема:</a:t>
            </a:r>
            <a:r>
              <a:rPr lang="ru-RU" sz="2800" dirty="0" smtClean="0"/>
              <a:t> </a:t>
            </a:r>
            <a:r>
              <a:rPr lang="ru-RU" sz="2800" b="1" dirty="0" smtClean="0">
                <a:latin typeface="Comic Sans MS" pitchFamily="66" charset="0"/>
              </a:rPr>
              <a:t>«Тепловые эффекты</a:t>
            </a:r>
          </a:p>
          <a:p>
            <a:r>
              <a:rPr lang="ru-RU" sz="2800" b="1" dirty="0" smtClean="0">
                <a:latin typeface="Comic Sans MS" pitchFamily="66" charset="0"/>
              </a:rPr>
              <a:t> при растворении веществ в воде»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571480"/>
            <a:ext cx="547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МКОУ СОШ №3 им. </a:t>
            </a:r>
            <a:r>
              <a:rPr lang="ru-RU" b="1" dirty="0" err="1" smtClean="0">
                <a:latin typeface="Comic Sans MS" pitchFamily="66" charset="0"/>
              </a:rPr>
              <a:t>Иса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Хуадонти</a:t>
            </a:r>
            <a:r>
              <a:rPr lang="ru-RU" b="1" dirty="0" smtClean="0">
                <a:latin typeface="Comic Sans MS" pitchFamily="66" charset="0"/>
              </a:rPr>
              <a:t> с. Чикола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6971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Опыт 4</a:t>
            </a:r>
          </a:p>
          <a:p>
            <a:r>
              <a:rPr lang="ru-RU" b="1" dirty="0" smtClean="0">
                <a:latin typeface="Comic Sans MS" pitchFamily="66" charset="0"/>
              </a:rPr>
              <a:t>Тепловой эффект растворения лимонной кислоты в воде.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146" name="Picture 2" descr="F:\лимон.к-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14393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5976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Опыт 5</a:t>
            </a:r>
          </a:p>
          <a:p>
            <a:r>
              <a:rPr lang="ru-RU" b="1" dirty="0" smtClean="0">
                <a:latin typeface="Comic Sans MS" pitchFamily="66" charset="0"/>
              </a:rPr>
              <a:t>Тепловой эффект растворения глицерина в воде.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170" name="Picture 2" descr="F:\глицери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8429685" cy="450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642918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Опыт 6</a:t>
            </a:r>
          </a:p>
          <a:p>
            <a:r>
              <a:rPr lang="ru-RU" b="1" dirty="0" smtClean="0">
                <a:latin typeface="Comic Sans MS" pitchFamily="66" charset="0"/>
              </a:rPr>
              <a:t>Тепловой эффект растворения ацетона в воде.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194" name="Picture 2" descr="F:\ацето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7929619" cy="513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348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Опыт 7</a:t>
            </a:r>
          </a:p>
          <a:p>
            <a:r>
              <a:rPr lang="ru-RU" b="1" dirty="0" smtClean="0">
                <a:latin typeface="Comic Sans MS" pitchFamily="66" charset="0"/>
              </a:rPr>
              <a:t>Тепловой эффект при смешивании снега с солью.</a:t>
            </a:r>
          </a:p>
          <a:p>
            <a:r>
              <a:rPr lang="ru-RU" b="1" dirty="0" smtClean="0">
                <a:latin typeface="Comic Sans MS" pitchFamily="66" charset="0"/>
              </a:rPr>
              <a:t>У нас весь февраль не выпал снег, так тепло уже,</a:t>
            </a:r>
          </a:p>
          <a:p>
            <a:r>
              <a:rPr lang="ru-RU" b="1" dirty="0" smtClean="0">
                <a:latin typeface="Comic Sans MS" pitchFamily="66" charset="0"/>
              </a:rPr>
              <a:t> что расцвели подснежники и выглянули</a:t>
            </a:r>
          </a:p>
          <a:p>
            <a:r>
              <a:rPr lang="ru-RU" b="1" dirty="0" smtClean="0">
                <a:latin typeface="Comic Sans MS" pitchFamily="66" charset="0"/>
              </a:rPr>
              <a:t>тюльпаны. Так что «снег» пришлось взять из холодильника.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9218" name="Picture 2" descr="F:\снег + хлор.натр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5643601" cy="371477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500438"/>
            <a:ext cx="2357454" cy="253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481" y="285728"/>
            <a:ext cx="8967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Нашим одноклассникам было интересно наблюдать </a:t>
            </a:r>
          </a:p>
          <a:p>
            <a:r>
              <a:rPr lang="ru-RU" b="1" dirty="0" smtClean="0">
                <a:latin typeface="Comic Sans MS" pitchFamily="66" charset="0"/>
              </a:rPr>
              <a:t>за нашими опытами, и мы им предложили выполнить несколько заданий.</a:t>
            </a:r>
            <a:endParaRPr lang="en-US" b="1" dirty="0" smtClean="0">
              <a:latin typeface="Comic Sans MS" pitchFamily="66" charset="0"/>
            </a:endParaRPr>
          </a:p>
          <a:p>
            <a:pPr marL="342900" indent="-342900"/>
            <a:endParaRPr lang="ru-RU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8844">
            <a:off x="285720" y="1071546"/>
            <a:ext cx="3214710" cy="2395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71810"/>
            <a:ext cx="2571768" cy="2063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857760"/>
            <a:ext cx="2428892" cy="1825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000108"/>
            <a:ext cx="771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В эти первые весенние дни мы поздравляем всю прекрасную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половину</a:t>
            </a:r>
            <a:r>
              <a:rPr lang="en-US" b="1" i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проекта с днем 8 Марта!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Желаем творческих успехов и дарим первые цветы!!!</a:t>
            </a:r>
            <a:endParaRPr lang="ru-RU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3860800" cy="27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00372"/>
            <a:ext cx="3860800" cy="253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714356"/>
            <a:ext cx="59293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Растворение</a:t>
            </a:r>
            <a:r>
              <a:rPr lang="ru-RU" b="1" dirty="0" smtClean="0">
                <a:latin typeface="Comic Sans MS" pitchFamily="66" charset="0"/>
              </a:rPr>
              <a:t> - это физико-химический процесс. При физическом явлении разрушается кристаллическая решетка и происходит диффузия молекул растворенного вещества. При химическом явлении в процессе растворения молекулы растворенного вещества реагируют с молекулами растворителя.</a:t>
            </a:r>
          </a:p>
          <a:p>
            <a:r>
              <a:rPr lang="ru-RU" b="1" dirty="0" smtClean="0">
                <a:latin typeface="Comic Sans MS" pitchFamily="66" charset="0"/>
              </a:rPr>
              <a:t>Процесс растворения сопровождается выделением или поглощением теплоты. Эту теплоту, отнесенную к одному молю вещества, называют тепловым эффектом растворения, </a:t>
            </a:r>
            <a:r>
              <a:rPr lang="ru-RU" b="1" dirty="0" err="1" smtClean="0">
                <a:latin typeface="Comic Sans MS" pitchFamily="66" charset="0"/>
              </a:rPr>
              <a:t>Qp</a:t>
            </a:r>
            <a:r>
              <a:rPr lang="ru-RU" b="1" dirty="0" smtClean="0">
                <a:latin typeface="Comic Sans MS" pitchFamily="66" charset="0"/>
              </a:rPr>
              <a:t>.</a:t>
            </a:r>
          </a:p>
          <a:p>
            <a:r>
              <a:rPr lang="ru-RU" b="1" dirty="0" smtClean="0">
                <a:latin typeface="Comic Sans MS" pitchFamily="66" charset="0"/>
              </a:rPr>
              <a:t>Тепловой эффект растворения складывается из тепловых эффектов двух стадий: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разрушение кристаллической решетки, которое протекает с затратой энергии</a:t>
            </a:r>
          </a:p>
          <a:p>
            <a:r>
              <a:rPr lang="ru-RU" b="1" dirty="0" smtClean="0">
                <a:latin typeface="Comic Sans MS" pitchFamily="66" charset="0"/>
              </a:rPr>
              <a:t>образование гидратов, которое сопровождается выделением энергии</a:t>
            </a:r>
          </a:p>
          <a:p>
            <a:r>
              <a:rPr lang="ru-RU" b="1" dirty="0" smtClean="0">
                <a:latin typeface="Comic Sans MS" pitchFamily="66" charset="0"/>
              </a:rPr>
              <a:t>Знак теплового эффекта растворения будет определяться соотношением энергий этих стадий.</a:t>
            </a:r>
          </a:p>
          <a:p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85723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  Вещества, обладающие прочной кристаллической решеткой и слабо </a:t>
            </a:r>
            <a:r>
              <a:rPr lang="ru-RU" b="1" dirty="0" err="1" smtClean="0">
                <a:latin typeface="Comic Sans MS" pitchFamily="66" charset="0"/>
              </a:rPr>
              <a:t>гидратирующиеся</a:t>
            </a:r>
            <a:r>
              <a:rPr lang="ru-RU" b="1" dirty="0" smtClean="0">
                <a:latin typeface="Comic Sans MS" pitchFamily="66" charset="0"/>
              </a:rPr>
              <a:t> в растворе, растворяются с поглощением теплоты. Вещества же с непрочной кристаллической решеткой, образующие в растворе сильно </a:t>
            </a:r>
            <a:r>
              <a:rPr lang="ru-RU" b="1" dirty="0" err="1" smtClean="0">
                <a:latin typeface="Comic Sans MS" pitchFamily="66" charset="0"/>
              </a:rPr>
              <a:t>гидратированные</a:t>
            </a:r>
            <a:r>
              <a:rPr lang="ru-RU" b="1" dirty="0" smtClean="0">
                <a:latin typeface="Comic Sans MS" pitchFamily="66" charset="0"/>
              </a:rPr>
              <a:t> ионы, например </a:t>
            </a:r>
            <a:r>
              <a:rPr lang="ru-RU" b="1" dirty="0" err="1" smtClean="0">
                <a:latin typeface="Comic Sans MS" pitchFamily="66" charset="0"/>
              </a:rPr>
              <a:t>гидроксид-ионы</a:t>
            </a:r>
            <a:r>
              <a:rPr lang="ru-RU" b="1" dirty="0" smtClean="0">
                <a:latin typeface="Comic Sans MS" pitchFamily="66" charset="0"/>
              </a:rPr>
              <a:t>, растворяются с выделением теплоты.</a:t>
            </a:r>
          </a:p>
          <a:p>
            <a:r>
              <a:rPr lang="ru-RU" b="1" dirty="0" smtClean="0">
                <a:latin typeface="Comic Sans MS" pitchFamily="66" charset="0"/>
              </a:rPr>
              <a:t>Исследование </a:t>
            </a:r>
            <a:r>
              <a:rPr lang="ru-RU" b="1" dirty="0" err="1" smtClean="0">
                <a:latin typeface="Comic Sans MS" pitchFamily="66" charset="0"/>
              </a:rPr>
              <a:t>теплот</a:t>
            </a:r>
            <a:r>
              <a:rPr lang="ru-RU" b="1" dirty="0" smtClean="0">
                <a:latin typeface="Comic Sans MS" pitchFamily="66" charset="0"/>
              </a:rPr>
              <a:t> растворения и зависимости их от концентрации позволяет получить много информации о строении раствора.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480" y="500042"/>
          <a:ext cx="5905520" cy="5298283"/>
        </p:xfrm>
        <a:graphic>
          <a:graphicData uri="http://schemas.openxmlformats.org/drawingml/2006/table">
            <a:tbl>
              <a:tblPr/>
              <a:tblGrid>
                <a:gridCol w="5905520"/>
              </a:tblGrid>
              <a:tr h="379335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Растворимость вещества — это его способность распределяться в среде растворителя. Растворимость (или коэффициент растворимости) определяется максимальным количеством граммов вещества, которое может раствориться в 100 граммах растворителя при данной температуре.</a:t>
                      </a:r>
                    </a:p>
                    <a:p>
                      <a:pPr algn="ctr"/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Растворимость большинства твердых веществ увеличивается с нагреванием. Есть исключения, то есть такие </a:t>
                      </a:r>
                      <a:r>
                        <a:rPr lang="ru-RU" sz="1600" b="1" i="0" dirty="0" err="1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вещества,растворимость</a:t>
                      </a:r>
                      <a:r>
                        <a:rPr lang="ru-RU" sz="1600" b="1" i="0" dirty="0" smtClean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которых с увеличением температуры мало меняется (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NaCl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) или даже падает (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Са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(ОН)</a:t>
                      </a:r>
                      <a:r>
                        <a:rPr lang="ru-RU" sz="1600" b="1" i="0" baseline="-2500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2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).</a:t>
                      </a:r>
                    </a:p>
                    <a:p>
                      <a:pPr algn="ctr"/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Растворимость газов в воде падает с нагреванием и увеличивается с повышением давления.</a:t>
                      </a:r>
                    </a:p>
                    <a:p>
                      <a:pPr algn="ctr"/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Растворимость веществ связана с природой растворенного вещества. Полярные и ионные соединения, как правило, хорошо растворяются в полярных растворителях, а неполярные соединения - в неполярных растворителях. Так, </a:t>
                      </a:r>
                      <a:r>
                        <a:rPr lang="ru-RU" sz="1600" b="1" i="0" dirty="0" err="1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хлороводород</a:t>
                      </a:r>
                      <a:r>
                        <a:rPr lang="ru-RU" sz="1600" b="1" i="0" dirty="0">
                          <a:solidFill>
                            <a:srgbClr val="000000"/>
                          </a:solidFill>
                          <a:latin typeface="Comic Sans MS" pitchFamily="66" charset="0"/>
                        </a:rPr>
                        <a:t> и аммиак хорошо растворяются в воде, тогда как водород, хлор, азот растворяются в воде значительно хуже.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1483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285728"/>
            <a:ext cx="578644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При растворении происходит взаимодействие растворителя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растворенного вещества.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Об этом свидетельствует изменение температуры при образовании раствора.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Comic Sans MS" pitchFamily="66" charset="0"/>
                <a:ea typeface="Times New Roman" pitchFamily="18" charset="0"/>
                <a:cs typeface="Calibri" pitchFamily="34" charset="0"/>
              </a:rPr>
              <a:t>И этому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посвящена наша исследовательская работа.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Calibri" pitchFamily="34" charset="0"/>
              </a:rPr>
              <a:t>Недавно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Calibri" pitchFamily="34" charset="0"/>
              </a:rPr>
              <a:t> наш кабинет химии получил уникальное оборудование – регистратор данных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Calibri" pitchFamily="34" charset="0"/>
              </a:rPr>
              <a:t>DL100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Calibri" pitchFamily="34" charset="0"/>
              </a:rPr>
              <a:t>, предназначенный для осуществления сбора и регистрации данных с помощью подключаемого к нему компьютера со специализированным программным обеспечением с датчиком</a:t>
            </a:r>
            <a:r>
              <a:rPr lang="en-US" b="1" dirty="0" smtClean="0">
                <a:latin typeface="Comic Sans MS" pitchFamily="66" charset="0"/>
                <a:cs typeface="Calibri" pitchFamily="34" charset="0"/>
              </a:rPr>
              <a:t> pH, </a:t>
            </a:r>
            <a:r>
              <a:rPr lang="ru-RU" b="1" dirty="0" smtClean="0">
                <a:latin typeface="Comic Sans MS" pitchFamily="66" charset="0"/>
                <a:cs typeface="Calibri" pitchFamily="34" charset="0"/>
              </a:rPr>
              <a:t>датчиком температуры и датчиком тока. С помощью нашего учителя мы научились с ним работать и нам очень понравилось проводить исследование.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29322" y="928670"/>
            <a:ext cx="300039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00504"/>
            <a:ext cx="2786114" cy="2397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94559">
            <a:off x="286805" y="664249"/>
            <a:ext cx="3064834" cy="251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09939">
            <a:off x="3019784" y="593063"/>
            <a:ext cx="3500463" cy="2825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4091">
            <a:off x="5643570" y="1500174"/>
            <a:ext cx="3286181" cy="268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429000"/>
            <a:ext cx="3290850" cy="3040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4000504"/>
            <a:ext cx="3860800" cy="2538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214290"/>
            <a:ext cx="658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Опыт №1</a:t>
            </a:r>
          </a:p>
          <a:p>
            <a:r>
              <a:rPr lang="ru-RU" b="1" dirty="0" smtClean="0">
                <a:latin typeface="Comic Sans MS" pitchFamily="66" charset="0"/>
              </a:rPr>
              <a:t>Тепловой эффект растворения хлорида натрия в воде.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6" name="Picture 2" descr="F:\хлорид натрия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00108"/>
            <a:ext cx="6462729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4714884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Если в процессе растворения понижается температура, то энергия, необходимая для разрушения кристаллической решетки, оказывается большей, чем энергия, выделяющаяся при гидратации, и в целом раствор охлаждается.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71480"/>
            <a:ext cx="674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Опыт 2</a:t>
            </a:r>
          </a:p>
          <a:p>
            <a:r>
              <a:rPr lang="ru-RU" b="1" dirty="0" smtClean="0">
                <a:latin typeface="Comic Sans MS" pitchFamily="66" charset="0"/>
              </a:rPr>
              <a:t>Тепловой эффект растворения карбоната натрия в воде.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098" name="Picture 2" descr="F:\карбонат натр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57298"/>
            <a:ext cx="6786610" cy="36004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514351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Если тепловой эффект растворения состоит, главным образом, из теплоты гидратации ионов, то раствор разогревается.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ХАСИК\Desktop\t196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739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Опыт 3</a:t>
            </a:r>
          </a:p>
          <a:p>
            <a:r>
              <a:rPr lang="ru-RU" b="1" dirty="0" smtClean="0">
                <a:latin typeface="Comic Sans MS" pitchFamily="66" charset="0"/>
              </a:rPr>
              <a:t>Тепловой эффект растворения гидрокарбоната натрия в воде.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122" name="Picture 2" descr="F:\гидрокарбона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7786742" cy="496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359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ХАСИК</dc:creator>
  <cp:lastModifiedBy>ХАСИК</cp:lastModifiedBy>
  <cp:revision>60</cp:revision>
  <dcterms:created xsi:type="dcterms:W3CDTF">2012-10-30T09:43:59Z</dcterms:created>
  <dcterms:modified xsi:type="dcterms:W3CDTF">2013-03-02T17:35:38Z</dcterms:modified>
</cp:coreProperties>
</file>