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4" r:id="rId3"/>
    <p:sldId id="282" r:id="rId4"/>
    <p:sldId id="266" r:id="rId5"/>
    <p:sldId id="267" r:id="rId6"/>
    <p:sldId id="286" r:id="rId7"/>
    <p:sldId id="288" r:id="rId8"/>
    <p:sldId id="287" r:id="rId9"/>
    <p:sldId id="290" r:id="rId10"/>
    <p:sldId id="291" r:id="rId11"/>
    <p:sldId id="292" r:id="rId12"/>
    <p:sldId id="294" r:id="rId13"/>
    <p:sldId id="309" r:id="rId14"/>
    <p:sldId id="295" r:id="rId15"/>
    <p:sldId id="310" r:id="rId16"/>
    <p:sldId id="308" r:id="rId17"/>
    <p:sldId id="298" r:id="rId18"/>
    <p:sldId id="299" r:id="rId19"/>
    <p:sldId id="327" r:id="rId20"/>
    <p:sldId id="296" r:id="rId21"/>
    <p:sldId id="32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17" autoAdjust="0"/>
  </p:normalViewPr>
  <p:slideViewPr>
    <p:cSldViewPr>
      <p:cViewPr varScale="1">
        <p:scale>
          <a:sx n="45" d="100"/>
          <a:sy n="45" d="100"/>
        </p:scale>
        <p:origin x="-108"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233F920E-5952-490F-97A4-40A1EABA29BC}" type="datetimeFigureOut">
              <a:rPr lang="ru-RU" smtClean="0"/>
              <a:pPr/>
              <a:t>11.12.2013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3372EBE-A1EE-4426-A283-99F4EAE3973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3F920E-5952-490F-97A4-40A1EABA29BC}"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372EBE-A1EE-4426-A283-99F4EAE3973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3F920E-5952-490F-97A4-40A1EABA29BC}"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372EBE-A1EE-4426-A283-99F4EAE3973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233F920E-5952-490F-97A4-40A1EABA29BC}" type="datetimeFigureOut">
              <a:rPr lang="ru-RU" smtClean="0"/>
              <a:pPr/>
              <a:t>11.12.2013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03372EBE-A1EE-4426-A283-99F4EAE3973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233F920E-5952-490F-97A4-40A1EABA29BC}" type="datetimeFigureOut">
              <a:rPr lang="ru-RU" smtClean="0"/>
              <a:pPr/>
              <a:t>11.12.2013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03372EBE-A1EE-4426-A283-99F4EAE39736}"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233F920E-5952-490F-97A4-40A1EABA29BC}" type="datetimeFigureOut">
              <a:rPr lang="ru-RU" smtClean="0"/>
              <a:pPr/>
              <a:t>11.12.2013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03372EBE-A1EE-4426-A283-99F4EAE3973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233F920E-5952-490F-97A4-40A1EABA29BC}" type="datetimeFigureOut">
              <a:rPr lang="ru-RU" smtClean="0"/>
              <a:pPr/>
              <a:t>11.12.2013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03372EBE-A1EE-4426-A283-99F4EAE3973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33F920E-5952-490F-97A4-40A1EABA29BC}" type="datetimeFigureOut">
              <a:rPr lang="ru-RU" smtClean="0"/>
              <a:pPr/>
              <a:t>11.12.2013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372EBE-A1EE-4426-A283-99F4EAE3973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233F920E-5952-490F-97A4-40A1EABA29BC}" type="datetimeFigureOut">
              <a:rPr lang="ru-RU" smtClean="0"/>
              <a:pPr/>
              <a:t>11.12.2013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03372EBE-A1EE-4426-A283-99F4EAE3973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233F920E-5952-490F-97A4-40A1EABA29BC}" type="datetimeFigureOut">
              <a:rPr lang="ru-RU" smtClean="0"/>
              <a:pPr/>
              <a:t>11.12.2013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03372EBE-A1EE-4426-A283-99F4EAE3973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233F920E-5952-490F-97A4-40A1EABA29BC}" type="datetimeFigureOut">
              <a:rPr lang="ru-RU" smtClean="0"/>
              <a:pPr/>
              <a:t>11.12.2013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03372EBE-A1EE-4426-A283-99F4EAE3973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3F920E-5952-490F-97A4-40A1EABA29BC}" type="datetimeFigureOut">
              <a:rPr lang="ru-RU" smtClean="0"/>
              <a:pPr/>
              <a:t>11.12.2013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3372EBE-A1EE-4426-A283-99F4EAE3973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rtrussia.ru/russian/artists/rarities.php?foa=f&amp;list=2" TargetMode="External"/><Relationship Id="rId7" Type="http://schemas.openxmlformats.org/officeDocument/2006/relationships/hyperlink" Target="http://www.artcontext.info/articles-about-art/763-tretyakov.html" TargetMode="External"/><Relationship Id="rId2" Type="http://schemas.openxmlformats.org/officeDocument/2006/relationships/hyperlink" Target="http://slovari.yandex.ru/" TargetMode="External"/><Relationship Id="rId1" Type="http://schemas.openxmlformats.org/officeDocument/2006/relationships/slideLayout" Target="../slideLayouts/slideLayout6.xml"/><Relationship Id="rId6" Type="http://schemas.openxmlformats.org/officeDocument/2006/relationships/hyperlink" Target="http://old.tvkultura.ru/page.html?cid=646" TargetMode="External"/><Relationship Id="rId5" Type="http://schemas.openxmlformats.org/officeDocument/2006/relationships/hyperlink" Target="http://www.nemiga.info/moskva/tretiyakovskaya_galereya.htm" TargetMode="External"/><Relationship Id="rId4" Type="http://schemas.openxmlformats.org/officeDocument/2006/relationships/hyperlink" Target="http://www.hydojnik.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7715304" cy="178595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Times New Roman" pitchFamily="18" charset="0"/>
              </a:rPr>
              <a:t>Путешествие в Государственную Третьяковскую галерею.</a:t>
            </a:r>
            <a:endParaRPr lang="ru-RU"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Times New Roman" pitchFamily="18" charset="0"/>
            </a:endParaRPr>
          </a:p>
        </p:txBody>
      </p:sp>
      <p:sp>
        <p:nvSpPr>
          <p:cNvPr id="3" name="Подзаголовок 2"/>
          <p:cNvSpPr>
            <a:spLocks noGrp="1"/>
          </p:cNvSpPr>
          <p:nvPr>
            <p:ph type="subTitle" idx="1"/>
          </p:nvPr>
        </p:nvSpPr>
        <p:spPr>
          <a:xfrm>
            <a:off x="428596" y="3143248"/>
            <a:ext cx="8286808" cy="1285884"/>
          </a:xfrm>
        </p:spPr>
        <p:txBody>
          <a:bodyPr>
            <a:normAutofit/>
          </a:bodyPr>
          <a:lstStyle/>
          <a:p>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Times New Roman" pitchFamily="18" charset="0"/>
              </a:rPr>
              <a:t>«Жизнь коротка, а искусство долго». Гиппократ.</a:t>
            </a:r>
          </a:p>
          <a:p>
            <a:endParaRPr lang="ru-RU" sz="2800" dirty="0"/>
          </a:p>
        </p:txBody>
      </p:sp>
      <p:sp>
        <p:nvSpPr>
          <p:cNvPr id="4" name="Прямоугольник 3"/>
          <p:cNvSpPr/>
          <p:nvPr/>
        </p:nvSpPr>
        <p:spPr>
          <a:xfrm>
            <a:off x="428596" y="4786322"/>
            <a:ext cx="8072494" cy="1200329"/>
          </a:xfrm>
          <a:prstGeom prst="rect">
            <a:avLst/>
          </a:prstGeom>
        </p:spPr>
        <p:txBody>
          <a:bodyPr wrap="square">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Выполнена учителем изобразительного искусства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Кузьминовой Людмилой Алексеевной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ГБОУ СОШ № 1101 г. Москва</a:t>
            </a:r>
            <a:endParaRPr lang="ru-RU" sz="2400" dirty="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nearyou.ru/losenko/los6.jpg"/>
          <p:cNvPicPr>
            <a:picLocks noChangeAspect="1" noChangeArrowheads="1"/>
          </p:cNvPicPr>
          <p:nvPr/>
        </p:nvPicPr>
        <p:blipFill>
          <a:blip r:embed="rId2" cstate="print"/>
          <a:srcRect/>
          <a:stretch>
            <a:fillRect/>
          </a:stretch>
        </p:blipFill>
        <p:spPr bwMode="auto">
          <a:xfrm>
            <a:off x="0" y="0"/>
            <a:ext cx="9144000" cy="6286520"/>
          </a:xfrm>
          <a:prstGeom prst="rect">
            <a:avLst/>
          </a:prstGeom>
          <a:noFill/>
        </p:spPr>
      </p:pic>
      <p:sp>
        <p:nvSpPr>
          <p:cNvPr id="4" name="Прямоугольник 3"/>
          <p:cNvSpPr/>
          <p:nvPr/>
        </p:nvSpPr>
        <p:spPr>
          <a:xfrm>
            <a:off x="214282" y="6357958"/>
            <a:ext cx="8929718" cy="461665"/>
          </a:xfrm>
          <a:prstGeom prst="rect">
            <a:avLst/>
          </a:prstGeom>
        </p:spPr>
        <p:txBody>
          <a:bodyPr wrap="square">
            <a:spAutoFit/>
          </a:bodyPr>
          <a:lstStyle/>
          <a:p>
            <a:r>
              <a:rPr lang="ru-RU" sz="2400" dirty="0" smtClean="0"/>
              <a:t>А.П. </a:t>
            </a:r>
            <a:r>
              <a:rPr lang="ru-RU" sz="2400" dirty="0" err="1" smtClean="0"/>
              <a:t>Лосенко</a:t>
            </a:r>
            <a:r>
              <a:rPr lang="ru-RU" sz="2400" dirty="0" smtClean="0"/>
              <a:t>. Прощание Гектора с </a:t>
            </a:r>
            <a:r>
              <a:rPr lang="ru-RU" sz="2400" dirty="0" err="1" smtClean="0"/>
              <a:t>Андромахой</a:t>
            </a:r>
            <a:endParaRPr lang="ru-RU" sz="2400"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nearyou.ru/losenko/los5.jpg"/>
          <p:cNvPicPr>
            <a:picLocks noChangeAspect="1" noChangeArrowheads="1"/>
          </p:cNvPicPr>
          <p:nvPr/>
        </p:nvPicPr>
        <p:blipFill>
          <a:blip r:embed="rId2" cstate="print"/>
          <a:srcRect/>
          <a:stretch>
            <a:fillRect/>
          </a:stretch>
        </p:blipFill>
        <p:spPr bwMode="auto">
          <a:xfrm>
            <a:off x="3357554" y="0"/>
            <a:ext cx="5786446" cy="6858000"/>
          </a:xfrm>
          <a:prstGeom prst="rect">
            <a:avLst/>
          </a:prstGeom>
          <a:noFill/>
        </p:spPr>
      </p:pic>
      <p:sp>
        <p:nvSpPr>
          <p:cNvPr id="3" name="Прямоугольник 2"/>
          <p:cNvSpPr/>
          <p:nvPr/>
        </p:nvSpPr>
        <p:spPr>
          <a:xfrm>
            <a:off x="0" y="2571744"/>
            <a:ext cx="4280339" cy="1200329"/>
          </a:xfrm>
          <a:prstGeom prst="rect">
            <a:avLst/>
          </a:prstGeom>
        </p:spPr>
        <p:txBody>
          <a:bodyPr wrap="square">
            <a:spAutoFit/>
          </a:bodyPr>
          <a:lstStyle/>
          <a:p>
            <a:r>
              <a:rPr lang="ru-RU" sz="2400" dirty="0" err="1" smtClean="0"/>
              <a:t>А.П.Лосенко</a:t>
            </a:r>
            <a:r>
              <a:rPr lang="ru-RU" sz="2400" dirty="0" smtClean="0"/>
              <a:t>.</a:t>
            </a:r>
          </a:p>
          <a:p>
            <a:r>
              <a:rPr lang="ru-RU" sz="2400" dirty="0" smtClean="0"/>
              <a:t> </a:t>
            </a:r>
          </a:p>
          <a:p>
            <a:r>
              <a:rPr lang="ru-RU" sz="2400" dirty="0" smtClean="0"/>
              <a:t>Владимир и </a:t>
            </a:r>
            <a:r>
              <a:rPr lang="ru-RU" sz="2400" dirty="0" err="1" smtClean="0"/>
              <a:t>Рогнеда</a:t>
            </a:r>
            <a:r>
              <a:rPr lang="ru-RU" sz="2400" dirty="0" smtClean="0"/>
              <a:t>.</a:t>
            </a:r>
            <a:endParaRPr lang="ru-RU" sz="2400"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earyou.ru/losenko/los2.jpg"/>
          <p:cNvPicPr>
            <a:picLocks noChangeAspect="1" noChangeArrowheads="1"/>
          </p:cNvPicPr>
          <p:nvPr/>
        </p:nvPicPr>
        <p:blipFill>
          <a:blip r:embed="rId2" cstate="print"/>
          <a:srcRect/>
          <a:stretch>
            <a:fillRect/>
          </a:stretch>
        </p:blipFill>
        <p:spPr bwMode="auto">
          <a:xfrm>
            <a:off x="3286116" y="0"/>
            <a:ext cx="5429256" cy="6858000"/>
          </a:xfrm>
          <a:prstGeom prst="rect">
            <a:avLst/>
          </a:prstGeom>
          <a:noFill/>
        </p:spPr>
      </p:pic>
      <p:sp>
        <p:nvSpPr>
          <p:cNvPr id="4" name="Прямоугольник 3"/>
          <p:cNvSpPr/>
          <p:nvPr/>
        </p:nvSpPr>
        <p:spPr>
          <a:xfrm>
            <a:off x="0" y="1857364"/>
            <a:ext cx="3428992" cy="1569660"/>
          </a:xfrm>
          <a:prstGeom prst="rect">
            <a:avLst/>
          </a:prstGeom>
        </p:spPr>
        <p:txBody>
          <a:bodyPr wrap="square">
            <a:spAutoFit/>
          </a:bodyPr>
          <a:lstStyle/>
          <a:p>
            <a:r>
              <a:rPr lang="ru-RU" sz="2400" dirty="0" err="1" smtClean="0"/>
              <a:t>А.П.Лосенко</a:t>
            </a:r>
            <a:r>
              <a:rPr lang="ru-RU" sz="2400" dirty="0" smtClean="0"/>
              <a:t>.</a:t>
            </a:r>
          </a:p>
          <a:p>
            <a:r>
              <a:rPr lang="ru-RU" sz="2400" dirty="0" smtClean="0"/>
              <a:t> </a:t>
            </a:r>
          </a:p>
          <a:p>
            <a:r>
              <a:rPr lang="ru-RU" sz="2400" dirty="0" smtClean="0"/>
              <a:t>Портрет актера Волкова.</a:t>
            </a:r>
            <a:endParaRPr lang="ru-RU" sz="2400"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6000768"/>
          </a:xfrm>
        </p:spPr>
        <p:txBody>
          <a:bodyPr>
            <a:noAutofit/>
          </a:bodyPr>
          <a:lstStyle/>
          <a:p>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Зал 5</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«Юный живописец» , это первая русская картина про жизнь обыкновенных людей.</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Мастерская живописца.</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На картине представлены люди, жившие в одно время с художником, и наверно, были ему хорошо знакомы. И заняты они самым обычным делом.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ru-RU"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3200" dirty="0" smtClean="0"/>
              <a:t/>
            </a:r>
            <a:br>
              <a:rPr lang="ru-RU" sz="3200" dirty="0" smtClean="0"/>
            </a:br>
            <a:endParaRPr lang="ru-RU" sz="3200" dirty="0"/>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f.rodon.org/p/3/071018155210.jpg"/>
          <p:cNvPicPr>
            <a:picLocks noChangeAspect="1" noChangeArrowheads="1"/>
          </p:cNvPicPr>
          <p:nvPr/>
        </p:nvPicPr>
        <p:blipFill>
          <a:blip r:embed="rId2" cstate="print"/>
          <a:srcRect/>
          <a:stretch>
            <a:fillRect/>
          </a:stretch>
        </p:blipFill>
        <p:spPr bwMode="auto">
          <a:xfrm>
            <a:off x="4429124" y="0"/>
            <a:ext cx="4714877" cy="6215082"/>
          </a:xfrm>
          <a:prstGeom prst="rect">
            <a:avLst/>
          </a:prstGeom>
          <a:noFill/>
        </p:spPr>
      </p:pic>
      <p:sp>
        <p:nvSpPr>
          <p:cNvPr id="3" name="Прямоугольник 2"/>
          <p:cNvSpPr/>
          <p:nvPr/>
        </p:nvSpPr>
        <p:spPr>
          <a:xfrm>
            <a:off x="142844" y="428604"/>
            <a:ext cx="4357718" cy="3108543"/>
          </a:xfrm>
          <a:prstGeom prst="rect">
            <a:avLst/>
          </a:prstGeom>
        </p:spPr>
        <p:txBody>
          <a:bodyPr wrap="square">
            <a:spAutoFit/>
          </a:bodyPr>
          <a:lstStyle/>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Поиски автора.</a:t>
            </a:r>
          </a:p>
          <a:p>
            <a:r>
              <a:rPr lang="ru-RU" sz="2400" dirty="0" smtClean="0"/>
              <a:t> </a:t>
            </a:r>
            <a:r>
              <a:rPr lang="ru-RU" sz="2800" dirty="0" smtClean="0"/>
              <a:t/>
            </a:r>
            <a:br>
              <a:rPr lang="ru-RU" sz="2800" dirty="0" smtClean="0"/>
            </a:br>
            <a:r>
              <a:rPr lang="ru-RU" sz="2800" dirty="0" smtClean="0"/>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 ХХ веке ученые решились смыть подпись «</a:t>
            </a: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Лосенко</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И под ней оказалась другая,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Firsove</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 - «И.Фирсов»</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Прямоугольник 3"/>
          <p:cNvSpPr/>
          <p:nvPr/>
        </p:nvSpPr>
        <p:spPr>
          <a:xfrm>
            <a:off x="4357686" y="6198991"/>
            <a:ext cx="4786314" cy="461665"/>
          </a:xfrm>
          <a:prstGeom prst="rect">
            <a:avLst/>
          </a:prstGeom>
        </p:spPr>
        <p:txBody>
          <a:bodyPr wrap="square">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Фирсов. Юный живописец.</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4143404"/>
          </a:xfrm>
        </p:spPr>
        <p:txBody>
          <a:bodyPr>
            <a:normAutofit/>
          </a:bodyPr>
          <a:lstStyle/>
          <a:p>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Зал 6</a:t>
            </a:r>
            <a:r>
              <a:rPr lang="ru-RU" dirty="0" smtClean="0"/>
              <a:t/>
            </a:r>
            <a:br>
              <a:rPr lang="ru-RU" dirty="0" smtClean="0"/>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И снова портреты. Они написаны художниками Дмитрием Григорьевичем Левицким и  Владимиром Лукичом </a:t>
            </a: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Боровиковским</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Мы увидим парадный портрет и не совсем парадный. Встретимся с людьми которых называли просветителями. И с женщиной которую кисть художника спасла от забвения.</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sz="2400" dirty="0"/>
          </a:p>
        </p:txBody>
      </p:sp>
      <p:pic>
        <p:nvPicPr>
          <p:cNvPr id="3" name="Picture 4" descr="Левицкий Дмитрий Григорьевич. Портрет Прокофия Акинфиевича Демидова"/>
          <p:cNvPicPr>
            <a:picLocks noChangeAspect="1" noChangeArrowheads="1"/>
          </p:cNvPicPr>
          <p:nvPr/>
        </p:nvPicPr>
        <p:blipFill>
          <a:blip r:embed="rId2" cstate="print"/>
          <a:srcRect/>
          <a:stretch>
            <a:fillRect/>
          </a:stretch>
        </p:blipFill>
        <p:spPr bwMode="auto">
          <a:xfrm>
            <a:off x="3143240" y="3929066"/>
            <a:ext cx="2714644" cy="3429024"/>
          </a:xfrm>
          <a:prstGeom prst="rect">
            <a:avLst/>
          </a:prstGeom>
          <a:noFill/>
        </p:spPr>
      </p:pic>
      <p:pic>
        <p:nvPicPr>
          <p:cNvPr id="4" name="Picture 2" descr="В.Л. Боровиковский. Портрет вице-канцлера князя А.Б. Куракина"/>
          <p:cNvPicPr>
            <a:picLocks noChangeAspect="1" noChangeArrowheads="1"/>
          </p:cNvPicPr>
          <p:nvPr/>
        </p:nvPicPr>
        <p:blipFill>
          <a:blip r:embed="rId3" cstate="print"/>
          <a:srcRect/>
          <a:stretch>
            <a:fillRect/>
          </a:stretch>
        </p:blipFill>
        <p:spPr bwMode="auto">
          <a:xfrm>
            <a:off x="428596" y="4000504"/>
            <a:ext cx="2071702" cy="2857496"/>
          </a:xfrm>
          <a:prstGeom prst="rect">
            <a:avLst/>
          </a:prstGeom>
          <a:noFill/>
        </p:spPr>
      </p:pic>
      <p:pic>
        <p:nvPicPr>
          <p:cNvPr id="5" name="Picture 2" descr="Портрет М.И. Лопухиной. В. Боровиковский"/>
          <p:cNvPicPr>
            <a:picLocks noChangeAspect="1" noChangeArrowheads="1"/>
          </p:cNvPicPr>
          <p:nvPr/>
        </p:nvPicPr>
        <p:blipFill>
          <a:blip r:embed="rId4" cstate="print"/>
          <a:srcRect/>
          <a:stretch>
            <a:fillRect/>
          </a:stretch>
        </p:blipFill>
        <p:spPr bwMode="auto">
          <a:xfrm>
            <a:off x="6500826" y="3857628"/>
            <a:ext cx="2285984" cy="300037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686800" cy="6161902"/>
          </a:xfrm>
        </p:spPr>
        <p:txBody>
          <a:bodyPr>
            <a:noAutofit/>
          </a:bodyPr>
          <a:lstStyle/>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Знатных людей обычно изображали в величественной позе, наряженными в богатые одежды. Такой портрет называли парадным.</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Князя Кулагина написал художник  - В. И. </a:t>
            </a: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Боровиковский</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Это действительно парадный портрет!  На князе одежда из золотой парчи. Горят драгоценные каменья. Разноцветным шелком переливаются  орденские ленты. На столе покрытом красной бархатной скатертью, расположены бумаги. За плечом князя белый мраморный бюст его покровителя – императора Павла. </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В.Л. Боровиковский. Портрет вице-канцлера князя А.Б. Куракина"/>
          <p:cNvPicPr>
            <a:picLocks noChangeAspect="1" noChangeArrowheads="1"/>
          </p:cNvPicPr>
          <p:nvPr/>
        </p:nvPicPr>
        <p:blipFill>
          <a:blip r:embed="rId2" cstate="print"/>
          <a:srcRect/>
          <a:stretch>
            <a:fillRect/>
          </a:stretch>
        </p:blipFill>
        <p:spPr bwMode="auto">
          <a:xfrm>
            <a:off x="4500562" y="0"/>
            <a:ext cx="4643438" cy="6858000"/>
          </a:xfrm>
          <a:prstGeom prst="rect">
            <a:avLst/>
          </a:prstGeom>
          <a:noFill/>
        </p:spPr>
      </p:pic>
      <p:sp>
        <p:nvSpPr>
          <p:cNvPr id="4" name="Прямоугольник 3"/>
          <p:cNvSpPr/>
          <p:nvPr/>
        </p:nvSpPr>
        <p:spPr>
          <a:xfrm>
            <a:off x="214282" y="285728"/>
            <a:ext cx="4286280" cy="4524315"/>
          </a:xfrm>
          <a:prstGeom prst="rect">
            <a:avLst/>
          </a:prstGeom>
        </p:spPr>
        <p:txBody>
          <a:bodyPr wrap="square">
            <a:spAutoFit/>
          </a:bodyPr>
          <a:lstStyle/>
          <a:p>
            <a:endPar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Перед нами парадный портрет, все атрибуты говорят о том, что князь занят важными государственными делами.  Князь среди  всей изображенной роскоши стоит важно, довольный собой. На его лице высокомерная улыбка.</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428596" y="5786454"/>
            <a:ext cx="4071966" cy="830997"/>
          </a:xfrm>
          <a:prstGeom prst="rect">
            <a:avLst/>
          </a:prstGeom>
        </p:spPr>
        <p:txBody>
          <a:bodyPr wrap="square">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И.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Боровиковский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Князь Кулагин.      </a:t>
            </a: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Левицкий Дмитрий Григорьевич. Портрет Прокофия Акинфиевича Демидова"/>
          <p:cNvPicPr>
            <a:picLocks noChangeAspect="1" noChangeArrowheads="1"/>
          </p:cNvPicPr>
          <p:nvPr/>
        </p:nvPicPr>
        <p:blipFill>
          <a:blip r:embed="rId2" cstate="print"/>
          <a:srcRect/>
          <a:stretch>
            <a:fillRect/>
          </a:stretch>
        </p:blipFill>
        <p:spPr bwMode="auto">
          <a:xfrm>
            <a:off x="3857620" y="0"/>
            <a:ext cx="5286380" cy="7572452"/>
          </a:xfrm>
          <a:prstGeom prst="rect">
            <a:avLst/>
          </a:prstGeom>
          <a:noFill/>
        </p:spPr>
      </p:pic>
      <p:sp>
        <p:nvSpPr>
          <p:cNvPr id="3" name="Прямоугольник 2"/>
          <p:cNvSpPr/>
          <p:nvPr/>
        </p:nvSpPr>
        <p:spPr>
          <a:xfrm>
            <a:off x="0" y="142852"/>
            <a:ext cx="3714744" cy="6001643"/>
          </a:xfrm>
          <a:prstGeom prst="rect">
            <a:avLst/>
          </a:prstGeom>
        </p:spPr>
        <p:txBody>
          <a:bodyPr wrap="square">
            <a:spAutoFit/>
          </a:bodyPr>
          <a:lstStyle/>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Демидов у Левицкого стоит торжественно. Как на парадном портрете. Но вместо расшитого золотом, увешанного орденами и лентами кафтана, вместо пудренного парика на нем домашний колпак.      </a:t>
            </a:r>
          </a:p>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Движение руки тоже величественно, как у полководца, который показывает на поле боя. </a:t>
            </a:r>
            <a:endParaRPr lang="ru-RU" sz="2400" dirty="0"/>
          </a:p>
        </p:txBody>
      </p:sp>
    </p:spTree>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233208"/>
          </a:xfrm>
        </p:spPr>
        <p:txBody>
          <a:bodyPr>
            <a:normAutofit fontScale="90000"/>
          </a:bodyPr>
          <a:lstStyle/>
          <a:p>
            <a:r>
              <a:rPr lang="ru-RU" sz="2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Однажды, почти сто лет назад, поэт Полонский увидел портрет Марии Ивановны  Лопухиной,  написанный  </a:t>
            </a:r>
            <a:r>
              <a:rPr lang="ru-RU" sz="27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В.Л.Боровиковским</a:t>
            </a:r>
            <a:r>
              <a:rPr lang="ru-RU" sz="2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Портрету к тому времени тоже было почти сто лет. Поэт  долго оставался  в задумчивости перед небольшим холстом.</a:t>
            </a:r>
            <a:br>
              <a:rPr lang="ru-RU" sz="2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Поэт думал:</a:t>
            </a:r>
            <a:br>
              <a:rPr lang="ru-RU" sz="2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«Какое чудо – живопись! Все давным-давно забыли бы эту прекрасную Лопухину, если  бы не кисть живописца…»</a:t>
            </a:r>
            <a:r>
              <a:rPr lang="ru-RU"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ru-RU"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troyka.ru/upload/iblock/b01/b01e71df1912438e8c8647d66f705b9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929198"/>
            <a:ext cx="3643306" cy="830997"/>
          </a:xfrm>
          <a:prstGeom prst="rect">
            <a:avLst/>
          </a:prstGeom>
        </p:spPr>
        <p:txBody>
          <a:bodyPr wrap="square">
            <a:spAutoFit/>
          </a:bodyPr>
          <a:lstStyle/>
          <a:p>
            <a:r>
              <a:rPr lang="ru-RU" sz="2400" dirty="0" err="1" smtClean="0"/>
              <a:t>В.Л.Боровиковский</a:t>
            </a:r>
            <a:r>
              <a:rPr lang="ru-RU" sz="2400" dirty="0" smtClean="0"/>
              <a:t>. </a:t>
            </a:r>
          </a:p>
          <a:p>
            <a:r>
              <a:rPr lang="ru-RU" sz="2400" dirty="0" smtClean="0"/>
              <a:t>Портрет Лопухиной.</a:t>
            </a:r>
            <a:endParaRPr lang="ru-RU" sz="2400" dirty="0"/>
          </a:p>
        </p:txBody>
      </p:sp>
      <p:pic>
        <p:nvPicPr>
          <p:cNvPr id="6" name="Рисунок 5" descr="Портрет М.И. Лопухиной. В. Боровиковский"/>
          <p:cNvPicPr/>
          <p:nvPr/>
        </p:nvPicPr>
        <p:blipFill>
          <a:blip r:embed="rId2" cstate="print"/>
          <a:srcRect/>
          <a:stretch>
            <a:fillRect/>
          </a:stretch>
        </p:blipFill>
        <p:spPr bwMode="auto">
          <a:xfrm>
            <a:off x="3428960" y="0"/>
            <a:ext cx="571504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71546"/>
            <a:ext cx="8229600" cy="5304646"/>
          </a:xfrm>
        </p:spPr>
        <p:txBody>
          <a:bodyPr>
            <a:noAutofit/>
          </a:bodyPr>
          <a:lstStyle/>
          <a:p>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Литература: Русское искусство. Очерки о жизни и творчестве художников XVIII века. Под ред. А.И. Леонова. - М., "Искусство", 1952</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slovari.yandex.ru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http://www.artrussia.ru/russian/artists/rarities.php?foa=f&amp;list=2</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rPr>
              <a:t>http://www.hydojnik.ru/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http://www.tretyakovgallery.ru/</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rPr>
              <a:t>http://www.nemiga.info/moskva/tretiyakovskaya_galereya.htm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6"/>
              </a:rPr>
              <a:t>http://old.tvkultura.ru/page.html?cid=646</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7"/>
              </a:rPr>
              <a:t>http://www.artcontext.info/articles-about-art/763-tretyakov.html</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u="sng" dirty="0" smtClean="0"/>
              <a:t/>
            </a:r>
            <a:br>
              <a:rPr lang="en-US" sz="2800" u="sng" dirty="0" smtClean="0"/>
            </a:b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928802"/>
            <a:ext cx="3714776" cy="4524315"/>
          </a:xfrm>
          <a:prstGeom prst="rect">
            <a:avLst/>
          </a:prstGeom>
        </p:spPr>
        <p:txBody>
          <a:bodyPr wrap="square">
            <a:spAutoFit/>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Павел Михайлович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Третьяков </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российский предприниматель, меценат, собиратель произведений русского изобразительного искусства, основатель Третьяковской галереи.</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714348" y="571480"/>
            <a:ext cx="7929618" cy="830997"/>
          </a:xfrm>
          <a:prstGeom prst="rect">
            <a:avLst/>
          </a:prstGeom>
        </p:spPr>
        <p:txBody>
          <a:bodyPr wrap="square">
            <a:spAutoFit/>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Галерея находилась в доме, который семья Третьяковых купила в ещё в 1851 году .</a:t>
            </a:r>
            <a:endParaRPr lang="ru-RU" sz="2400" dirty="0"/>
          </a:p>
        </p:txBody>
      </p:sp>
      <p:pic>
        <p:nvPicPr>
          <p:cNvPr id="6" name="Рисунок 5" descr="http://www.artguide.ru/uploads/content/Special/Occupy/10.jpg"/>
          <p:cNvPicPr/>
          <p:nvPr/>
        </p:nvPicPr>
        <p:blipFill>
          <a:blip r:embed="rId2" cstate="print"/>
          <a:stretch>
            <a:fillRect/>
          </a:stretch>
        </p:blipFill>
        <p:spPr bwMode="auto">
          <a:xfrm>
            <a:off x="3714744" y="2000240"/>
            <a:ext cx="5429256" cy="4857760"/>
          </a:xfrm>
          <a:prstGeom prst="rect">
            <a:avLst/>
          </a:prstGeom>
          <a:noFill/>
        </p:spPr>
      </p:pic>
    </p:spTree>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161902"/>
          </a:xfrm>
        </p:spPr>
        <p:txBody>
          <a:bodyPr>
            <a:normAutofit/>
          </a:bodyPr>
          <a:lstStyle/>
          <a:p>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Третьяковская галерея</a:t>
            </a:r>
            <a:b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«Третьяковка» - очень понятное, привычное и любимое слово.</a:t>
            </a:r>
            <a:endParaRPr lang="ru-RU"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36"/>
          </a:xfrm>
        </p:spPr>
        <p:txBody>
          <a:bodyPr>
            <a:noAutofit/>
          </a:bodyPr>
          <a:lstStyle/>
          <a:p>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Приглашаем в путешествие по залам  с русской живописью.</a:t>
            </a:r>
            <a:endParaRPr lang="ru-RU"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Рисунок 3" descr="http://image2.yell.ru/responses/5/9/9/r_604427_luvh88ndx30nyy163l73.jpg"/>
          <p:cNvPicPr/>
          <p:nvPr/>
        </p:nvPicPr>
        <p:blipFill>
          <a:blip r:embed="rId2" cstate="print"/>
          <a:srcRect/>
          <a:stretch>
            <a:fillRect/>
          </a:stretch>
        </p:blipFill>
        <p:spPr bwMode="auto">
          <a:xfrm>
            <a:off x="428596" y="1428736"/>
            <a:ext cx="8286808" cy="5214974"/>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4857752" cy="3214710"/>
          </a:xfrm>
        </p:spPr>
        <p:txBody>
          <a:bodyPr>
            <a:noAutofit/>
          </a:bodyPr>
          <a:lstStyle/>
          <a:p>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Зал 3 </a:t>
            </a:r>
            <a:r>
              <a:rPr lang="ru-RU" sz="3600" dirty="0" smtClean="0"/>
              <a:t/>
            </a:r>
            <a:br>
              <a:rPr lang="ru-RU" sz="3600" dirty="0" smtClean="0"/>
            </a:br>
            <a:r>
              <a:rPr lang="ru-RU" sz="3600" dirty="0" smtClean="0"/>
              <a:t/>
            </a:r>
            <a:br>
              <a:rPr lang="ru-RU" sz="3600" dirty="0" smtClean="0"/>
            </a:br>
            <a:r>
              <a:rPr lang="ru-RU" sz="3600" dirty="0" smtClean="0"/>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Здесь  одни портреты. Художники все лучше пишут лицо человека. Они понимают, что лицо может рассказать о натуре человека, о его сложных, изменчивых чувствах.</a:t>
            </a:r>
            <a:endParaRPr lang="ru-RU" sz="2400" dirty="0"/>
          </a:p>
        </p:txBody>
      </p:sp>
      <p:sp>
        <p:nvSpPr>
          <p:cNvPr id="4" name="Прямоугольник 3"/>
          <p:cNvSpPr/>
          <p:nvPr/>
        </p:nvSpPr>
        <p:spPr>
          <a:xfrm>
            <a:off x="5000628" y="5806786"/>
            <a:ext cx="4143372" cy="830997"/>
          </a:xfrm>
          <a:prstGeom prst="rect">
            <a:avLst/>
          </a:prstGeom>
        </p:spPr>
        <p:txBody>
          <a:bodyPr wrap="square">
            <a:spAutoFit/>
          </a:bodyPr>
          <a:lstStyle/>
          <a:p>
            <a:r>
              <a:rPr lang="ru-RU" sz="2400" dirty="0" smtClean="0"/>
              <a:t>Иван Никитин. </a:t>
            </a:r>
          </a:p>
          <a:p>
            <a:r>
              <a:rPr lang="ru-RU" sz="2400" dirty="0" smtClean="0"/>
              <a:t>Портрет Петра Первого.</a:t>
            </a:r>
            <a:endParaRPr lang="ru-RU" sz="2400" dirty="0"/>
          </a:p>
        </p:txBody>
      </p:sp>
      <p:pic>
        <p:nvPicPr>
          <p:cNvPr id="5" name="Рисунок 4" descr="http://www.belygorod.ru/img2/1000_rushud/Used/m19Nikitin_ptPetra1_GRM.jpg"/>
          <p:cNvPicPr/>
          <p:nvPr/>
        </p:nvPicPr>
        <p:blipFill>
          <a:blip r:embed="rId2" cstate="print"/>
          <a:srcRect/>
          <a:stretch>
            <a:fillRect/>
          </a:stretch>
        </p:blipFill>
        <p:spPr bwMode="auto">
          <a:xfrm>
            <a:off x="4857752" y="857232"/>
            <a:ext cx="4286248" cy="4714908"/>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4643438" cy="5929354"/>
          </a:xfrm>
        </p:spPr>
        <p:txBody>
          <a:bodyPr>
            <a:noAutofit/>
          </a:bodyPr>
          <a:lstStyle/>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Иван Никитин  не раз писал Петра Первого.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С красками, кистями, холстами он сопровождал царя в его бесконечных поездках. </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Петр Первый очень ценил «природного» живописца и писал: «пусть знают, что есть и из нашего народа добрые </a:t>
            </a: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мастеры</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Рисунок 3" descr="File:Nikitin Peter 1717.jpg"/>
          <p:cNvPicPr/>
          <p:nvPr/>
        </p:nvPicPr>
        <p:blipFill>
          <a:blip r:embed="rId2" cstate="print"/>
          <a:srcRect/>
          <a:stretch>
            <a:fillRect/>
          </a:stretch>
        </p:blipFill>
        <p:spPr bwMode="auto">
          <a:xfrm>
            <a:off x="4933950" y="642918"/>
            <a:ext cx="4210050" cy="570547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500041"/>
            <a:ext cx="5072098" cy="3447098"/>
          </a:xfrm>
          <a:prstGeom prst="rect">
            <a:avLst/>
          </a:prstGeom>
        </p:spPr>
        <p:txBody>
          <a:bodyPr wrap="square">
            <a:spAutoFit/>
          </a:bodyPr>
          <a:lstStyle/>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Любите живопись, поэты.</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Лишь ей, единственной, дано</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Души изменчивой приметы</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Переносить на полотно…</a:t>
            </a:r>
          </a:p>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Заболоцкий</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ru-RU"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ru-RU"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2000" dirty="0" smtClean="0"/>
              <a:t/>
            </a:r>
            <a:br>
              <a:rPr lang="ru-RU" sz="2000" dirty="0" smtClean="0"/>
            </a:br>
            <a:endParaRPr lang="ru-RU" dirty="0"/>
          </a:p>
        </p:txBody>
      </p:sp>
      <p:sp>
        <p:nvSpPr>
          <p:cNvPr id="5" name="Прямоугольник 4"/>
          <p:cNvSpPr/>
          <p:nvPr/>
        </p:nvSpPr>
        <p:spPr>
          <a:xfrm>
            <a:off x="1071538" y="5715016"/>
            <a:ext cx="4357718" cy="830997"/>
          </a:xfrm>
          <a:prstGeom prst="rect">
            <a:avLst/>
          </a:prstGeom>
        </p:spPr>
        <p:txBody>
          <a:bodyPr wrap="square">
            <a:spAutoFit/>
          </a:bodyPr>
          <a:lstStyle/>
          <a:p>
            <a:r>
              <a:rPr lang="ru-RU" sz="2400" dirty="0" smtClean="0"/>
              <a:t>Ф.С. Рокотов. </a:t>
            </a:r>
          </a:p>
          <a:p>
            <a:r>
              <a:rPr lang="ru-RU" sz="2400" dirty="0" smtClean="0"/>
              <a:t>Портрет </a:t>
            </a:r>
            <a:r>
              <a:rPr lang="ru-RU" sz="2400" dirty="0" err="1" smtClean="0"/>
              <a:t>Струйской</a:t>
            </a:r>
            <a:r>
              <a:rPr lang="ru-RU" sz="2400" dirty="0" smtClean="0"/>
              <a:t>.</a:t>
            </a:r>
            <a:endParaRPr lang="ru-RU" sz="2400" dirty="0"/>
          </a:p>
        </p:txBody>
      </p:sp>
      <p:sp>
        <p:nvSpPr>
          <p:cNvPr id="7" name="Прямоугольник 6"/>
          <p:cNvSpPr/>
          <p:nvPr/>
        </p:nvSpPr>
        <p:spPr>
          <a:xfrm>
            <a:off x="214282" y="3143248"/>
            <a:ext cx="5214974" cy="3046988"/>
          </a:xfrm>
          <a:prstGeom prst="rect">
            <a:avLst/>
          </a:prstGeom>
        </p:spPr>
        <p:txBody>
          <a:bodyPr wrap="square">
            <a:spAutoFit/>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Федор Степанович Рокотов — знаменитый русский художник-портретист. Умел передать в портрете сложность человека, изменчивость его мыслей, чувств, настроения.</a:t>
            </a:r>
            <a:r>
              <a:rPr lang="ru-RU" sz="2400" dirty="0" smtClean="0"/>
              <a:t/>
            </a:r>
            <a:br>
              <a:rPr lang="ru-RU" sz="2400" dirty="0" smtClean="0"/>
            </a:br>
            <a:r>
              <a:rPr lang="ru-RU" sz="2400" dirty="0" smtClean="0"/>
              <a:t/>
            </a:r>
            <a:br>
              <a:rPr lang="ru-RU" sz="2400" dirty="0" smtClean="0"/>
            </a:br>
            <a:endParaRPr lang="ru-RU" sz="2400" dirty="0"/>
          </a:p>
        </p:txBody>
      </p:sp>
      <p:pic>
        <p:nvPicPr>
          <p:cNvPr id="6" name="Рисунок 5" descr="http://www.ljplus.ru/img4/s/h/shkolnizza/Strujskaya.jpg"/>
          <p:cNvPicPr/>
          <p:nvPr/>
        </p:nvPicPr>
        <p:blipFill>
          <a:blip r:embed="rId2" cstate="print"/>
          <a:srcRect/>
          <a:stretch>
            <a:fillRect/>
          </a:stretch>
        </p:blipFill>
        <p:spPr bwMode="auto">
          <a:xfrm>
            <a:off x="5500694" y="1285860"/>
            <a:ext cx="3643306" cy="4714884"/>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5500726"/>
          </a:xfrm>
        </p:spPr>
        <p:txBody>
          <a:bodyPr>
            <a:normAutofit/>
          </a:bodyPr>
          <a:lstStyle/>
          <a:p>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Зал 4</a:t>
            </a:r>
            <a:r>
              <a:rPr lang="ru-RU" dirty="0" smtClean="0"/>
              <a:t/>
            </a:r>
            <a:br>
              <a:rPr lang="ru-RU" dirty="0" smtClean="0"/>
            </a:br>
            <a:r>
              <a:rPr lang="ru-RU" sz="2400" dirty="0" smtClean="0"/>
              <a:t>    </a:t>
            </a:r>
            <a:br>
              <a:rPr lang="ru-RU" sz="2400" dirty="0" smtClean="0"/>
            </a:br>
            <a:r>
              <a:rPr lang="ru-RU" sz="2400" dirty="0" smtClean="0"/>
              <a:t>     </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Антон Павлович </a:t>
            </a: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Лосенко</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 первый русский исторический живописец.</a:t>
            </a:r>
            <a:b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Картины А.П. </a:t>
            </a: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Лосенко</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похожи на сцены из театральных представлений.</a:t>
            </a:r>
            <a:endPar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1238</TotalTime>
  <Words>341</Words>
  <Application>Microsoft Office PowerPoint</Application>
  <PresentationFormat>Экран (4:3)</PresentationFormat>
  <Paragraphs>42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Яркая</vt:lpstr>
      <vt:lpstr>Путешествие в Государственную Третьяковскую галерею.</vt:lpstr>
      <vt:lpstr>Слайд 2</vt:lpstr>
      <vt:lpstr>Слайд 3</vt:lpstr>
      <vt:lpstr>Третьяковская галерея «Третьяковка» - очень понятное, привычное и любимое слово.</vt:lpstr>
      <vt:lpstr>Приглашаем в путешествие по залам  с русской живописью.</vt:lpstr>
      <vt:lpstr>   Зал 3       Здесь  одни портреты. Художники все лучше пишут лицо человека. Они понимают, что лицо может рассказать о натуре человека, о его сложных, изменчивых чувствах.</vt:lpstr>
      <vt:lpstr>     Иван Никитин  не раз писал Петра Первого.      С красками, кистями, холстами он сопровождал царя в его бесконечных поездках.      Петр Первый очень ценил «природного» живописца и писал: «пусть знают, что есть и из нашего народа добрые мастеры».</vt:lpstr>
      <vt:lpstr>Слайд 8</vt:lpstr>
      <vt:lpstr>Зал 4           Антон Павлович Лосенко – первый русский исторический живописец. Картины А.П. Лосенко похожи на сцены из театральных представлений.</vt:lpstr>
      <vt:lpstr>Слайд 10</vt:lpstr>
      <vt:lpstr>Слайд 11</vt:lpstr>
      <vt:lpstr>Слайд 12</vt:lpstr>
      <vt:lpstr>Зал 5     «Юный живописец» , это первая русская картина про жизнь обыкновенных людей.                      Мастерская живописца.                 На картине представлены люди, жившие в одно время с художником, и наверно, были ему хорошо знакомы. И заняты они самым обычным делом.    </vt:lpstr>
      <vt:lpstr>Слайд 14</vt:lpstr>
      <vt:lpstr>Зал 6 И снова портреты. Они написаны художниками Дмитрием Григорьевичем Левицким и  Владимиром Лукичом Боровиковским.   Мы увидим парадный портрет и не совсем парадный. Встретимся с людьми которых называли просветителями. И с женщиной которую кисть художника спасла от забвения. </vt:lpstr>
      <vt:lpstr>     Знатных людей обычно изображали в величественной позе, наряженными в богатые одежды. Такой портрет называли парадным.         Князя Кулагина написал художник  - В. И. Боровиковский .        Это действительно парадный портрет!  На князе одежда из золотой парчи. Горят драгоценные каменья. Разноцветным шелком переливаются  орденские ленты. На столе покрытом красной бархатной скатертью, расположены бумаги. За плечом князя белый мраморный бюст его покровителя – императора Павла. </vt:lpstr>
      <vt:lpstr>Слайд 17</vt:lpstr>
      <vt:lpstr>Слайд 18</vt:lpstr>
      <vt:lpstr>     Однажды, почти сто лет назад, поэт Полонский увидел портрет Марии Ивановны  Лопухиной,  написанный  В.Л.Боровиковским. Портрету к тому времени тоже было почти сто лет. Поэт  долго оставался  в задумчивости перед небольшим холстом.       Поэт думал:     «Какое чудо – живопись! Все давным-давно забыли бы эту прекрасную Лопухину, если  бы не кисть живописца…» </vt:lpstr>
      <vt:lpstr>Слайд 20</vt:lpstr>
      <vt:lpstr>Литература: Русское искусство. Очерки о жизни и творчестве художников XVIII века. Под ред. А.И. Леонова. - М., "Искусство", 1952  slovari.yandex.ru        http://www.artrussia.ru/russian/artists/rarities.php?foa=f&amp;list=2 http://www.hydojnik.ru/ http://www.tretyakovgallery.ru/ http://www.nemiga.info/moskva/tretiyakovskaya_galereya.htm http://old.tvkultura.ru/page.html?cid=646 http://www.artcontext.info/articles-about-art/763-tretyakov.html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G62</dc:creator>
  <cp:lastModifiedBy>G62</cp:lastModifiedBy>
  <cp:revision>139</cp:revision>
  <dcterms:created xsi:type="dcterms:W3CDTF">2013-04-10T15:05:58Z</dcterms:created>
  <dcterms:modified xsi:type="dcterms:W3CDTF">2013-12-11T18:17:51Z</dcterms:modified>
</cp:coreProperties>
</file>