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7" r:id="rId4"/>
    <p:sldId id="266" r:id="rId5"/>
    <p:sldId id="257" r:id="rId6"/>
    <p:sldId id="258" r:id="rId7"/>
    <p:sldId id="260" r:id="rId8"/>
    <p:sldId id="261" r:id="rId9"/>
    <p:sldId id="263" r:id="rId10"/>
    <p:sldId id="269" r:id="rId11"/>
    <p:sldId id="265" r:id="rId12"/>
    <p:sldId id="271" r:id="rId13"/>
    <p:sldId id="272" r:id="rId14"/>
    <p:sldId id="273" r:id="rId15"/>
    <p:sldId id="274" r:id="rId16"/>
    <p:sldId id="270" r:id="rId17"/>
    <p:sldId id="262" r:id="rId18"/>
    <p:sldId id="268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2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ABFF-AA3F-4CCA-8541-D9B5E0C99DDA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016A-E395-4853-A588-8F4AA4428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2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1016A-E395-4853-A588-8F4AA44282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1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1016A-E395-4853-A588-8F4AA44282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46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земли украшение.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1016A-E395-4853-A588-8F4AA44282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13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1016A-E395-4853-A588-8F4AA44282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87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6EC2FA-B6E7-41D4-912A-185C6D139938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E132A8-FD01-4AE5-9151-2F5CBD3C8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637010" cy="88211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“Охранять природу - значит охранять Родину” (М. Пришвин).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3368665"/>
          </a:xfrm>
        </p:spPr>
        <p:txBody>
          <a:bodyPr>
            <a:prstTxWarp prst="textCurveDown">
              <a:avLst/>
            </a:prstTxWarp>
          </a:bodyPr>
          <a:lstStyle/>
          <a:p>
            <a:pPr marL="182880" indent="0" algn="ctr">
              <a:buNone/>
            </a:pPr>
            <a:r>
              <a:rPr lang="ru-RU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Классный  час   "Знай и люби свой край"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6" descr="f8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988568" cy="29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252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 </a:t>
            </a:r>
            <a:r>
              <a:rPr lang="ru-RU" sz="4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“Экологические </a:t>
            </a:r>
            <a:r>
              <a:rPr lang="ru-RU" sz="44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знаки”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6976864" cy="4752528"/>
          </a:xfrm>
        </p:spPr>
        <p:txBody>
          <a:bodyPr/>
          <a:lstStyle/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 Берегите Землю,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Землю берегите!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Берегите жаворонка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В голубом зените.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Берегите горы,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реки и леса,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Пусть не исчезает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В жизни красота!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6" descr="f8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438128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55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 поведения  в лесу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63450" cy="5373216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Не рви цветы.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Нельзя разорять муравейники.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ломайте ветви деревьев и кустарников.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повреждай кору деревьев.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Нельзя брать яйца из гнезд.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разводите костер в лесу.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сбивайте грибы, даже не съедобные.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Нельзя раскапывать норы и тревожить зверей.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 лесу, на природе запрещается поднимать крик и шум.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Отдыхая в лесу, не оставляй после себя мусор!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22" descr="flowers2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7936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681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 </a:t>
            </a:r>
            <a:r>
              <a:rPr lang="ru-RU" sz="4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    </a:t>
            </a:r>
            <a:r>
              <a:rPr lang="ru-RU" sz="4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Животные – предсказатели погоды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640960" cy="5328592"/>
          </a:xfrm>
        </p:spPr>
        <p:txBody>
          <a:bodyPr>
            <a:normAutofit/>
          </a:bodyPr>
          <a:lstStyle/>
          <a:p>
            <a:r>
              <a:rPr lang="ru-RU" dirty="0"/>
              <a:t>1.Кошка лежит, свернувшись калачиком, уткнув нос </a:t>
            </a:r>
            <a:r>
              <a:rPr lang="ru-RU" dirty="0" smtClean="0"/>
              <a:t>–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b="1" dirty="0"/>
              <a:t>к холоду</a:t>
            </a:r>
            <a:r>
              <a:rPr lang="ru-RU" dirty="0"/>
              <a:t>, носом кверху – </a:t>
            </a:r>
            <a:r>
              <a:rPr lang="ru-RU" b="1" dirty="0"/>
              <a:t>к теплу.</a:t>
            </a:r>
            <a:endParaRPr lang="ru-RU" dirty="0"/>
          </a:p>
          <a:p>
            <a:r>
              <a:rPr lang="ru-RU" dirty="0"/>
              <a:t>2.Если пчёлы роем гудят на цветущей рябине – завтра будет 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ясный </a:t>
            </a:r>
            <a:r>
              <a:rPr lang="ru-RU" b="1" dirty="0"/>
              <a:t>день</a:t>
            </a:r>
            <a:r>
              <a:rPr lang="ru-RU" dirty="0"/>
              <a:t>.</a:t>
            </a:r>
          </a:p>
          <a:p>
            <a:r>
              <a:rPr lang="ru-RU" dirty="0"/>
              <a:t>3.Куры и голуби купаются в пыли – 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к </a:t>
            </a:r>
            <a:r>
              <a:rPr lang="ru-RU" b="1" dirty="0"/>
              <a:t>дождю</a:t>
            </a:r>
            <a:r>
              <a:rPr lang="ru-RU" dirty="0"/>
              <a:t>.</a:t>
            </a:r>
          </a:p>
          <a:p>
            <a:r>
              <a:rPr lang="ru-RU" dirty="0"/>
              <a:t>4.Пчёлы роем летят в ульи – </a:t>
            </a:r>
          </a:p>
          <a:p>
            <a:pPr marL="45720" indent="0">
              <a:buNone/>
            </a:pPr>
            <a:r>
              <a:rPr lang="ru-RU" b="1" dirty="0" smtClean="0"/>
              <a:t>к </a:t>
            </a:r>
            <a:r>
              <a:rPr lang="ru-RU" b="1" dirty="0"/>
              <a:t>дождю</a:t>
            </a:r>
            <a:r>
              <a:rPr lang="ru-RU" dirty="0"/>
              <a:t>.</a:t>
            </a:r>
          </a:p>
          <a:p>
            <a:r>
              <a:rPr lang="ru-RU" dirty="0"/>
              <a:t>5.Большие муравьиные кучи – 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к </a:t>
            </a:r>
            <a:r>
              <a:rPr lang="ru-RU" b="1" dirty="0"/>
              <a:t>суровой (холодной) </a:t>
            </a:r>
            <a:r>
              <a:rPr lang="ru-RU" b="1" dirty="0" smtClean="0"/>
              <a:t>зиме</a:t>
            </a:r>
            <a:endParaRPr lang="ru-RU" dirty="0"/>
          </a:p>
        </p:txBody>
      </p:sp>
      <p:pic>
        <p:nvPicPr>
          <p:cNvPr id="4" name="Picture 6" descr="bird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3" y="3573016"/>
            <a:ext cx="38925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70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 7  Животные готовятся к зиме.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064896" cy="590465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1.Как звери готовятся к зиме?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(</a:t>
            </a:r>
            <a:r>
              <a:rPr lang="ru-RU" i="1" dirty="0"/>
              <a:t>Залегают в спячку, заготавливают корм, меняют шубу, переселяются ближе к жилью человека, сбрасывают рога).</a:t>
            </a:r>
            <a:endParaRPr lang="ru-RU" dirty="0"/>
          </a:p>
          <a:p>
            <a:r>
              <a:rPr lang="ru-RU" dirty="0"/>
              <a:t>2.Кто в лесу всю зиму спит?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(</a:t>
            </a:r>
            <a:r>
              <a:rPr lang="ru-RU" i="1" dirty="0"/>
              <a:t>Медведь, еж, барсук).</a:t>
            </a:r>
            <a:endParaRPr lang="ru-RU" dirty="0"/>
          </a:p>
          <a:p>
            <a:r>
              <a:rPr lang="ru-RU" dirty="0"/>
              <a:t>3.О ком идет речь? </a:t>
            </a:r>
          </a:p>
          <a:p>
            <a:r>
              <a:rPr lang="ru-RU" dirty="0"/>
              <a:t>а) рыжая – </a:t>
            </a:r>
            <a:r>
              <a:rPr lang="ru-RU" dirty="0" smtClean="0"/>
              <a:t>серая; </a:t>
            </a:r>
            <a:r>
              <a:rPr lang="ru-RU" dirty="0"/>
              <a:t>б) белый – </a:t>
            </a:r>
            <a:r>
              <a:rPr lang="ru-RU" dirty="0" smtClean="0"/>
              <a:t>серый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(</a:t>
            </a:r>
            <a:r>
              <a:rPr lang="ru-RU" i="1" dirty="0"/>
              <a:t>белка</a:t>
            </a:r>
            <a:r>
              <a:rPr lang="ru-RU" i="1" dirty="0" smtClean="0"/>
              <a:t>);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ru-RU" i="1" dirty="0"/>
              <a:t>заяц).</a:t>
            </a:r>
            <a:endParaRPr lang="ru-RU" dirty="0"/>
          </a:p>
          <a:p>
            <a:r>
              <a:rPr lang="ru-RU" dirty="0"/>
              <a:t>4.Зачем белке длинный и пушистый хвост</a:t>
            </a:r>
            <a:r>
              <a:rPr lang="ru-RU" dirty="0" smtClean="0"/>
              <a:t>?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i="1" dirty="0"/>
              <a:t>(Хвост помогает при прыжках с ветки на ветку и с дерева на дерево, зимой в гнезде спасает от холода).</a:t>
            </a:r>
            <a:endParaRPr lang="ru-RU" dirty="0"/>
          </a:p>
          <a:p>
            <a:r>
              <a:rPr lang="ru-RU" dirty="0"/>
              <a:t>5.Каких перелетных птиц вы знаете?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(</a:t>
            </a:r>
            <a:r>
              <a:rPr lang="ru-RU" i="1" dirty="0"/>
              <a:t>Скворец, грач, соловей, ласточка и т. д.)</a:t>
            </a:r>
            <a:endParaRPr lang="ru-RU" dirty="0"/>
          </a:p>
          <a:p>
            <a:r>
              <a:rPr lang="ru-RU" dirty="0"/>
              <a:t>6.Каких птиц называют “зимними гостями”?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/>
              <a:t>(</a:t>
            </a:r>
            <a:r>
              <a:rPr lang="ru-RU" i="1" dirty="0"/>
              <a:t>Синица, снегирь, свиристель).</a:t>
            </a:r>
            <a:endParaRPr lang="ru-RU" dirty="0"/>
          </a:p>
          <a:p>
            <a:r>
              <a:rPr lang="ru-RU" dirty="0"/>
              <a:t>7.Назовите зимующих </a:t>
            </a:r>
            <a:r>
              <a:rPr lang="ru-RU" dirty="0" smtClean="0"/>
              <a:t>птиц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i="1" dirty="0"/>
              <a:t>(воробей, ворона, галка, голубь).</a:t>
            </a:r>
            <a:endParaRPr lang="ru-RU" dirty="0"/>
          </a:p>
          <a:p>
            <a:r>
              <a:rPr lang="ru-RU" dirty="0"/>
              <a:t>8.Какая птица прилетает весной самая первая?</a:t>
            </a:r>
            <a:r>
              <a:rPr lang="ru-RU" i="1" dirty="0"/>
              <a:t> </a:t>
            </a:r>
            <a:endParaRPr lang="ru-RU" i="1" dirty="0" smtClean="0"/>
          </a:p>
          <a:p>
            <a:pPr marL="45720" indent="0">
              <a:buNone/>
            </a:pPr>
            <a:r>
              <a:rPr lang="ru-RU" i="1" dirty="0" smtClean="0"/>
              <a:t>(</a:t>
            </a:r>
            <a:r>
              <a:rPr lang="ru-RU" i="1" dirty="0"/>
              <a:t>Грач).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9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22"/>
            <a:ext cx="7376607" cy="83579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 8 “Красная книга”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328592"/>
          </a:xfrm>
        </p:spPr>
        <p:txBody>
          <a:bodyPr/>
          <a:lstStyle/>
          <a:p>
            <a:r>
              <a:rPr lang="ru-RU" dirty="0"/>
              <a:t>Красная книга – Красная!</a:t>
            </a:r>
            <a:br>
              <a:rPr lang="ru-RU" dirty="0"/>
            </a:br>
            <a:r>
              <a:rPr lang="ru-RU" dirty="0"/>
              <a:t>Значит природа в опасности!</a:t>
            </a:r>
            <a:br>
              <a:rPr lang="ru-RU" dirty="0"/>
            </a:br>
            <a:r>
              <a:rPr lang="ru-RU" dirty="0"/>
              <a:t>Значит, нельзя терять даже мига.</a:t>
            </a:r>
            <a:br>
              <a:rPr lang="ru-RU" dirty="0"/>
            </a:br>
            <a:r>
              <a:rPr lang="ru-RU" dirty="0"/>
              <a:t>Если что-то попало в Красную книгу!</a:t>
            </a:r>
            <a:br>
              <a:rPr lang="ru-RU" dirty="0"/>
            </a:br>
            <a:r>
              <a:rPr lang="ru-RU" dirty="0"/>
              <a:t>- Охраняйся Красною книгой</a:t>
            </a:r>
            <a:br>
              <a:rPr lang="ru-RU" dirty="0"/>
            </a:br>
            <a:r>
              <a:rPr lang="ru-RU" dirty="0"/>
              <a:t>Столько редких животных и птиц,</a:t>
            </a:r>
            <a:br>
              <a:rPr lang="ru-RU" dirty="0"/>
            </a:br>
            <a:r>
              <a:rPr lang="ru-RU" dirty="0"/>
              <a:t>Чтобы выжил простор многоликий</a:t>
            </a:r>
            <a:br>
              <a:rPr lang="ru-RU" dirty="0"/>
            </a:br>
            <a:r>
              <a:rPr lang="ru-RU" dirty="0"/>
              <a:t>Ради света грядущих зарниц.</a:t>
            </a:r>
            <a:br>
              <a:rPr lang="ru-RU" dirty="0"/>
            </a:br>
            <a:r>
              <a:rPr lang="ru-RU" dirty="0"/>
              <a:t>- Чтоб пустыни нагрянуть не смели,</a:t>
            </a:r>
            <a:br>
              <a:rPr lang="ru-RU" dirty="0"/>
            </a:br>
            <a:r>
              <a:rPr lang="ru-RU" dirty="0"/>
              <a:t>Чтобы души не стали пусты,</a:t>
            </a:r>
            <a:br>
              <a:rPr lang="ru-RU" dirty="0"/>
            </a:br>
            <a:r>
              <a:rPr lang="ru-RU" dirty="0"/>
              <a:t>Охраняются звери,</a:t>
            </a:r>
            <a:br>
              <a:rPr lang="ru-RU" dirty="0"/>
            </a:br>
            <a:r>
              <a:rPr lang="ru-RU" dirty="0"/>
              <a:t>Охраняются змеи,</a:t>
            </a:r>
            <a:br>
              <a:rPr lang="ru-RU" dirty="0"/>
            </a:br>
            <a:r>
              <a:rPr lang="ru-RU" dirty="0"/>
              <a:t>Охраняются даже цветы</a:t>
            </a:r>
            <a:r>
              <a:rPr lang="ru-RU" dirty="0" smtClean="0"/>
              <a:t>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2" descr="flowers2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57249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72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“Красная книга”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1413164"/>
            <a:ext cx="8047352" cy="527453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Растет в стоячих и медленно текущих водах. Это растение еще называют “Лотосом Севера”.</a:t>
            </a:r>
          </a:p>
          <a:p>
            <a:pPr lvl="0"/>
            <a:r>
              <a:rPr lang="ru-RU" dirty="0"/>
              <a:t>Редкий вид растения, части этого растения ядовиты. Время цветения – конец апреля – начало мая, совпадает с ветреной погодой.</a:t>
            </a:r>
          </a:p>
          <a:p>
            <a:pPr lvl="0"/>
            <a:r>
              <a:rPr lang="ru-RU" dirty="0"/>
              <a:t>Гнездящаяся на земле птица степного пояса с украшением на голове.</a:t>
            </a:r>
          </a:p>
          <a:p>
            <a:pPr lvl="0"/>
            <a:r>
              <a:rPr lang="ru-RU" dirty="0"/>
              <a:t>Водоплавающая птица необычайной красоты, которая в народе является символом верности.</a:t>
            </a:r>
          </a:p>
          <a:p>
            <a:pPr lvl="0"/>
            <a:r>
              <a:rPr lang="ru-RU" dirty="0"/>
              <a:t>Животное, строящее свой дом под водой, делающий плотины на реках, ценящееся у людей за свой ценный мех.</a:t>
            </a:r>
          </a:p>
          <a:p>
            <a:pPr lvl="0"/>
            <a:r>
              <a:rPr lang="ru-RU" dirty="0"/>
              <a:t>Животное – обитатель высокогорного пояса, очень пугливого характера.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6" descr="bird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7200"/>
            <a:ext cx="1676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49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14064"/>
            <a:ext cx="7592631" cy="16641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М.М. Пришвин говорил: </a:t>
            </a: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природу</a:t>
            </a: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4030272" cy="489654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будет вода и ни одной рыбки – я не поверю воде. И пусть в воздухе кислород, но не летают в нем птицы – я не поверю и воздуху. Лес без зверей – не лес…".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27984" y="1556792"/>
            <a:ext cx="4320480" cy="504056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админ\Desktop\природа\DSC010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5220072" cy="4476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ird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5300"/>
            <a:ext cx="1676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77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Паустовский К.Г.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148264" cy="52565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если мне хочется иногда жить до ста двадцати лет, то только потому, что мало одной жизни, чтобы испытать до конца всё очарование и всю исцеляющую силу нашей русской природы.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 тайн хранит в себе каждая неприметная травинка, каждый цветок!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 проходите мимо. Наклонитесь, поглядите на чудо».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515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Родные    просторы   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дмин\Desktop\природа\DSC00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573086" cy="3703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природа\DSC005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631"/>
            <a:ext cx="5989922" cy="398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природа\DSC009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594263" cy="4382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\Desktop\природа\DSC009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79" y="1855357"/>
            <a:ext cx="6711232" cy="445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\Desktop\природа\DSC009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3" y="1953886"/>
            <a:ext cx="6879596" cy="457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дмин\Desktop\природа\DSC0104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84" y="2083554"/>
            <a:ext cx="6900903" cy="4585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65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5904656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 Ты, человек, любя природу,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Хоть иногда ее жалей.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увеселительных походах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растопчи ее полей!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не исчерпывай до дна.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помни истину простую: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жги ее напропалую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 мало – а она одна!</a:t>
            </a:r>
          </a:p>
          <a:p>
            <a:pPr marL="45720" indent="0"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(В.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Шефнер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)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58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095" y="476672"/>
            <a:ext cx="3636085" cy="29916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1916 году 11 января в истории российского государства был учрежден первый </a:t>
            </a:r>
            <a:r>
              <a:rPr lang="ru-RU" dirty="0" err="1"/>
              <a:t>Баргузинский</a:t>
            </a:r>
            <a:r>
              <a:rPr lang="ru-RU" dirty="0"/>
              <a:t> заповедник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Барг заповед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5017624" cy="3258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\Desktop\Baikal_Barguzinskij_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68" y="7640"/>
            <a:ext cx="4126573" cy="5539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1455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373216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Мы любим лес в любое время года,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Мы слышим речек медленную речь…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Все это называется природа,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Давайте же всегда ее беречь!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4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Баргузинский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заповедн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1440160"/>
            <a:ext cx="8856984" cy="5229200"/>
          </a:xfrm>
        </p:spPr>
        <p:txBody>
          <a:bodyPr>
            <a:noAutofit/>
          </a:bodyPr>
          <a:lstStyle/>
          <a:p>
            <a:r>
              <a:rPr lang="ru-RU" sz="2400" dirty="0"/>
              <a:t>Территория </a:t>
            </a:r>
            <a:r>
              <a:rPr lang="ru-RU" sz="2400" dirty="0" err="1"/>
              <a:t>Баргузинского</a:t>
            </a:r>
            <a:r>
              <a:rPr lang="ru-RU" sz="2400" dirty="0"/>
              <a:t> государственного природного биосферного </a:t>
            </a:r>
            <a:r>
              <a:rPr lang="ru-RU" sz="2400" dirty="0" smtClean="0"/>
              <a:t>заповедника целиком </a:t>
            </a:r>
            <a:r>
              <a:rPr lang="ru-RU" sz="2400" dirty="0"/>
              <a:t>входит в состав объекта Всемирного природного наследия “Озеро Байкал”.</a:t>
            </a:r>
          </a:p>
          <a:p>
            <a:r>
              <a:rPr lang="ru-RU" sz="2400" dirty="0" err="1"/>
              <a:t>Баргузинский</a:t>
            </a:r>
            <a:r>
              <a:rPr lang="ru-RU" sz="2400" dirty="0"/>
              <a:t> заповедник – старейший государственный заповедник России, организован в 1916 году как соболиный охотничий заповедник. К середине тридцатых годов он успешно выполнил свою первоначальную задачу по сохранению от хищнического истребления ценнейшего пушного зверя –</a:t>
            </a:r>
            <a:r>
              <a:rPr lang="ru-RU" sz="2400" dirty="0" err="1"/>
              <a:t>баргузинского</a:t>
            </a:r>
            <a:r>
              <a:rPr lang="ru-RU" sz="2400" dirty="0"/>
              <a:t> соболя. В настоящее время </a:t>
            </a:r>
            <a:r>
              <a:rPr lang="ru-RU" sz="2400" dirty="0" smtClean="0"/>
              <a:t>заповедник </a:t>
            </a:r>
            <a:r>
              <a:rPr lang="ru-RU" sz="2400" dirty="0"/>
              <a:t>является комплексным, то есть на его территории охраняются и изучаются все природные объекты: животные, растения, сообщества организмов, природные комплексы. </a:t>
            </a:r>
          </a:p>
        </p:txBody>
      </p:sp>
    </p:spTree>
    <p:extLst>
      <p:ext uri="{BB962C8B-B14F-4D97-AF65-F5344CB8AC3E}">
        <p14:creationId xmlns="" xmlns:p14="http://schemas.microsoft.com/office/powerpoint/2010/main" val="1277237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Заповедники  Нижегородской области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4212905" cy="5301208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>
                <a:solidFill>
                  <a:schemeClr val="tx1"/>
                </a:solidFill>
              </a:rPr>
              <a:t>На территории Нижегородской области находятся уникальные природные объекты: Керженский заповедник, заказник "</a:t>
            </a:r>
            <a:r>
              <a:rPr lang="ru-RU" sz="1500" dirty="0" err="1">
                <a:solidFill>
                  <a:schemeClr val="tx1"/>
                </a:solidFill>
              </a:rPr>
              <a:t>Ичалковский</a:t>
            </a:r>
            <a:r>
              <a:rPr lang="ru-RU" sz="1500" dirty="0">
                <a:solidFill>
                  <a:schemeClr val="tx1"/>
                </a:solidFill>
              </a:rPr>
              <a:t>", памятники природы </a:t>
            </a:r>
            <a:r>
              <a:rPr lang="ru-RU" sz="1500" dirty="0" err="1">
                <a:solidFill>
                  <a:schemeClr val="tx1"/>
                </a:solidFill>
              </a:rPr>
              <a:t>Вадское</a:t>
            </a:r>
            <a:r>
              <a:rPr lang="ru-RU" sz="1500" dirty="0">
                <a:solidFill>
                  <a:schemeClr val="tx1"/>
                </a:solidFill>
              </a:rPr>
              <a:t> озеро и озеро </a:t>
            </a:r>
            <a:r>
              <a:rPr lang="ru-RU" sz="1500" dirty="0" err="1">
                <a:solidFill>
                  <a:schemeClr val="tx1"/>
                </a:solidFill>
              </a:rPr>
              <a:t>Светлояр</a:t>
            </a:r>
            <a:r>
              <a:rPr lang="ru-RU" sz="1500" dirty="0">
                <a:solidFill>
                  <a:schemeClr val="tx1"/>
                </a:solidFill>
              </a:rPr>
              <a:t>, в воды которого по преданию в первой половине XIV века погрузился Китеж град.</a:t>
            </a:r>
          </a:p>
          <a:p>
            <a:r>
              <a:rPr lang="ru-RU" sz="1500" b="1" dirty="0">
                <a:solidFill>
                  <a:srgbClr val="FF0000"/>
                </a:solidFill>
              </a:rPr>
              <a:t>Заказник "</a:t>
            </a:r>
            <a:r>
              <a:rPr lang="ru-RU" sz="1500" b="1" dirty="0" err="1">
                <a:solidFill>
                  <a:srgbClr val="FF0000"/>
                </a:solidFill>
              </a:rPr>
              <a:t>Ичалковский</a:t>
            </a:r>
            <a:r>
              <a:rPr lang="ru-RU" sz="1500" b="1" dirty="0">
                <a:solidFill>
                  <a:srgbClr val="FF0000"/>
                </a:solidFill>
              </a:rPr>
              <a:t>"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err="1">
                <a:solidFill>
                  <a:schemeClr val="tx1"/>
                </a:solidFill>
              </a:rPr>
              <a:t>Ичалковский</a:t>
            </a:r>
            <a:r>
              <a:rPr lang="ru-RU" sz="1500" dirty="0">
                <a:solidFill>
                  <a:schemeClr val="tx1"/>
                </a:solidFill>
              </a:rPr>
              <a:t> бор расположен к востоку в 1,5 км от села </a:t>
            </a:r>
            <a:r>
              <a:rPr lang="ru-RU" sz="1500" dirty="0" err="1">
                <a:solidFill>
                  <a:schemeClr val="tx1"/>
                </a:solidFill>
              </a:rPr>
              <a:t>Ичалки</a:t>
            </a:r>
            <a:r>
              <a:rPr lang="ru-RU" sz="1500" dirty="0">
                <a:solidFill>
                  <a:schemeClr val="tx1"/>
                </a:solidFill>
              </a:rPr>
              <a:t> в излучине реки Пьяны и занимает площадь 44,89 кв. км. От самого села до бора можно дойти по каменистой дороге, которая возле домика лесника разветвляется в направлениях на деревню Красная Горка и село </a:t>
            </a:r>
            <a:r>
              <a:rPr lang="ru-RU" sz="1500" dirty="0" smtClean="0">
                <a:solidFill>
                  <a:schemeClr val="tx1"/>
                </a:solidFill>
              </a:rPr>
              <a:t>Большая  </a:t>
            </a:r>
            <a:r>
              <a:rPr lang="ru-RU" sz="1500" dirty="0" err="1">
                <a:solidFill>
                  <a:schemeClr val="tx1"/>
                </a:solidFill>
              </a:rPr>
              <a:t>Якшень</a:t>
            </a:r>
            <a:r>
              <a:rPr lang="ru-RU" sz="1500" dirty="0">
                <a:solidFill>
                  <a:schemeClr val="tx1"/>
                </a:solidFill>
              </a:rPr>
              <a:t>. </a:t>
            </a:r>
            <a:endParaRPr lang="ru-RU" sz="1500" dirty="0" smtClean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rgbClr val="FF0000"/>
                </a:solidFill>
              </a:rPr>
              <a:t>Керженский заповедник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err="1">
                <a:solidFill>
                  <a:schemeClr val="tx1"/>
                </a:solidFill>
              </a:rPr>
              <a:t>Заповедник</a:t>
            </a:r>
            <a:r>
              <a:rPr lang="ru-RU" sz="1500" dirty="0">
                <a:solidFill>
                  <a:schemeClr val="tx1"/>
                </a:solidFill>
              </a:rPr>
              <a:t> расположен в бассейне среднего течения р. </a:t>
            </a:r>
            <a:r>
              <a:rPr lang="ru-RU" sz="1500" dirty="0" err="1">
                <a:solidFill>
                  <a:schemeClr val="tx1"/>
                </a:solidFill>
              </a:rPr>
              <a:t>Керженец</a:t>
            </a:r>
            <a:r>
              <a:rPr lang="ru-RU" sz="1500" dirty="0">
                <a:solidFill>
                  <a:schemeClr val="tx1"/>
                </a:solidFill>
              </a:rPr>
              <a:t> (приток Волги), в окраины Вятских </a:t>
            </a:r>
            <a:r>
              <a:rPr lang="ru-RU" sz="1500" dirty="0" err="1">
                <a:solidFill>
                  <a:schemeClr val="tx1"/>
                </a:solidFill>
              </a:rPr>
              <a:t>увалов.Заповедник</a:t>
            </a:r>
            <a:r>
              <a:rPr lang="ru-RU" sz="1500" dirty="0">
                <a:solidFill>
                  <a:schemeClr val="tx1"/>
                </a:solidFill>
              </a:rPr>
              <a:t> создан с целью охраны </a:t>
            </a:r>
            <a:r>
              <a:rPr lang="ru-RU" sz="1500" dirty="0" err="1">
                <a:solidFill>
                  <a:schemeClr val="tx1"/>
                </a:solidFill>
              </a:rPr>
              <a:t>малонарушенных</a:t>
            </a:r>
            <a:r>
              <a:rPr lang="ru-RU" sz="1500" dirty="0">
                <a:solidFill>
                  <a:schemeClr val="tx1"/>
                </a:solidFill>
              </a:rPr>
              <a:t> Борском и Семеновском районах Нижегородской области, на холмистой равнине </a:t>
            </a:r>
            <a:r>
              <a:rPr lang="ru-RU" sz="1500" dirty="0" err="1">
                <a:solidFill>
                  <a:schemeClr val="tx1"/>
                </a:solidFill>
              </a:rPr>
              <a:t>южнотаежных</a:t>
            </a:r>
            <a:r>
              <a:rPr lang="ru-RU" sz="1500" dirty="0">
                <a:solidFill>
                  <a:schemeClr val="tx1"/>
                </a:solidFill>
              </a:rPr>
              <a:t> экосистем Заволжья, а также водно-болотных угодий, являющихся местами массового гнездования водоплавающих и околоводных птиц. Одной из важных причин создания заповедника было также обитание в этом районе выхухоли.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93515" y="731520"/>
            <a:ext cx="4550485" cy="6126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родной край\кержен з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9" y="764704"/>
            <a:ext cx="4320480" cy="1768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родной край\ичалки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532711"/>
            <a:ext cx="4320480" cy="1877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родной край\озеро Светлоя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83" y="4443348"/>
            <a:ext cx="4295147" cy="224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009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  и  береги  природу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4680520" cy="520657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- На нашем шаре на земном,</a:t>
            </a:r>
            <a:br>
              <a:rPr lang="ru-RU" dirty="0"/>
            </a:br>
            <a:r>
              <a:rPr lang="ru-RU" dirty="0"/>
              <a:t>Где мы родились и живем,</a:t>
            </a:r>
            <a:br>
              <a:rPr lang="ru-RU" dirty="0"/>
            </a:br>
            <a:r>
              <a:rPr lang="ru-RU" dirty="0"/>
              <a:t>Где в травах летняя роса</a:t>
            </a:r>
            <a:br>
              <a:rPr lang="ru-RU" dirty="0"/>
            </a:br>
            <a:r>
              <a:rPr lang="ru-RU" dirty="0"/>
              <a:t>И голубые небеса,</a:t>
            </a:r>
            <a:br>
              <a:rPr lang="ru-RU" dirty="0"/>
            </a:br>
            <a:r>
              <a:rPr lang="ru-RU" dirty="0"/>
              <a:t>Где море, горы, степи, лес –</a:t>
            </a:r>
            <a:br>
              <a:rPr lang="ru-RU" dirty="0"/>
            </a:br>
            <a:r>
              <a:rPr lang="ru-RU" dirty="0"/>
              <a:t>Полно таинственных чудес.</a:t>
            </a:r>
            <a:br>
              <a:rPr lang="ru-RU" dirty="0"/>
            </a:br>
            <a:r>
              <a:rPr lang="ru-RU" dirty="0"/>
              <a:t>- По лесу бродит серый волк,</a:t>
            </a:r>
            <a:br>
              <a:rPr lang="ru-RU" dirty="0"/>
            </a:br>
            <a:r>
              <a:rPr lang="ru-RU" dirty="0"/>
              <a:t>И ландыш тоненький цветет,</a:t>
            </a:r>
            <a:br>
              <a:rPr lang="ru-RU" dirty="0"/>
            </a:br>
            <a:r>
              <a:rPr lang="ru-RU" dirty="0"/>
              <a:t>В степи ковыль, как нежный шелк,</a:t>
            </a:r>
            <a:br>
              <a:rPr lang="ru-RU" dirty="0"/>
            </a:br>
            <a:r>
              <a:rPr lang="ru-RU" dirty="0"/>
              <a:t>Расчесывает ветерок.</a:t>
            </a:r>
            <a:br>
              <a:rPr lang="ru-RU" dirty="0"/>
            </a:br>
            <a:r>
              <a:rPr lang="ru-RU" dirty="0"/>
              <a:t>Гремит на скалах водопад,</a:t>
            </a:r>
            <a:br>
              <a:rPr lang="ru-RU" dirty="0"/>
            </a:br>
            <a:r>
              <a:rPr lang="ru-RU" dirty="0"/>
              <a:t>И брызги радугой летят.</a:t>
            </a:r>
            <a:br>
              <a:rPr lang="ru-RU" dirty="0"/>
            </a:br>
            <a:r>
              <a:rPr lang="ru-RU" dirty="0"/>
              <a:t>А в синем море синий кит –</a:t>
            </a:r>
            <a:br>
              <a:rPr lang="ru-RU" dirty="0"/>
            </a:br>
            <a:r>
              <a:rPr lang="ru-RU" dirty="0"/>
              <a:t>Большой, как дом, на волнах спит.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932040" y="1628800"/>
            <a:ext cx="4032448" cy="50405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Не разрушайте этот мир, </a:t>
            </a:r>
            <a:br>
              <a:rPr lang="ru-RU" dirty="0"/>
            </a:br>
            <a:r>
              <a:rPr lang="ru-RU" dirty="0"/>
              <a:t>Девчонки и мальчишки,</a:t>
            </a:r>
            <a:br>
              <a:rPr lang="ru-RU" dirty="0"/>
            </a:br>
            <a:r>
              <a:rPr lang="ru-RU" dirty="0"/>
              <a:t>Иначе эти чудеса</a:t>
            </a:r>
            <a:br>
              <a:rPr lang="ru-RU" dirty="0"/>
            </a:br>
            <a:r>
              <a:rPr lang="ru-RU" dirty="0"/>
              <a:t>Останутся лишь в книжке.</a:t>
            </a:r>
            <a:br>
              <a:rPr lang="ru-RU" dirty="0"/>
            </a:br>
            <a:r>
              <a:rPr lang="ru-RU" dirty="0"/>
              <a:t>- Чтоб был в источниках нарзан,</a:t>
            </a:r>
            <a:br>
              <a:rPr lang="ru-RU" dirty="0"/>
            </a:br>
            <a:r>
              <a:rPr lang="ru-RU" dirty="0"/>
              <a:t>С полянки – земляника,</a:t>
            </a:r>
            <a:br>
              <a:rPr lang="ru-RU" dirty="0"/>
            </a:br>
            <a:r>
              <a:rPr lang="ru-RU" dirty="0"/>
              <a:t>Будь осторожен, как </a:t>
            </a:r>
            <a:r>
              <a:rPr lang="ru-RU" dirty="0" err="1"/>
              <a:t>Тарзан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Дружи с природой дикой!</a:t>
            </a:r>
            <a:br>
              <a:rPr lang="ru-RU" dirty="0"/>
            </a:br>
            <a:r>
              <a:rPr lang="ru-RU" dirty="0"/>
              <a:t>- Ты тоже часть ее чудес,</a:t>
            </a:r>
            <a:br>
              <a:rPr lang="ru-RU" dirty="0"/>
            </a:br>
            <a:r>
              <a:rPr lang="ru-RU" dirty="0"/>
              <a:t>И для тебя темнеет лес,</a:t>
            </a:r>
            <a:br>
              <a:rPr lang="ru-RU" dirty="0"/>
            </a:br>
            <a:r>
              <a:rPr lang="ru-RU" dirty="0"/>
              <a:t>И речка светлая течет,</a:t>
            </a:r>
            <a:br>
              <a:rPr lang="ru-RU" dirty="0"/>
            </a:br>
            <a:r>
              <a:rPr lang="ru-RU" dirty="0"/>
              <a:t>И все весною зацветет.</a:t>
            </a:r>
            <a:br>
              <a:rPr lang="ru-RU" dirty="0"/>
            </a:br>
            <a:r>
              <a:rPr lang="ru-RU" dirty="0"/>
              <a:t>И надо постараться</a:t>
            </a:r>
            <a:br>
              <a:rPr lang="ru-RU" dirty="0"/>
            </a:br>
            <a:r>
              <a:rPr lang="ru-RU" dirty="0"/>
              <a:t>Нам с этим не расстаться!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731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«Угадай-ка»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848872" cy="5616624"/>
          </a:xfrm>
        </p:spPr>
        <p:txBody>
          <a:bodyPr>
            <a:normAutofit fontScale="77500" lnSpcReduction="20000"/>
          </a:bodyPr>
          <a:lstStyle/>
          <a:p>
            <a:pPr marL="45720" lvl="0" indent="0">
              <a:buNone/>
            </a:pPr>
            <a:r>
              <a:rPr lang="ru-RU" dirty="0" smtClean="0"/>
              <a:t>1.Территория</a:t>
            </a:r>
            <a:r>
              <a:rPr lang="ru-RU" dirty="0"/>
              <a:t>, на которой охраняются природные компоненты</a:t>
            </a:r>
            <a:r>
              <a:rPr lang="ru-RU" dirty="0" smtClean="0"/>
              <a:t>.  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Заповедник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dirty="0" smtClean="0"/>
              <a:t>2.</a:t>
            </a:r>
            <a:r>
              <a:rPr lang="ru-RU" dirty="0"/>
              <a:t> Назовите фамилию русского писателя, большого любителя </a:t>
            </a:r>
            <a:r>
              <a:rPr lang="ru-RU" dirty="0" smtClean="0"/>
              <a:t>природы.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Пришвин.</a:t>
            </a:r>
            <a:endParaRPr lang="ru-RU" dirty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dirty="0" smtClean="0"/>
              <a:t>3.</a:t>
            </a:r>
            <a:r>
              <a:rPr lang="ru-RU" dirty="0"/>
              <a:t> Наука, которая рассматривает взаимодействия человека и окружающей среды</a:t>
            </a:r>
            <a:r>
              <a:rPr lang="ru-RU" dirty="0" smtClean="0"/>
              <a:t>.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Экология.</a:t>
            </a:r>
            <a:endParaRPr lang="ru-RU" dirty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dirty="0" smtClean="0"/>
              <a:t>4.</a:t>
            </a:r>
            <a:r>
              <a:rPr lang="ru-RU" dirty="0"/>
              <a:t> Назовите птицу – символ тоски по родному дому?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Журавль.</a:t>
            </a:r>
          </a:p>
          <a:p>
            <a:pPr marL="45720" lvl="0" indent="0">
              <a:buNone/>
            </a:pPr>
            <a:r>
              <a:rPr lang="ru-RU" dirty="0" smtClean="0"/>
              <a:t>5.</a:t>
            </a:r>
            <a:r>
              <a:rPr lang="ru-RU" dirty="0"/>
              <a:t> Какое дерево считается священным на Руси?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Берёза.</a:t>
            </a:r>
          </a:p>
          <a:p>
            <a:pPr marL="45720" lvl="0" indent="0">
              <a:buNone/>
            </a:pPr>
            <a:r>
              <a:rPr lang="ru-RU" dirty="0" smtClean="0"/>
              <a:t>6.</a:t>
            </a:r>
            <a:r>
              <a:rPr lang="ru-RU" dirty="0"/>
              <a:t> Из древесины какого дерева делают музыкальные инструменты</a:t>
            </a:r>
            <a:r>
              <a:rPr lang="ru-RU" dirty="0" smtClean="0"/>
              <a:t>?  </a:t>
            </a:r>
          </a:p>
          <a:p>
            <a:pPr marL="45720" lv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Ель.</a:t>
            </a:r>
            <a:endParaRPr lang="ru-RU" dirty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dirty="0" smtClean="0"/>
              <a:t>7.</a:t>
            </a:r>
            <a:r>
              <a:rPr lang="ru-RU" dirty="0"/>
              <a:t> Какое хвойное дерево сбрасывает на зиму листья?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Лиственница.</a:t>
            </a:r>
          </a:p>
          <a:p>
            <a:pPr marL="45720" lvl="0" indent="0">
              <a:buNone/>
            </a:pPr>
            <a:r>
              <a:rPr lang="ru-RU" dirty="0" smtClean="0"/>
              <a:t>8.</a:t>
            </a:r>
            <a:r>
              <a:rPr lang="ru-RU" dirty="0"/>
              <a:t> Какая птица высаживает птенцов зимой?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Клёст.</a:t>
            </a:r>
          </a:p>
        </p:txBody>
      </p:sp>
    </p:spTree>
    <p:extLst>
      <p:ext uri="{BB962C8B-B14F-4D97-AF65-F5344CB8AC3E}">
        <p14:creationId xmlns="" xmlns:p14="http://schemas.microsoft.com/office/powerpoint/2010/main" val="1717086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9633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2“Сложи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пословицу”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4176464" cy="54006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ru-RU" sz="2800" dirty="0" smtClean="0"/>
              <a:t>Аист </a:t>
            </a:r>
            <a:r>
              <a:rPr lang="ru-RU" sz="2800" dirty="0"/>
              <a:t>на крыше </a:t>
            </a:r>
            <a:endParaRPr lang="ru-RU" sz="2800" dirty="0" smtClean="0"/>
          </a:p>
          <a:p>
            <a:pPr marL="502920" indent="-457200">
              <a:buAutoNum type="arabicPeriod"/>
            </a:pPr>
            <a:r>
              <a:rPr lang="ru-RU" sz="2800" dirty="0"/>
              <a:t>Земля хоть и кормит, </a:t>
            </a:r>
            <a:endParaRPr lang="ru-RU" sz="2800" dirty="0" smtClean="0"/>
          </a:p>
          <a:p>
            <a:pPr marL="502920" indent="-457200">
              <a:buAutoNum type="arabicPeriod"/>
            </a:pPr>
            <a:r>
              <a:rPr lang="ru-RU" sz="2800" dirty="0"/>
              <a:t>Покорми птиц зимой, </a:t>
            </a:r>
            <a:endParaRPr lang="ru-RU" sz="2800" dirty="0" smtClean="0"/>
          </a:p>
          <a:p>
            <a:pPr marL="502920" indent="-457200">
              <a:buAutoNum type="arabicPeriod"/>
            </a:pPr>
            <a:r>
              <a:rPr lang="ru-RU" sz="2800" dirty="0"/>
              <a:t>Срубили кусты </a:t>
            </a:r>
            <a:r>
              <a:rPr lang="ru-RU" sz="2800" dirty="0" smtClean="0"/>
              <a:t>– </a:t>
            </a:r>
          </a:p>
          <a:p>
            <a:pPr marL="502920" indent="-457200">
              <a:buAutoNum type="arabicPeriod"/>
            </a:pPr>
            <a:r>
              <a:rPr lang="ru-RU" sz="2800" dirty="0"/>
              <a:t>Увидел скворца </a:t>
            </a:r>
            <a:r>
              <a:rPr lang="ru-RU" sz="2800" dirty="0" smtClean="0"/>
              <a:t>– </a:t>
            </a:r>
          </a:p>
          <a:p>
            <a:pPr marL="502920" indent="-457200">
              <a:buAutoNum type="arabicPeriod"/>
            </a:pPr>
            <a:r>
              <a:rPr lang="ru-RU" sz="2800" dirty="0"/>
              <a:t>Рощи да леса </a:t>
            </a:r>
            <a:r>
              <a:rPr lang="ru-RU" sz="2800" dirty="0" smtClean="0"/>
              <a:t>– </a:t>
            </a:r>
          </a:p>
          <a:p>
            <a:pPr marL="502920" indent="-457200">
              <a:buAutoNum type="arabicPeriod"/>
            </a:pPr>
            <a:r>
              <a:rPr lang="ru-RU" sz="2800" dirty="0" smtClean="0"/>
              <a:t>Судьба </a:t>
            </a:r>
            <a:r>
              <a:rPr lang="ru-RU" sz="2800" dirty="0"/>
              <a:t>природы </a:t>
            </a:r>
            <a:r>
              <a:rPr lang="ru-RU" sz="2800" dirty="0" smtClean="0"/>
              <a:t>–</a:t>
            </a:r>
          </a:p>
          <a:p>
            <a:pPr marL="502920" indent="-457200">
              <a:buAutoNum type="arabicPeriod"/>
            </a:pPr>
            <a:r>
              <a:rPr lang="ru-RU" sz="2800" dirty="0"/>
              <a:t>Растение </a:t>
            </a:r>
            <a:r>
              <a:rPr lang="ru-RU" sz="2800" dirty="0" smtClean="0"/>
              <a:t>– </a:t>
            </a:r>
          </a:p>
          <a:p>
            <a:pPr marL="502920" indent="-457200">
              <a:buAutoNum type="arabicPeriod"/>
            </a:pPr>
            <a:r>
              <a:rPr lang="ru-RU" sz="2800" dirty="0"/>
              <a:t>Много воды </a:t>
            </a:r>
            <a:r>
              <a:rPr lang="ru-RU" sz="2800" dirty="0" smtClean="0"/>
              <a:t>– </a:t>
            </a:r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716016" y="1052736"/>
            <a:ext cx="4220166" cy="5403482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ru-RU" sz="3600" dirty="0" smtClean="0"/>
              <a:t>весна </a:t>
            </a:r>
            <a:r>
              <a:rPr lang="ru-RU" sz="3600" dirty="0"/>
              <a:t>у крыльца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родного края краса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судьба Родины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мир в доме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но и сама есть просит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они отплатят тебе добром летом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земли украшение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прощай птицы</a:t>
            </a:r>
            <a:r>
              <a:rPr lang="ru-RU" sz="3600" dirty="0" smtClean="0"/>
              <a:t>.</a:t>
            </a:r>
          </a:p>
          <a:p>
            <a:pPr marL="502920" indent="-457200">
              <a:buAutoNum type="arabicPeriod"/>
            </a:pPr>
            <a:r>
              <a:rPr lang="ru-RU" sz="3600" dirty="0"/>
              <a:t>много травы</a:t>
            </a:r>
            <a:r>
              <a:rPr lang="ru-RU" sz="3600" dirty="0" smtClean="0"/>
              <a:t>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502920" indent="-457200">
              <a:buAutoNum type="arabicPeriod"/>
            </a:pPr>
            <a:endParaRPr lang="ru-RU" dirty="0" smtClean="0"/>
          </a:p>
          <a:p>
            <a:pPr marL="502920" indent="-457200">
              <a:buAutoNum type="arabicPeriod"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91880" y="1268760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75856" y="1916832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1"/>
          </p:cNvCxnSpPr>
          <p:nvPr/>
        </p:nvCxnSpPr>
        <p:spPr>
          <a:xfrm>
            <a:off x="3275856" y="2708920"/>
            <a:ext cx="1440160" cy="1045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91880" y="3429000"/>
            <a:ext cx="129614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35896" y="1268760"/>
            <a:ext cx="115212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139952" y="2132856"/>
            <a:ext cx="57606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43808" y="4725144"/>
            <a:ext cx="19442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275856" y="5589240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91880" y="1700808"/>
            <a:ext cx="136815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7115522" y="5509608"/>
            <a:ext cx="2019300" cy="1181100"/>
            <a:chOff x="4176" y="96"/>
            <a:chExt cx="1272" cy="744"/>
          </a:xfrm>
        </p:grpSpPr>
        <p:pic>
          <p:nvPicPr>
            <p:cNvPr id="17" name="Picture 24" descr="flowers1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6" y="144"/>
              <a:ext cx="696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6" descr="flowers1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5132">
              <a:off x="4848" y="24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5" descr="flowers13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67104">
              <a:off x="4560" y="96"/>
              <a:ext cx="62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36525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052"/>
            <a:ext cx="76222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“Отгадай загадки”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4310191" cy="586583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Ищет целый день он крошки,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Ест букашек, червяков.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Зимовать не улетает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Под карнизом обитает.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Воробей)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Он прилетает каждый год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Туда, где домик его ждет,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Чужие песни петь умеет,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 все же голос свой имеет.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Скворец)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Вертится, стрекочет,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Весь день хохочет.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Сорока)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Ей в ночь глухую не до сна.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Промысел ведет она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(Сова)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Гнездо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свое он в поле вьет,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Где плещутся растения.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Его и песни и полет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Вошли в стихотворения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None/>
            </a:pP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Жаворонок)</a:t>
            </a:r>
            <a:endParaRPr lang="ru-RU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319336" cy="593784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без нот и без свирели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Голосистее,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нежней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же это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(Соловей)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рекой, над долиной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повисла белая холстина. 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(Туман)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Лечу – кручу, на весь мир ворчу.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Метель)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Весной веселит, летом холодит,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Осенью умирает, зимой согревает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(Дерево)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Луна зацветает,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Рожь поспевает,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это бывает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(Летом)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не сеяно родится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(Трава)</a:t>
            </a:r>
          </a:p>
          <a:p>
            <a:pPr marL="4572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7492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4986" y="1"/>
            <a:ext cx="9144000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 4«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Угадай </a:t>
            </a:r>
            <a:r>
              <a:rPr lang="ru-RU" sz="36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лекарственное  растение»</a:t>
            </a: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5414" y="1100758"/>
            <a:ext cx="4032448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Назовите растение, которое даёт “сердечное” лекарство</a:t>
            </a:r>
            <a:r>
              <a:rPr lang="ru-RU" i="1" dirty="0"/>
              <a:t> </a:t>
            </a:r>
            <a:endParaRPr lang="ru-RU" i="1" dirty="0" smtClean="0"/>
          </a:p>
          <a:p>
            <a:pPr marL="4572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ландыш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dirty="0"/>
              <a:t>Назовите растение от 90 </a:t>
            </a:r>
            <a:r>
              <a:rPr lang="ru-RU" dirty="0" smtClean="0"/>
              <a:t>болезней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i="1" dirty="0">
                <a:solidFill>
                  <a:srgbClr val="FF0000"/>
                </a:solidFill>
              </a:rPr>
              <a:t>(зверобой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dirty="0"/>
              <a:t>Настой какого растения дают капризным детям? Это же растение очень любят кошки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валериана лекарственная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dirty="0"/>
              <a:t>Листья какого растения помогут остановить кровь</a:t>
            </a:r>
            <a:r>
              <a:rPr lang="ru-RU" dirty="0" smtClean="0"/>
              <a:t>?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i="1" dirty="0">
                <a:solidFill>
                  <a:srgbClr val="FF0000"/>
                </a:solidFill>
              </a:rPr>
              <a:t>(Подорожник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dirty="0"/>
              <a:t>Листья этого растения с одной стороны мягкие и пушистые, а с другой стороны гладкие. Их заваривают при </a:t>
            </a:r>
            <a:r>
              <a:rPr lang="ru-RU" dirty="0" smtClean="0"/>
              <a:t>кашле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i="1" dirty="0">
                <a:solidFill>
                  <a:srgbClr val="FF0000"/>
                </a:solidFill>
              </a:rPr>
              <a:t>(мать-и-мачеха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dirty="0"/>
              <a:t>Цветки эти любят пчелы, а мы пьем настой из них при высокой температуре </a:t>
            </a:r>
            <a:endParaRPr lang="ru-RU" dirty="0" smtClean="0"/>
          </a:p>
          <a:p>
            <a:pPr marL="4572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цветки липы).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995936" y="116632"/>
            <a:ext cx="5040560" cy="626469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админ\Desktop\родной край\ланды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98" y="620687"/>
            <a:ext cx="1698345" cy="1769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родной край\звероб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060389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родной край\валериана ле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3" y="2379131"/>
            <a:ext cx="2210793" cy="2109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Desktop\родной край\мать-ма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68" y="3284984"/>
            <a:ext cx="1878882" cy="3166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\Desktop\родной край\цветы лип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19" y="4459391"/>
            <a:ext cx="2857833" cy="2143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0343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951</Words>
  <Application>Microsoft Office PowerPoint</Application>
  <PresentationFormat>Экран (4:3)</PresentationFormat>
  <Paragraphs>153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Классный  час   "Знай и люби свой край"  </vt:lpstr>
      <vt:lpstr>В 1916 году 11 января в истории российского государства был учрежден первый Баргузинский заповедник</vt:lpstr>
      <vt:lpstr>Баргузинский заповедник</vt:lpstr>
      <vt:lpstr>Заповедники  Нижегородской области</vt:lpstr>
      <vt:lpstr>Люби  и  береги  природу</vt:lpstr>
      <vt:lpstr>Тур 1 «Угадай-ка» </vt:lpstr>
      <vt:lpstr>Тур 2“Сложи пословицу” </vt:lpstr>
      <vt:lpstr>Тур 3 “Отгадай загадки” </vt:lpstr>
      <vt:lpstr>Тур 4«Угадай лекарственное  растение» </vt:lpstr>
      <vt:lpstr>Тур 5 “Экологические знаки” </vt:lpstr>
      <vt:lpstr>Правила  поведения  в лесу</vt:lpstr>
      <vt:lpstr>Тур 6    Животные – предсказатели погоды</vt:lpstr>
      <vt:lpstr>Тур 7  Животные готовятся к зиме. </vt:lpstr>
      <vt:lpstr>Тур 8 “Красная книга” </vt:lpstr>
      <vt:lpstr>“Красная книга”</vt:lpstr>
      <vt:lpstr>М.М. Пришвин говорил: Берегите природу!</vt:lpstr>
      <vt:lpstr>Паустовский К.Г.</vt:lpstr>
      <vt:lpstr>Родные    просторы   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Таня</cp:lastModifiedBy>
  <cp:revision>50</cp:revision>
  <dcterms:created xsi:type="dcterms:W3CDTF">2013-04-10T07:50:34Z</dcterms:created>
  <dcterms:modified xsi:type="dcterms:W3CDTF">2013-11-04T15:08:28Z</dcterms:modified>
</cp:coreProperties>
</file>