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60" r:id="rId2"/>
    <p:sldId id="261" r:id="rId3"/>
    <p:sldId id="262" r:id="rId4"/>
    <p:sldId id="263" r:id="rId5"/>
    <p:sldId id="267" r:id="rId6"/>
    <p:sldId id="264" r:id="rId7"/>
    <p:sldId id="268" r:id="rId8"/>
    <p:sldId id="265" r:id="rId9"/>
    <p:sldId id="27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8136904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Среди художественных экслибрисов различают:</a:t>
            </a:r>
          </a:p>
          <a:p>
            <a:pPr algn="ctr"/>
            <a:endParaRPr lang="ru-RU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ербовые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ензелевые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сюжетные</a:t>
            </a:r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 smtClean="0"/>
              <a:t>          </a:t>
            </a:r>
          </a:p>
        </p:txBody>
      </p:sp>
      <p:pic>
        <p:nvPicPr>
          <p:cNvPr id="10242" name="Picture 2" descr="http://img0.liveinternet.ru/images/attach/c/4/78/577/78577184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996952"/>
            <a:ext cx="2520280" cy="32074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4" descr="http://www.antikbook.ru/admin/editor/image/izjiqoku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3156" y="1644892"/>
            <a:ext cx="2389658" cy="31361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6" descr="http://netler.ru/slovo/images/filipchenko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3129745"/>
            <a:ext cx="2448272" cy="31533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632" y="2461726"/>
            <a:ext cx="2037285" cy="29465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6506632" y="5589240"/>
            <a:ext cx="2313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Гербовый экслибрис на </a:t>
            </a:r>
            <a:r>
              <a:rPr lang="ru-RU" sz="1200" dirty="0" smtClean="0"/>
              <a:t>книгах</a:t>
            </a:r>
          </a:p>
          <a:p>
            <a:r>
              <a:rPr lang="ru-RU" sz="1200" dirty="0" smtClean="0"/>
              <a:t> </a:t>
            </a:r>
            <a:r>
              <a:rPr lang="ru-RU" sz="1200" dirty="0"/>
              <a:t>графа Н.М. </a:t>
            </a:r>
            <a:r>
              <a:rPr lang="ru-RU" sz="1200" dirty="0" err="1"/>
              <a:t>Ламздорфа</a:t>
            </a:r>
            <a:r>
              <a:rPr lang="ru-RU" sz="1200" dirty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404665"/>
            <a:ext cx="83529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/>
              <a:t>Гербовые</a:t>
            </a:r>
            <a:r>
              <a:rPr lang="ru-RU" b="1" dirty="0"/>
              <a:t> </a:t>
            </a:r>
            <a:r>
              <a:rPr lang="ru-RU" dirty="0"/>
              <a:t>экслибрисы воспроизводят герб владельца и характерны главным образом для XVI—XVIII веков. </a:t>
            </a:r>
            <a:r>
              <a:rPr lang="ru-RU" dirty="0">
                <a:cs typeface="Times New Roman" charset="0"/>
              </a:rPr>
              <a:t>Его создание подчинено канонам геральдического искусства. </a:t>
            </a:r>
            <a:endParaRPr lang="ru-RU" dirty="0" smtClean="0">
              <a:cs typeface="Times New Roman" charset="0"/>
            </a:endParaRPr>
          </a:p>
          <a:p>
            <a:r>
              <a:rPr lang="ru-RU" dirty="0"/>
              <a:t>В </a:t>
            </a:r>
            <a:r>
              <a:rPr lang="ru-RU" dirty="0" smtClean="0"/>
              <a:t>России </a:t>
            </a:r>
            <a:r>
              <a:rPr lang="ru-RU" dirty="0"/>
              <a:t>особый интерес к гербовым экслибрисам наблюдался </a:t>
            </a:r>
            <a:r>
              <a:rPr lang="ru-RU" dirty="0" smtClean="0"/>
              <a:t>до </a:t>
            </a:r>
            <a:r>
              <a:rPr lang="ru-RU" dirty="0"/>
              <a:t>1920-х </a:t>
            </a:r>
            <a:r>
              <a:rPr lang="ru-RU" dirty="0" smtClean="0"/>
              <a:t>гг. , позднее с упразднением сословий потерял вою </a:t>
            </a:r>
            <a:r>
              <a:rPr lang="ru-RU" dirty="0" err="1" smtClean="0"/>
              <a:t>актуальнось</a:t>
            </a:r>
            <a:r>
              <a:rPr lang="ru-RU" dirty="0" smtClean="0"/>
              <a:t>..</a:t>
            </a:r>
            <a:endParaRPr lang="ru-RU" dirty="0"/>
          </a:p>
          <a:p>
            <a:endParaRPr lang="ru-RU" dirty="0">
              <a:cs typeface="Times New Roman" charset="0"/>
            </a:endParaRP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61726"/>
            <a:ext cx="2441783" cy="25486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467544" y="5183750"/>
            <a:ext cx="29523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Гербовый экслибрис </a:t>
            </a:r>
            <a:r>
              <a:rPr lang="ru-RU" sz="1200" dirty="0" smtClean="0"/>
              <a:t>М.П. </a:t>
            </a:r>
            <a:r>
              <a:rPr lang="ru-RU" sz="1200" dirty="0"/>
              <a:t>Лазарева </a:t>
            </a:r>
            <a:r>
              <a:rPr lang="ru-RU" sz="1200" dirty="0" smtClean="0"/>
              <a:t>- </a:t>
            </a:r>
            <a:r>
              <a:rPr lang="ru-RU" sz="1200" dirty="0"/>
              <a:t>флотоводец и </a:t>
            </a:r>
            <a:r>
              <a:rPr lang="ru-RU" sz="1200" dirty="0" smtClean="0"/>
              <a:t>мореплаватель,  </a:t>
            </a:r>
            <a:r>
              <a:rPr lang="ru-RU" sz="1200" dirty="0"/>
              <a:t>участвовал в кругосветной экспедиции </a:t>
            </a:r>
            <a:r>
              <a:rPr lang="ru-RU" sz="1200" dirty="0" smtClean="0"/>
              <a:t>Ф.Ф. Беллинсгаузена. </a:t>
            </a:r>
          </a:p>
          <a:p>
            <a:r>
              <a:rPr lang="ru-RU" sz="1200" dirty="0" smtClean="0"/>
              <a:t> </a:t>
            </a:r>
            <a:r>
              <a:rPr lang="ru-RU" sz="1200" dirty="0"/>
              <a:t>Девиз герба означает </a:t>
            </a:r>
            <a:r>
              <a:rPr lang="ru-RU" sz="1200" dirty="0" smtClean="0"/>
              <a:t>«Учись терпеть».</a:t>
            </a:r>
            <a:endParaRPr lang="ru-RU" sz="12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632" y="2461726"/>
            <a:ext cx="2400801" cy="369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3612891" y="6194504"/>
            <a:ext cx="254328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>
                <a:solidFill>
                  <a:srgbClr val="FFFFFF"/>
                </a:solidFill>
              </a:rPr>
              <a:t>Автор: Дюрер </a:t>
            </a:r>
            <a:r>
              <a:rPr lang="ru-RU" sz="1200" dirty="0" smtClean="0">
                <a:solidFill>
                  <a:srgbClr val="FFFFFF"/>
                </a:solidFill>
              </a:rPr>
              <a:t>Альбрехт  XVI век. </a:t>
            </a:r>
            <a:endParaRPr lang="en-US" sz="1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4969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/>
              <a:t>Вензелевые</a:t>
            </a:r>
            <a:r>
              <a:rPr lang="ru-RU" dirty="0" smtClean="0"/>
              <a:t> - </a:t>
            </a:r>
            <a:r>
              <a:rPr lang="ru-RU" dirty="0" smtClean="0">
                <a:cs typeface="Times New Roman" charset="0"/>
              </a:rPr>
              <a:t>(</a:t>
            </a:r>
            <a:r>
              <a:rPr lang="ru-RU" dirty="0">
                <a:cs typeface="Times New Roman" charset="0"/>
              </a:rPr>
              <a:t>от польского " вензель " - узел) представля</a:t>
            </a:r>
            <a:r>
              <a:rPr lang="ru-RU" dirty="0"/>
              <a:t>ет </a:t>
            </a:r>
            <a:r>
              <a:rPr lang="ru-RU" dirty="0">
                <a:cs typeface="Times New Roman" charset="0"/>
              </a:rPr>
              <a:t>собой первоначальные буквы имени и фамилии </a:t>
            </a:r>
            <a:r>
              <a:rPr lang="ru-RU" dirty="0" smtClean="0">
                <a:cs typeface="Times New Roman" charset="0"/>
              </a:rPr>
              <a:t>владельца, соединяющие в декоративно-орнаментальной композиции.</a:t>
            </a:r>
          </a:p>
          <a:p>
            <a:r>
              <a:rPr lang="ru-RU" dirty="0" smtClean="0">
                <a:cs typeface="Times New Roman" charset="0"/>
              </a:rPr>
              <a:t> </a:t>
            </a:r>
            <a:r>
              <a:rPr lang="ru-RU" dirty="0">
                <a:cs typeface="Times New Roman" charset="0"/>
              </a:rPr>
              <a:t>Отлича</a:t>
            </a:r>
            <a:r>
              <a:rPr lang="ru-RU" dirty="0"/>
              <a:t>ется</a:t>
            </a:r>
            <a:r>
              <a:rPr lang="ru-RU" dirty="0">
                <a:cs typeface="Times New Roman" charset="0"/>
              </a:rPr>
              <a:t> изящностью и мо</a:t>
            </a:r>
            <a:r>
              <a:rPr lang="ru-RU" dirty="0"/>
              <a:t>жет </a:t>
            </a:r>
            <a:r>
              <a:rPr lang="ru-RU" dirty="0">
                <a:cs typeface="Times New Roman" charset="0"/>
              </a:rPr>
              <a:t>рассматриваться наряду с книжными украшениями - элементами украшения книги. </a:t>
            </a:r>
            <a:endParaRPr lang="ru-RU" dirty="0"/>
          </a:p>
        </p:txBody>
      </p:sp>
      <p:pic>
        <p:nvPicPr>
          <p:cNvPr id="8194" name="Picture 2" descr="Экслибри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204864"/>
            <a:ext cx="3439144" cy="2003302"/>
          </a:xfrm>
          <a:prstGeom prst="rect">
            <a:avLst/>
          </a:prstGeom>
          <a:noFill/>
        </p:spPr>
      </p:pic>
      <p:pic>
        <p:nvPicPr>
          <p:cNvPr id="8198" name="Picture 6" descr="http://www.3topa.ru/uploads/images/ekslibris/obrazci/ekslibris-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8606" y="4437112"/>
            <a:ext cx="1872208" cy="1859809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150254"/>
            <a:ext cx="2897912" cy="295921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09672" y="5229200"/>
            <a:ext cx="2880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Великий князь </a:t>
            </a:r>
          </a:p>
          <a:p>
            <a:r>
              <a:rPr lang="ru-RU" sz="1200" dirty="0"/>
              <a:t>Михаил Николаевич Романов </a:t>
            </a:r>
          </a:p>
          <a:p>
            <a:r>
              <a:rPr lang="ru-RU" sz="1200" dirty="0"/>
              <a:t>(1832-1909)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92696"/>
            <a:ext cx="82089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/>
              <a:t>Сюжетные</a:t>
            </a:r>
            <a:r>
              <a:rPr lang="ru-RU" b="1" dirty="0" smtClean="0"/>
              <a:t> </a:t>
            </a:r>
            <a:r>
              <a:rPr lang="ru-RU" dirty="0" smtClean="0"/>
              <a:t>экслибрисы стали наиболее популярными в XX веке и представляют собой изображения пейзажей, архитектурных мотивов, различных эмблем, образно отражающих вкусы, интересы и пристрастия, профессию владельца библиотеки.</a:t>
            </a:r>
            <a:r>
              <a:rPr lang="ru-RU" dirty="0" smtClean="0">
                <a:cs typeface="Times New Roman" charset="0"/>
              </a:rPr>
              <a:t> </a:t>
            </a:r>
            <a:r>
              <a:rPr lang="ru-RU" dirty="0">
                <a:cs typeface="Times New Roman" charset="0"/>
              </a:rPr>
              <a:t>Мо</a:t>
            </a:r>
            <a:r>
              <a:rPr lang="ru-RU" dirty="0"/>
              <a:t>жет</a:t>
            </a:r>
            <a:r>
              <a:rPr lang="ru-RU" dirty="0">
                <a:cs typeface="Times New Roman" charset="0"/>
              </a:rPr>
              <a:t> также состоять из изящных декоративных элементов.</a:t>
            </a:r>
            <a:endParaRPr lang="ru-RU" dirty="0"/>
          </a:p>
        </p:txBody>
      </p:sp>
      <p:pic>
        <p:nvPicPr>
          <p:cNvPr id="7170" name="Picture 2" descr="http://www.tvoyapechat.ru/wyswyg/image/bugs/image00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491472"/>
            <a:ext cx="2257126" cy="3321200"/>
          </a:xfrm>
          <a:prstGeom prst="rect">
            <a:avLst/>
          </a:prstGeom>
          <a:noFill/>
        </p:spPr>
      </p:pic>
      <p:pic>
        <p:nvPicPr>
          <p:cNvPr id="7172" name="Picture 4" descr="http://www.zin.ru/ANIMAliA/Coleoptera/images/exlibris/image00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8190" y="2636912"/>
            <a:ext cx="3092321" cy="1206225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404" y="4152072"/>
            <a:ext cx="3505572" cy="21921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332656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cs typeface="Times New Roman" charset="0"/>
              </a:rPr>
              <a:t/>
            </a:r>
            <a:br>
              <a:rPr lang="ru-RU" dirty="0">
                <a:cs typeface="Times New Roman" charset="0"/>
              </a:rPr>
            </a:br>
            <a:r>
              <a:rPr lang="ru-RU" dirty="0">
                <a:cs typeface="Times New Roman" charset="0"/>
              </a:rPr>
              <a:t> </a:t>
            </a:r>
            <a:r>
              <a:rPr lang="ru-RU" b="1" u="sng" dirty="0" smtClean="0">
                <a:cs typeface="Times New Roman" charset="0"/>
              </a:rPr>
              <a:t>Шрифтовой </a:t>
            </a:r>
            <a:r>
              <a:rPr lang="ru-RU" b="1" u="sng" dirty="0">
                <a:cs typeface="Times New Roman" charset="0"/>
              </a:rPr>
              <a:t>экслибрис</a:t>
            </a:r>
            <a:r>
              <a:rPr lang="ru-RU" b="1" dirty="0">
                <a:cs typeface="Times New Roman" charset="0"/>
              </a:rPr>
              <a:t> </a:t>
            </a:r>
            <a:r>
              <a:rPr lang="ru-RU" dirty="0">
                <a:cs typeface="Times New Roman" charset="0"/>
              </a:rPr>
              <a:t>представля</a:t>
            </a:r>
            <a:r>
              <a:rPr lang="ru-RU" dirty="0"/>
              <a:t>ет </a:t>
            </a:r>
            <a:r>
              <a:rPr lang="ru-RU" dirty="0">
                <a:cs typeface="Times New Roman" charset="0"/>
              </a:rPr>
              <a:t>собой наборн</a:t>
            </a:r>
            <a:r>
              <a:rPr lang="ru-RU" dirty="0"/>
              <a:t>ы</a:t>
            </a:r>
            <a:r>
              <a:rPr lang="ru-RU" dirty="0">
                <a:cs typeface="Times New Roman" charset="0"/>
              </a:rPr>
              <a:t>й ярлык с текстом в рамке, напечатанным типографским набором.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628200"/>
            <a:ext cx="2740238" cy="2096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556792"/>
            <a:ext cx="3238338" cy="2157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933056"/>
            <a:ext cx="38100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57829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820891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/>
              <a:t>А</a:t>
            </a:r>
            <a:r>
              <a:rPr lang="ru-RU" dirty="0" smtClean="0"/>
              <a:t>втор </a:t>
            </a:r>
            <a:r>
              <a:rPr lang="ru-RU" dirty="0"/>
              <a:t>самого первого русского рисованного </a:t>
            </a:r>
            <a:r>
              <a:rPr lang="ru-RU" dirty="0" smtClean="0"/>
              <a:t>экслибриса - это </a:t>
            </a:r>
            <a:r>
              <a:rPr lang="ru-RU" b="1" dirty="0" smtClean="0"/>
              <a:t>игумен </a:t>
            </a:r>
            <a:r>
              <a:rPr lang="ru-RU" b="1" dirty="0" err="1"/>
              <a:t>Досифей</a:t>
            </a:r>
            <a:r>
              <a:rPr lang="ru-RU" dirty="0"/>
              <a:t>, в 15 веке основавший библиотеку при Соловецком монастыре. На некоторых книгах этой </a:t>
            </a:r>
            <a:r>
              <a:rPr lang="ru-RU" dirty="0" smtClean="0"/>
              <a:t>библиотеки </a:t>
            </a:r>
            <a:r>
              <a:rPr lang="ru-RU" dirty="0"/>
              <a:t> за 1493—1494 годы</a:t>
            </a:r>
            <a:r>
              <a:rPr lang="ru-RU" dirty="0" smtClean="0"/>
              <a:t> </a:t>
            </a:r>
            <a:r>
              <a:rPr lang="ru-RU" dirty="0"/>
              <a:t>он рисовал от руки свой экслибрис – круглую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почти замкнутую букву «С</a:t>
            </a:r>
            <a:r>
              <a:rPr lang="ru-RU" dirty="0" smtClean="0"/>
              <a:t>»,</a:t>
            </a:r>
          </a:p>
          <a:p>
            <a:r>
              <a:rPr lang="ru-RU" dirty="0" smtClean="0"/>
              <a:t> </a:t>
            </a:r>
            <a:r>
              <a:rPr lang="ru-RU" dirty="0"/>
              <a:t>внутри которой сложной </a:t>
            </a:r>
            <a:endParaRPr lang="ru-RU" dirty="0" smtClean="0"/>
          </a:p>
          <a:p>
            <a:r>
              <a:rPr lang="ru-RU" dirty="0" smtClean="0"/>
              <a:t>красивой </a:t>
            </a:r>
            <a:r>
              <a:rPr lang="ru-RU" dirty="0"/>
              <a:t>вязью было </a:t>
            </a:r>
            <a:endParaRPr lang="ru-RU" dirty="0" smtClean="0"/>
          </a:p>
          <a:p>
            <a:r>
              <a:rPr lang="ru-RU" dirty="0" smtClean="0"/>
              <a:t>выписано </a:t>
            </a:r>
            <a:r>
              <a:rPr lang="ru-RU" dirty="0"/>
              <a:t>продолжение </a:t>
            </a:r>
            <a:endParaRPr lang="ru-RU" dirty="0" smtClean="0"/>
          </a:p>
          <a:p>
            <a:r>
              <a:rPr lang="ru-RU" dirty="0" smtClean="0"/>
              <a:t>имени </a:t>
            </a:r>
            <a:r>
              <a:rPr lang="ru-RU" dirty="0"/>
              <a:t>владельца – </a:t>
            </a:r>
            <a:endParaRPr lang="ru-RU" dirty="0" smtClean="0"/>
          </a:p>
          <a:p>
            <a:r>
              <a:rPr lang="ru-RU" dirty="0" err="1" smtClean="0"/>
              <a:t>священоинока</a:t>
            </a:r>
            <a:r>
              <a:rPr lang="ru-RU" dirty="0" smtClean="0"/>
              <a:t> </a:t>
            </a:r>
            <a:r>
              <a:rPr lang="ru-RU" dirty="0" err="1" smtClean="0"/>
              <a:t>Досифея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6146" name="Picture 2" descr="Файл:ExlibrisDosiphey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060848"/>
            <a:ext cx="4104456" cy="4104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2"/>
            <a:ext cx="799288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Первый печатный экслибрис в России появился на свет в начале 18 века, благодаря знаменитому Ивану Федорову, российскому первопечатнику. Сначала книги украшали только гербовыми экслибрисами, но позднее появились и красивые сюжетные рисунки – как правило, с коротким девизом, характеризующим владельца библиотеки. </a:t>
            </a:r>
          </a:p>
          <a:p>
            <a:endParaRPr lang="ru-RU" dirty="0"/>
          </a:p>
          <a:p>
            <a:r>
              <a:rPr lang="ru-RU" dirty="0"/>
              <a:t> Примерно с этого времени, с легкой руки Петра I, положившего начало широкому распространению светских изданий, экслибрисы становятся неотъемлемыми принадлежностями частных библиотек. Рисунок экслибриса делается предметом горячего обсуждения и становится почти так же важен, как личный герб. Он приобретает публичность. </a:t>
            </a:r>
          </a:p>
          <a:p>
            <a:endParaRPr lang="ru-RU" dirty="0"/>
          </a:p>
          <a:p>
            <a:r>
              <a:rPr lang="ru-RU" dirty="0"/>
              <a:t> Как показало время, владельцы библиотек были совершенно правы, уделяя столь тщательное внимание экслибрису. Их книги пережили много поколений и сейчас, дойдя до наших дней, могут многое рассказать о культуре и обычае времен своего создания, о личности их владельцев. По экслибрисам легко проследить преемственность поколений – родилась традиция рядом с экслибрисом предыдущего владельца книги оставлять свой книжный знак.</a:t>
            </a:r>
          </a:p>
        </p:txBody>
      </p:sp>
    </p:spTree>
    <p:extLst>
      <p:ext uri="{BB962C8B-B14F-4D97-AF65-F5344CB8AC3E}">
        <p14:creationId xmlns:p14="http://schemas.microsoft.com/office/powerpoint/2010/main" val="172980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exlibris.su/pics/44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1940425" cy="2880320"/>
          </a:xfrm>
          <a:prstGeom prst="rect">
            <a:avLst/>
          </a:prstGeom>
          <a:noFill/>
        </p:spPr>
      </p:pic>
      <p:pic>
        <p:nvPicPr>
          <p:cNvPr id="5124" name="Picture 4" descr="http://www.tvoyapechat.ru/wyswyg/image/1/2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5238" y="866681"/>
            <a:ext cx="2047142" cy="2388333"/>
          </a:xfrm>
          <a:prstGeom prst="rect">
            <a:avLst/>
          </a:prstGeom>
          <a:noFill/>
        </p:spPr>
      </p:pic>
      <p:pic>
        <p:nvPicPr>
          <p:cNvPr id="5128" name="Picture 8" descr="http://blog.tvoyapechat.ru/wp-content/uploads/2011/01/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3861048"/>
            <a:ext cx="1810891" cy="2348985"/>
          </a:xfrm>
          <a:prstGeom prst="rect">
            <a:avLst/>
          </a:prstGeom>
          <a:noFill/>
        </p:spPr>
      </p:pic>
      <p:pic>
        <p:nvPicPr>
          <p:cNvPr id="5132" name="Picture 12" descr="http://www.tri-ton.info/obr_exl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005063"/>
            <a:ext cx="2736304" cy="1667355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620688"/>
            <a:ext cx="2374641" cy="237464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016" y="3892399"/>
            <a:ext cx="2293941" cy="22939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7484" y="476672"/>
            <a:ext cx="813690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</a:t>
            </a:r>
            <a:r>
              <a:rPr lang="ru-RU" dirty="0" smtClean="0"/>
              <a:t>последнее </a:t>
            </a:r>
            <a:r>
              <a:rPr lang="ru-RU" dirty="0"/>
              <a:t>время </a:t>
            </a:r>
            <a:r>
              <a:rPr lang="ru-RU" dirty="0" smtClean="0"/>
              <a:t>экслибрис был </a:t>
            </a:r>
            <a:r>
              <a:rPr lang="ru-RU" dirty="0"/>
              <a:t>незаслуженно </a:t>
            </a:r>
            <a:r>
              <a:rPr lang="ru-RU" dirty="0" smtClean="0"/>
              <a:t>забыт. </a:t>
            </a:r>
            <a:r>
              <a:rPr lang="ru-RU" dirty="0"/>
              <a:t>Частные </a:t>
            </a:r>
            <a:r>
              <a:rPr lang="ru-RU" dirty="0" smtClean="0"/>
              <a:t> </a:t>
            </a:r>
            <a:r>
              <a:rPr lang="ru-RU" dirty="0"/>
              <a:t>собрания книг сегодня очень редко имеют экслибрис. Тем не менее, экслибрис </a:t>
            </a:r>
            <a:r>
              <a:rPr lang="ru-RU" dirty="0" smtClean="0"/>
              <a:t>это </a:t>
            </a:r>
            <a:r>
              <a:rPr lang="ru-RU" dirty="0"/>
              <a:t>оригинальное и стильное украшение книг, </a:t>
            </a:r>
            <a:r>
              <a:rPr lang="ru-RU" dirty="0" smtClean="0"/>
              <a:t>находящихся в личных библиотеках.</a:t>
            </a:r>
          </a:p>
          <a:p>
            <a:endParaRPr lang="ru-RU" dirty="0"/>
          </a:p>
          <a:p>
            <a:r>
              <a:rPr lang="ru-RU" dirty="0" smtClean="0"/>
              <a:t>Но всё </a:t>
            </a:r>
            <a:r>
              <a:rPr lang="ru-RU" dirty="0"/>
              <a:t>новое – это хорошо забытое старое. В отношении экслибриса эта поговорка полностью себя оправдывает. Книжные знаки становятся всё более популярными в последние </a:t>
            </a:r>
            <a:r>
              <a:rPr lang="ru-RU" dirty="0" smtClean="0"/>
              <a:t>годы.</a:t>
            </a:r>
            <a:r>
              <a:rPr lang="ru-RU" dirty="0"/>
              <a:t> . </a:t>
            </a:r>
            <a:r>
              <a:rPr lang="ru-RU" dirty="0" smtClean="0"/>
              <a:t>Наряду с классическими техниками </a:t>
            </a:r>
            <a:r>
              <a:rPr lang="ru-RU" dirty="0"/>
              <a:t> </a:t>
            </a:r>
            <a:r>
              <a:rPr lang="ru-RU" dirty="0" smtClean="0"/>
              <a:t>гравюры</a:t>
            </a:r>
            <a:r>
              <a:rPr lang="ru-RU" dirty="0"/>
              <a:t> </a:t>
            </a:r>
            <a:r>
              <a:rPr lang="ru-RU" dirty="0" smtClean="0"/>
              <a:t>сегодня изготовление </a:t>
            </a:r>
            <a:r>
              <a:rPr lang="ru-RU" dirty="0"/>
              <a:t>экслибриса </a:t>
            </a:r>
            <a:r>
              <a:rPr lang="ru-RU" dirty="0" smtClean="0"/>
              <a:t>это еще и  </a:t>
            </a:r>
            <a:r>
              <a:rPr lang="ru-RU" dirty="0"/>
              <a:t>высокотехнологичный процесс, выполняющийся на современном оборудовании, которое позволяет добиться высокого качества книжного знака. Даже самый сложный рисунок, эмблема или монограмма будет отчётливой и рельефной.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306768"/>
            <a:ext cx="3052430" cy="19243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306767"/>
            <a:ext cx="1911294" cy="19112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318171"/>
            <a:ext cx="1512168" cy="191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4156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527</TotalTime>
  <Words>329</Words>
  <Application>Microsoft Office PowerPoint</Application>
  <PresentationFormat>Экран (4:3)</PresentationFormat>
  <Paragraphs>37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Экслибрис</dc:title>
  <dc:creator>Gogoia</dc:creator>
  <cp:lastModifiedBy>Настя</cp:lastModifiedBy>
  <cp:revision>49</cp:revision>
  <dcterms:created xsi:type="dcterms:W3CDTF">2013-08-18T12:57:11Z</dcterms:created>
  <dcterms:modified xsi:type="dcterms:W3CDTF">2013-10-07T02:15:11Z</dcterms:modified>
</cp:coreProperties>
</file>