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4" r:id="rId2"/>
  </p:sldMasterIdLst>
  <p:notesMasterIdLst>
    <p:notesMasterId r:id="rId1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29" autoAdjust="0"/>
    <p:restoredTop sz="83069" autoAdjust="0"/>
  </p:normalViewPr>
  <p:slideViewPr>
    <p:cSldViewPr>
      <p:cViewPr varScale="1">
        <p:scale>
          <a:sx n="108" d="100"/>
          <a:sy n="108" d="100"/>
        </p:scale>
        <p:origin x="-7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0C4AB8-25BE-445F-8073-7AAC05BD37FF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66074-CEC2-4EBF-B1F3-E97A96BEB2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98202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1200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>
          <a:xfrm>
            <a:off x="533400" y="460375"/>
            <a:ext cx="3144838" cy="2359025"/>
          </a:xfr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A4C7614-15A9-43A8-9E98-106A33ED6C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FED3CB9-049B-4F4F-82D1-8A95299C975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" Target="slide2.xml"/><Relationship Id="rId7" Type="http://schemas.openxmlformats.org/officeDocument/2006/relationships/slide" Target="slide9.xml"/><Relationship Id="rId12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11" Type="http://schemas.openxmlformats.org/officeDocument/2006/relationships/image" Target="../media/image5.jpeg"/><Relationship Id="rId5" Type="http://schemas.openxmlformats.org/officeDocument/2006/relationships/slide" Target="slide6.xml"/><Relationship Id="rId10" Type="http://schemas.openxmlformats.org/officeDocument/2006/relationships/image" Target="../media/image4.jpeg"/><Relationship Id="rId4" Type="http://schemas.openxmlformats.org/officeDocument/2006/relationships/slide" Target="slide4.xml"/><Relationship Id="rId9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5" Type="http://schemas.openxmlformats.org/officeDocument/2006/relationships/slide" Target="slide1.xml"/><Relationship Id="rId4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slide" Target="slide2.xml"/><Relationship Id="rId7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1.xml"/><Relationship Id="rId5" Type="http://schemas.openxmlformats.org/officeDocument/2006/relationships/slide" Target="slide6.xml"/><Relationship Id="rId4" Type="http://schemas.openxmlformats.org/officeDocument/2006/relationships/slide" Target="slide4.xml"/><Relationship Id="rId9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5" Type="http://schemas.openxmlformats.org/officeDocument/2006/relationships/slide" Target="slide1.xml"/><Relationship Id="rId4" Type="http://schemas.openxmlformats.org/officeDocument/2006/relationships/slide" Target="slide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image" Target="../media/image12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slide" Target="slide1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slide" Target="slide4.xml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slide" Target="slide2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5" Type="http://schemas.openxmlformats.org/officeDocument/2006/relationships/slide" Target="slide1.xml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Relationship Id="rId14" Type="http://schemas.openxmlformats.org/officeDocument/2006/relationships/slide" Target="slide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3" Type="http://schemas.openxmlformats.org/officeDocument/2006/relationships/image" Target="../media/image24.png"/><Relationship Id="rId7" Type="http://schemas.openxmlformats.org/officeDocument/2006/relationships/slide" Target="slide6.xml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slide" Target="slide4.xml"/><Relationship Id="rId5" Type="http://schemas.openxmlformats.org/officeDocument/2006/relationships/slide" Target="slide2.xml"/><Relationship Id="rId4" Type="http://schemas.openxmlformats.org/officeDocument/2006/relationships/image" Target="../media/image25.png"/><Relationship Id="rId9" Type="http://schemas.openxmlformats.org/officeDocument/2006/relationships/image" Target="../media/image26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image" Target="../media/image33.png"/><Relationship Id="rId3" Type="http://schemas.openxmlformats.org/officeDocument/2006/relationships/slide" Target="slide2.xml"/><Relationship Id="rId7" Type="http://schemas.openxmlformats.org/officeDocument/2006/relationships/image" Target="../media/image27.png"/><Relationship Id="rId12" Type="http://schemas.openxmlformats.org/officeDocument/2006/relationships/image" Target="../media/image3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11" Type="http://schemas.openxmlformats.org/officeDocument/2006/relationships/image" Target="../media/image31.png"/><Relationship Id="rId5" Type="http://schemas.openxmlformats.org/officeDocument/2006/relationships/slide" Target="slide6.xml"/><Relationship Id="rId10" Type="http://schemas.openxmlformats.org/officeDocument/2006/relationships/image" Target="../media/image30.png"/><Relationship Id="rId4" Type="http://schemas.openxmlformats.org/officeDocument/2006/relationships/slide" Target="slide4.xml"/><Relationship Id="rId9" Type="http://schemas.openxmlformats.org/officeDocument/2006/relationships/image" Target="../media/image29.png"/><Relationship Id="rId14" Type="http://schemas.openxmlformats.org/officeDocument/2006/relationships/image" Target="../media/image3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41.png"/><Relationship Id="rId3" Type="http://schemas.openxmlformats.org/officeDocument/2006/relationships/slide" Target="slide1.xml"/><Relationship Id="rId7" Type="http://schemas.openxmlformats.org/officeDocument/2006/relationships/image" Target="../media/image10.jpeg"/><Relationship Id="rId12" Type="http://schemas.openxmlformats.org/officeDocument/2006/relationships/image" Target="../media/image40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11" Type="http://schemas.openxmlformats.org/officeDocument/2006/relationships/image" Target="../media/image39.png"/><Relationship Id="rId5" Type="http://schemas.openxmlformats.org/officeDocument/2006/relationships/slide" Target="slide4.xml"/><Relationship Id="rId15" Type="http://schemas.openxmlformats.org/officeDocument/2006/relationships/image" Target="../media/image43.png"/><Relationship Id="rId10" Type="http://schemas.openxmlformats.org/officeDocument/2006/relationships/image" Target="../media/image38.png"/><Relationship Id="rId4" Type="http://schemas.openxmlformats.org/officeDocument/2006/relationships/slide" Target="slide2.xml"/><Relationship Id="rId9" Type="http://schemas.openxmlformats.org/officeDocument/2006/relationships/image" Target="../media/image37.png"/><Relationship Id="rId14" Type="http://schemas.openxmlformats.org/officeDocument/2006/relationships/image" Target="../media/image4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27E66"/>
            </a:gs>
            <a:gs pos="71000">
              <a:schemeClr val="tx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0" y="1397000"/>
            <a:ext cx="9144000" cy="1828800"/>
          </a:xfrm>
          <a:prstGeom prst="roundRect">
            <a:avLst>
              <a:gd name="adj" fmla="val 10000"/>
            </a:avLst>
          </a:prstGeom>
          <a:solidFill>
            <a:schemeClr val="bg1">
              <a:lumMod val="65000"/>
              <a:alpha val="90000"/>
            </a:schemeClr>
          </a:solidFill>
        </p:spPr>
        <p:style>
          <a:lnRef idx="1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5" name="Группа 4"/>
          <p:cNvGrpSpPr/>
          <p:nvPr/>
        </p:nvGrpSpPr>
        <p:grpSpPr>
          <a:xfrm>
            <a:off x="357163" y="3214691"/>
            <a:ext cx="1426697" cy="2235200"/>
            <a:chOff x="357163" y="1817691"/>
            <a:chExt cx="1426697" cy="2235200"/>
          </a:xfrm>
        </p:grpSpPr>
        <p:sp>
          <p:nvSpPr>
            <p:cNvPr id="23" name="Прямоугольник с двумя скругленными соседними углами 22">
              <a:hlinkClick r:id="rId3" action="ppaction://hlinksldjump"/>
            </p:cNvPr>
            <p:cNvSpPr/>
            <p:nvPr/>
          </p:nvSpPr>
          <p:spPr>
            <a:xfrm rot="10800000">
              <a:off x="357163" y="1817691"/>
              <a:ext cx="1426697" cy="2235200"/>
            </a:xfrm>
            <a:prstGeom prst="round2SameRect">
              <a:avLst>
                <a:gd name="adj1" fmla="val 10500"/>
                <a:gd name="adj2" fmla="val 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Прямоугольник 23"/>
            <p:cNvSpPr/>
            <p:nvPr/>
          </p:nvSpPr>
          <p:spPr>
            <a:xfrm rot="21600000">
              <a:off x="401039" y="1817691"/>
              <a:ext cx="1338945" cy="21913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3152" tIns="274320" rIns="73152" bIns="142240" numCol="1" spcCol="1270" anchor="t" anchorCtr="0">
              <a:noAutofit/>
            </a:bodyPr>
            <a:lstStyle/>
            <a:p>
              <a:pPr lvl="0" algn="l" defTabSz="914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000" b="0" i="0" kern="1200" dirty="0" smtClean="0">
                  <a:latin typeface="Corbel"/>
                  <a:ea typeface="+mn-ea"/>
                  <a:cs typeface="+mn-cs"/>
                </a:rPr>
                <a:t>Определение</a:t>
              </a:r>
              <a:endParaRPr lang="ru-RU" sz="2000" b="0" i="0" kern="1200" dirty="0">
                <a:latin typeface="Corbel"/>
                <a:ea typeface="+mn-ea"/>
                <a:cs typeface="+mn-cs"/>
              </a:endParaRP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2000236" y="3214691"/>
            <a:ext cx="1490132" cy="2235200"/>
            <a:chOff x="2000236" y="1817691"/>
            <a:chExt cx="1490132" cy="2235200"/>
          </a:xfrm>
          <a:solidFill>
            <a:srgbClr val="00B0F0"/>
          </a:solidFill>
        </p:grpSpPr>
        <p:sp>
          <p:nvSpPr>
            <p:cNvPr id="21" name="Прямоугольник с двумя скругленными соседними углами 20">
              <a:hlinkClick r:id="rId4" action="ppaction://hlinksldjump"/>
            </p:cNvPr>
            <p:cNvSpPr/>
            <p:nvPr/>
          </p:nvSpPr>
          <p:spPr>
            <a:xfrm rot="10800000">
              <a:off x="2000236" y="1817691"/>
              <a:ext cx="1490132" cy="2235200"/>
            </a:xfrm>
            <a:prstGeom prst="round2SameRect">
              <a:avLst>
                <a:gd name="adj1" fmla="val 10500"/>
                <a:gd name="adj2" fmla="val 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1170380"/>
                <a:satOff val="-1460"/>
                <a:lumOff val="343"/>
                <a:alphaOff val="0"/>
              </a:schemeClr>
            </a:fillRef>
            <a:effectRef idx="2">
              <a:schemeClr val="accent2">
                <a:hueOff val="1170380"/>
                <a:satOff val="-1460"/>
                <a:lumOff val="34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Прямоугольник 21"/>
            <p:cNvSpPr/>
            <p:nvPr/>
          </p:nvSpPr>
          <p:spPr>
            <a:xfrm>
              <a:off x="2046063" y="1817691"/>
              <a:ext cx="1398478" cy="218937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3152" tIns="274320" rIns="73152" bIns="142240" numCol="1" spcCol="1270" anchor="t" anchorCtr="0">
              <a:noAutofit/>
            </a:bodyPr>
            <a:lstStyle/>
            <a:p>
              <a:pPr lvl="0" algn="l" defTabSz="914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000" b="0" i="0" kern="1200" dirty="0" smtClean="0">
                  <a:latin typeface="Corbel"/>
                  <a:ea typeface="+mn-ea"/>
                  <a:cs typeface="+mn-cs"/>
                </a:rPr>
                <a:t>Классификация </a:t>
              </a:r>
              <a:r>
                <a:rPr lang="ru-RU" sz="2000" dirty="0" smtClean="0">
                  <a:latin typeface="Corbel"/>
                </a:rPr>
                <a:t>кислот</a:t>
              </a:r>
              <a:endParaRPr lang="ru-RU" sz="2000" b="0" i="0" kern="1200" dirty="0">
                <a:latin typeface="Corbel"/>
                <a:ea typeface="+mn-ea"/>
                <a:cs typeface="+mn-cs"/>
              </a:endParaRPr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3714737" y="3214691"/>
            <a:ext cx="1590645" cy="2235200"/>
            <a:chOff x="3714737" y="1817691"/>
            <a:chExt cx="1590645" cy="2235200"/>
          </a:xfrm>
        </p:grpSpPr>
        <p:sp>
          <p:nvSpPr>
            <p:cNvPr id="19" name="Прямоугольник с двумя скругленными соседними углами 18">
              <a:hlinkClick r:id="rId5" action="ppaction://hlinksldjump"/>
            </p:cNvPr>
            <p:cNvSpPr/>
            <p:nvPr/>
          </p:nvSpPr>
          <p:spPr>
            <a:xfrm rot="10800000">
              <a:off x="3714737" y="1817691"/>
              <a:ext cx="1590645" cy="2235200"/>
            </a:xfrm>
            <a:prstGeom prst="round2SameRect">
              <a:avLst>
                <a:gd name="adj1" fmla="val 10500"/>
                <a:gd name="adj2" fmla="val 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2340759"/>
                <a:satOff val="-2919"/>
                <a:lumOff val="686"/>
                <a:alphaOff val="0"/>
              </a:schemeClr>
            </a:fillRef>
            <a:effectRef idx="2">
              <a:schemeClr val="accent2">
                <a:hueOff val="2340759"/>
                <a:satOff val="-2919"/>
                <a:lumOff val="68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Прямоугольник 19"/>
            <p:cNvSpPr/>
            <p:nvPr/>
          </p:nvSpPr>
          <p:spPr>
            <a:xfrm rot="21600000">
              <a:off x="3763655" y="1817691"/>
              <a:ext cx="1492809" cy="218628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3152" tIns="274320" rIns="73152" bIns="142240" numCol="1" spcCol="1270" anchor="t" anchorCtr="0">
              <a:noAutofit/>
            </a:bodyPr>
            <a:lstStyle/>
            <a:p>
              <a:pPr lvl="0" algn="l" defTabSz="914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000" b="0" i="0" kern="1200" dirty="0" smtClean="0">
                  <a:latin typeface="Corbel"/>
                  <a:ea typeface="+mn-ea"/>
                  <a:cs typeface="+mn-cs"/>
                </a:rPr>
                <a:t>Химические</a:t>
              </a:r>
              <a:r>
                <a:rPr lang="ru-RU" sz="2000" b="0" i="0" kern="1200" baseline="0" dirty="0" smtClean="0">
                  <a:latin typeface="Corbel"/>
                  <a:ea typeface="+mn-ea"/>
                  <a:cs typeface="+mn-cs"/>
                </a:rPr>
                <a:t> свойства</a:t>
              </a:r>
              <a:endParaRPr lang="ru-RU" sz="2000" b="0" i="0" kern="1200" dirty="0">
                <a:latin typeface="Corbel"/>
                <a:ea typeface="+mn-ea"/>
                <a:cs typeface="+mn-cs"/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5526387" y="3225799"/>
            <a:ext cx="1590645" cy="2235200"/>
            <a:chOff x="5526387" y="1828799"/>
            <a:chExt cx="1590645" cy="2235200"/>
          </a:xfrm>
        </p:grpSpPr>
        <p:sp>
          <p:nvSpPr>
            <p:cNvPr id="17" name="Прямоугольник с двумя скругленными соседними углами 16">
              <a:hlinkClick r:id="rId6" action="ppaction://hlinksldjump"/>
            </p:cNvPr>
            <p:cNvSpPr/>
            <p:nvPr/>
          </p:nvSpPr>
          <p:spPr>
            <a:xfrm rot="10800000">
              <a:off x="5526387" y="1828799"/>
              <a:ext cx="1590645" cy="2235200"/>
            </a:xfrm>
            <a:prstGeom prst="round2SameRect">
              <a:avLst>
                <a:gd name="adj1" fmla="val 10500"/>
                <a:gd name="adj2" fmla="val 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3511139"/>
                <a:satOff val="-4379"/>
                <a:lumOff val="1030"/>
                <a:alphaOff val="0"/>
              </a:schemeClr>
            </a:fillRef>
            <a:effectRef idx="2">
              <a:schemeClr val="accent2">
                <a:hueOff val="3511139"/>
                <a:satOff val="-4379"/>
                <a:lumOff val="103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Прямоугольник 17"/>
            <p:cNvSpPr/>
            <p:nvPr/>
          </p:nvSpPr>
          <p:spPr>
            <a:xfrm rot="21600000">
              <a:off x="5575305" y="1828799"/>
              <a:ext cx="1492809" cy="218628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3152" tIns="274320" rIns="73152" bIns="142240" numCol="1" spcCol="1270" anchor="t" anchorCtr="0">
              <a:noAutofit/>
            </a:bodyPr>
            <a:lstStyle/>
            <a:p>
              <a:pPr lvl="0" algn="l" defTabSz="914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000" b="0" i="0" kern="1200" dirty="0" smtClean="0">
                  <a:latin typeface="Corbel"/>
                  <a:ea typeface="+mn-ea"/>
                  <a:cs typeface="+mn-cs"/>
                </a:rPr>
                <a:t>Неорганические кислоты</a:t>
              </a:r>
              <a:endParaRPr lang="ru-RU" sz="2000" b="0" i="0" kern="1200" dirty="0">
                <a:latin typeface="Corbel"/>
                <a:ea typeface="+mn-ea"/>
                <a:cs typeface="+mn-cs"/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7276096" y="3225799"/>
            <a:ext cx="1590645" cy="2235200"/>
            <a:chOff x="7276096" y="1828799"/>
            <a:chExt cx="1590645" cy="2235200"/>
          </a:xfrm>
        </p:grpSpPr>
        <p:sp>
          <p:nvSpPr>
            <p:cNvPr id="15" name="Прямоугольник с двумя скругленными соседними углами 14">
              <a:hlinkClick r:id="rId7" action="ppaction://hlinksldjump"/>
            </p:cNvPr>
            <p:cNvSpPr/>
            <p:nvPr/>
          </p:nvSpPr>
          <p:spPr>
            <a:xfrm rot="10800000">
              <a:off x="7276096" y="1828799"/>
              <a:ext cx="1590645" cy="2235200"/>
            </a:xfrm>
            <a:prstGeom prst="round2SameRect">
              <a:avLst>
                <a:gd name="adj1" fmla="val 10500"/>
                <a:gd name="adj2" fmla="val 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4681519"/>
                <a:satOff val="-5839"/>
                <a:lumOff val="1373"/>
                <a:alphaOff val="0"/>
              </a:schemeClr>
            </a:fillRef>
            <a:effectRef idx="2">
              <a:schemeClr val="accent2">
                <a:hueOff val="4681519"/>
                <a:satOff val="-5839"/>
                <a:lumOff val="137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Прямоугольник 15"/>
            <p:cNvSpPr/>
            <p:nvPr/>
          </p:nvSpPr>
          <p:spPr>
            <a:xfrm rot="21600000">
              <a:off x="7325014" y="1828799"/>
              <a:ext cx="1492809" cy="218628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3152" tIns="274320" rIns="73152" bIns="142240" numCol="1" spcCol="1270" anchor="t" anchorCtr="0">
              <a:noAutofit/>
            </a:bodyPr>
            <a:lstStyle/>
            <a:p>
              <a:pPr lvl="0" algn="l" defTabSz="914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000" b="0" i="0" kern="1200" dirty="0" smtClean="0">
                  <a:latin typeface="Corbel"/>
                  <a:ea typeface="+mn-ea"/>
                  <a:cs typeface="+mn-cs"/>
                </a:rPr>
                <a:t>Органические кислоты</a:t>
              </a:r>
              <a:endParaRPr lang="ru-RU" sz="2000" b="0" i="0" kern="1200" dirty="0">
                <a:latin typeface="Corbel"/>
                <a:ea typeface="+mn-ea"/>
                <a:cs typeface="+mn-cs"/>
              </a:endParaRPr>
            </a:p>
          </p:txBody>
        </p:sp>
      </p:grpSp>
      <p:pic>
        <p:nvPicPr>
          <p:cNvPr id="19458" name="Picture 2" descr="Картинка 47 из 15410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1643050"/>
            <a:ext cx="1936516" cy="1357322"/>
          </a:xfrm>
          <a:prstGeom prst="rect">
            <a:avLst/>
          </a:prstGeom>
          <a:noFill/>
        </p:spPr>
      </p:pic>
      <p:pic>
        <p:nvPicPr>
          <p:cNvPr id="19460" name="Picture 4" descr="Картинка 53 из 5206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928794" y="1643050"/>
            <a:ext cx="1666844" cy="12858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9462" name="Picture 6" descr="Картинка 16 из 52110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643306" y="1643050"/>
            <a:ext cx="1714512" cy="133348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9464" name="Picture 8" descr="http://news.barev.net/images/dnk.jpg_1236671492.jp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500694" y="1714488"/>
            <a:ext cx="1681779" cy="12477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9466" name="Picture 10" descr="Картинка 5 из 18031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68" y="1571612"/>
            <a:ext cx="2214551" cy="1660914"/>
          </a:xfrm>
          <a:prstGeom prst="rect">
            <a:avLst/>
          </a:prstGeom>
          <a:noFill/>
        </p:spPr>
      </p:pic>
      <p:sp>
        <p:nvSpPr>
          <p:cNvPr id="40" name="Прямоугольник 39"/>
          <p:cNvSpPr/>
          <p:nvPr/>
        </p:nvSpPr>
        <p:spPr>
          <a:xfrm>
            <a:off x="3286116" y="357166"/>
            <a:ext cx="2276008" cy="5355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Arial" pitchFamily="34" charset="0"/>
                <a:cs typeface="Arial" pitchFamily="34" charset="0"/>
              </a:rPr>
              <a:t>КИСЛОТЫ</a:t>
            </a:r>
            <a:endParaRPr lang="ru-RU" sz="3200" b="1" dirty="0">
              <a:ln w="50800"/>
              <a:solidFill>
                <a:schemeClr val="bg1">
                  <a:shade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991300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3108" y="0"/>
            <a:ext cx="47863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Определение кислоты</a:t>
            </a:r>
            <a:endParaRPr lang="ru-RU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785794"/>
            <a:ext cx="892971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Определения кислот и оснований претерпели значительную эволюцию по мере расширения теоретических представлений о природе химической связи и механизмах химических реакций.</a:t>
            </a:r>
          </a:p>
          <a:p>
            <a:r>
              <a:rPr lang="ru-RU" sz="1400" dirty="0" smtClean="0"/>
              <a:t>В 1778 французский химик </a:t>
            </a:r>
            <a:r>
              <a:rPr lang="ru-RU" sz="1400" dirty="0" err="1" smtClean="0"/>
              <a:t>Антуан</a:t>
            </a:r>
            <a:r>
              <a:rPr lang="ru-RU" sz="1400" dirty="0" smtClean="0"/>
              <a:t> Лавуазье предположил, что кислотные свойства обусловлены наличием в молекуле атомов кислорода. Эта гипотеза быстро доказала свою несостоятельность, так как многие кислоты не имеют в своём составе кислорода, в то время как многие кислородсодержащие соединения не проявляют кислотных свойств. Тем не менее, именно эта гипотеза дала название кислороду как химическому элементу.</a:t>
            </a:r>
          </a:p>
          <a:p>
            <a:r>
              <a:rPr lang="ru-RU" sz="1400" dirty="0" smtClean="0"/>
              <a:t>В 1839 немецкий химик Юстус Либих дал такое определение кислотам: </a:t>
            </a:r>
            <a:r>
              <a:rPr lang="ru-RU" sz="1400" b="1" dirty="0" smtClean="0"/>
              <a:t>кислота — это водородосодержащее соединение, водород которого может быть замещён на металл с образованием соли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Первую попытку создать общую теорию кислот и оснований предпринял шведский </a:t>
            </a:r>
            <a:r>
              <a:rPr lang="ru-RU" sz="1400" dirty="0" err="1" smtClean="0"/>
              <a:t>физикохимик</a:t>
            </a:r>
            <a:r>
              <a:rPr lang="ru-RU" sz="1400" dirty="0" smtClean="0"/>
              <a:t> Сванте Аррениус. Согласно его теории, сформулированной в 1887, </a:t>
            </a:r>
            <a:r>
              <a:rPr lang="ru-RU" sz="1400" b="1" dirty="0" smtClean="0"/>
              <a:t>кислота — это соединение, диссоциирующее в водном растворе с образованием протонов (ионов водорода H</a:t>
            </a:r>
            <a:r>
              <a:rPr lang="ru-RU" sz="1400" b="1" baseline="30000" dirty="0" smtClean="0"/>
              <a:t>+</a:t>
            </a:r>
            <a:r>
              <a:rPr lang="ru-RU" sz="1400" b="1" dirty="0" smtClean="0"/>
              <a:t>)</a:t>
            </a:r>
            <a:r>
              <a:rPr lang="ru-RU" sz="1400" dirty="0" smtClean="0"/>
              <a:t>. Теория Аррениуса быстро показала свою ограниченность, она не могла объяснить многих экспериментальных фактов. В наше время она имеет главным образом историческое и педагогическое значение.</a:t>
            </a:r>
          </a:p>
          <a:p>
            <a:r>
              <a:rPr lang="ru-RU" sz="1400" dirty="0" smtClean="0"/>
              <a:t>В настоящее время наиболее распространены три теории кислоты и оснований. Они не противоречат друг другу, а дополняют.</a:t>
            </a:r>
          </a:p>
          <a:p>
            <a:r>
              <a:rPr lang="ru-RU" sz="1400" dirty="0" smtClean="0"/>
              <a:t>По </a:t>
            </a:r>
            <a:r>
              <a:rPr lang="ru-RU" sz="1400" i="1" dirty="0" smtClean="0"/>
              <a:t>теории </a:t>
            </a:r>
            <a:r>
              <a:rPr lang="ru-RU" sz="1400" i="1" dirty="0" err="1" smtClean="0"/>
              <a:t>сольвосистем</a:t>
            </a:r>
            <a:r>
              <a:rPr lang="ru-RU" sz="1400" dirty="0" smtClean="0"/>
              <a:t>, начало которой положили работы американских химиков </a:t>
            </a:r>
            <a:r>
              <a:rPr lang="ru-RU" sz="1400" dirty="0" err="1" smtClean="0"/>
              <a:t>Кэди</a:t>
            </a:r>
            <a:r>
              <a:rPr lang="ru-RU" sz="1400" dirty="0" smtClean="0"/>
              <a:t> и Франклина, опубликованные в1896—1905 гг., </a:t>
            </a:r>
            <a:r>
              <a:rPr lang="ru-RU" sz="1400" b="1" dirty="0" smtClean="0"/>
              <a:t>кислота — такое соединение, которое даёт в растворе те положительные ионы, которые образуются при собственной диссоциации растворителя (Н</a:t>
            </a:r>
            <a:r>
              <a:rPr lang="ru-RU" sz="1400" b="1" baseline="-25000" dirty="0" smtClean="0"/>
              <a:t>3</a:t>
            </a:r>
            <a:r>
              <a:rPr lang="ru-RU" sz="1400" b="1" dirty="0" smtClean="0"/>
              <a:t>О</a:t>
            </a:r>
            <a:r>
              <a:rPr lang="ru-RU" sz="1400" b="1" baseline="30000" dirty="0" smtClean="0"/>
              <a:t>+</a:t>
            </a:r>
            <a:r>
              <a:rPr lang="ru-RU" sz="1400" b="1" dirty="0" smtClean="0"/>
              <a:t>, NH</a:t>
            </a:r>
            <a:r>
              <a:rPr lang="ru-RU" sz="1400" b="1" baseline="-25000" dirty="0" smtClean="0"/>
              <a:t>4</a:t>
            </a:r>
            <a:r>
              <a:rPr lang="ru-RU" sz="1400" b="1" baseline="30000" dirty="0" smtClean="0"/>
              <a:t>+</a:t>
            </a:r>
            <a:r>
              <a:rPr lang="ru-RU" sz="1400" b="1" dirty="0" smtClean="0"/>
              <a:t>)</a:t>
            </a:r>
            <a:r>
              <a:rPr lang="ru-RU" sz="1400" dirty="0" smtClean="0"/>
              <a:t>. Это определение хорошо тем, что не привязано к водным растворам.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5500702"/>
            <a:ext cx="82867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По </a:t>
            </a:r>
            <a:r>
              <a:rPr lang="ru-RU" sz="1400" i="1" dirty="0" smtClean="0"/>
              <a:t>протонной теории кислот и оснований</a:t>
            </a:r>
            <a:r>
              <a:rPr lang="ru-RU" sz="1400" dirty="0" smtClean="0"/>
              <a:t>, выдвинутой в 1923 г. независимо датским     </a:t>
            </a:r>
          </a:p>
          <a:p>
            <a:r>
              <a:rPr lang="ru-RU" sz="1400" dirty="0" smtClean="0"/>
              <a:t>     учёным Йоханнесом </a:t>
            </a:r>
            <a:r>
              <a:rPr lang="ru-RU" sz="1400" dirty="0" err="1" smtClean="0"/>
              <a:t>Брёнстедом</a:t>
            </a:r>
            <a:r>
              <a:rPr lang="ru-RU" sz="1400" dirty="0" smtClean="0"/>
              <a:t> и английским учёным Томасом </a:t>
            </a:r>
            <a:r>
              <a:rPr lang="ru-RU" sz="1400" dirty="0" err="1" smtClean="0"/>
              <a:t>Лоури</a:t>
            </a:r>
            <a:r>
              <a:rPr lang="ru-RU" sz="1400" dirty="0" smtClean="0"/>
              <a:t>, </a:t>
            </a:r>
            <a:r>
              <a:rPr lang="ru-RU" sz="1400" b="1" dirty="0" smtClean="0"/>
              <a:t>кислоты —  </a:t>
            </a:r>
          </a:p>
          <a:p>
            <a:r>
              <a:rPr lang="ru-RU" sz="1400" b="1" dirty="0" smtClean="0"/>
              <a:t>                  водородсодержащие вещества, отдающие при реакциях положительные ионы                                                                  </a:t>
            </a:r>
          </a:p>
          <a:p>
            <a:r>
              <a:rPr lang="ru-RU" sz="1400" b="1" dirty="0" smtClean="0"/>
              <a:t>                                         водорода — протоны</a:t>
            </a:r>
            <a:r>
              <a:rPr lang="ru-RU" sz="1400" dirty="0" smtClean="0"/>
              <a:t>. </a:t>
            </a:r>
            <a:endParaRPr lang="ru-RU" sz="1400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357158" y="6611951"/>
            <a:ext cx="1426697" cy="234941"/>
            <a:chOff x="357163" y="1817691"/>
            <a:chExt cx="1426697" cy="2235200"/>
          </a:xfrm>
        </p:grpSpPr>
        <p:sp>
          <p:nvSpPr>
            <p:cNvPr id="7" name="Прямоугольник с двумя скругленными соседними углами 6">
              <a:hlinkClick r:id="rId2" action="ppaction://hlinksldjump"/>
            </p:cNvPr>
            <p:cNvSpPr/>
            <p:nvPr/>
          </p:nvSpPr>
          <p:spPr>
            <a:xfrm rot="10800000">
              <a:off x="357163" y="1817691"/>
              <a:ext cx="1426697" cy="2235200"/>
            </a:xfrm>
            <a:prstGeom prst="round2SameRect">
              <a:avLst>
                <a:gd name="adj1" fmla="val 10500"/>
                <a:gd name="adj2" fmla="val 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Прямоугольник 7"/>
            <p:cNvSpPr/>
            <p:nvPr/>
          </p:nvSpPr>
          <p:spPr>
            <a:xfrm rot="21600000">
              <a:off x="401039" y="1817691"/>
              <a:ext cx="1338945" cy="21913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3152" tIns="274320" rIns="73152" bIns="142240" numCol="1" spcCol="1270" anchor="t" anchorCtr="0">
              <a:noAutofit/>
            </a:bodyPr>
            <a:lstStyle/>
            <a:p>
              <a:pPr lvl="0" algn="l" defTabSz="914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000" b="0" i="0" kern="1200" dirty="0" smtClean="0">
                  <a:latin typeface="Corbel"/>
                  <a:ea typeface="+mn-ea"/>
                  <a:cs typeface="+mn-cs"/>
                </a:rPr>
                <a:t>Определение</a:t>
              </a:r>
              <a:endParaRPr lang="ru-RU" sz="2000" b="0" i="0" kern="1200" dirty="0">
                <a:latin typeface="Corbel"/>
                <a:ea typeface="+mn-ea"/>
                <a:cs typeface="+mn-cs"/>
              </a:endParaRPr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2000231" y="6611951"/>
            <a:ext cx="1490132" cy="234941"/>
            <a:chOff x="2000236" y="1817691"/>
            <a:chExt cx="1490132" cy="2235200"/>
          </a:xfrm>
          <a:solidFill>
            <a:srgbClr val="00B0F0"/>
          </a:solidFill>
        </p:grpSpPr>
        <p:sp>
          <p:nvSpPr>
            <p:cNvPr id="10" name="Прямоугольник с двумя скругленными соседними углами 9">
              <a:hlinkClick r:id="rId3" action="ppaction://hlinksldjump"/>
            </p:cNvPr>
            <p:cNvSpPr/>
            <p:nvPr/>
          </p:nvSpPr>
          <p:spPr>
            <a:xfrm rot="10800000">
              <a:off x="2000236" y="1817691"/>
              <a:ext cx="1490132" cy="2235200"/>
            </a:xfrm>
            <a:prstGeom prst="round2SameRect">
              <a:avLst>
                <a:gd name="adj1" fmla="val 10500"/>
                <a:gd name="adj2" fmla="val 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1170380"/>
                <a:satOff val="-1460"/>
                <a:lumOff val="343"/>
                <a:alphaOff val="0"/>
              </a:schemeClr>
            </a:fillRef>
            <a:effectRef idx="2">
              <a:schemeClr val="accent2">
                <a:hueOff val="1170380"/>
                <a:satOff val="-1460"/>
                <a:lumOff val="34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Прямоугольник 10"/>
            <p:cNvSpPr/>
            <p:nvPr/>
          </p:nvSpPr>
          <p:spPr>
            <a:xfrm>
              <a:off x="2046063" y="1817691"/>
              <a:ext cx="1398478" cy="218937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3152" tIns="274320" rIns="73152" bIns="142240" numCol="1" spcCol="1270" anchor="t" anchorCtr="0">
              <a:noAutofit/>
            </a:bodyPr>
            <a:lstStyle/>
            <a:p>
              <a:pPr lvl="0" algn="l" defTabSz="914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000" b="0" i="0" kern="1200" dirty="0" smtClean="0">
                  <a:latin typeface="Corbel"/>
                  <a:ea typeface="+mn-ea"/>
                  <a:cs typeface="+mn-cs"/>
                </a:rPr>
                <a:t>Классификация </a:t>
              </a:r>
              <a:r>
                <a:rPr lang="ru-RU" sz="2000" dirty="0" smtClean="0">
                  <a:latin typeface="Corbel"/>
                </a:rPr>
                <a:t>кислот</a:t>
              </a:r>
              <a:endParaRPr lang="ru-RU" sz="2000" b="0" i="0" kern="1200" dirty="0">
                <a:latin typeface="Corbel"/>
                <a:ea typeface="+mn-ea"/>
                <a:cs typeface="+mn-cs"/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3714732" y="6611951"/>
            <a:ext cx="1590645" cy="234941"/>
            <a:chOff x="3714737" y="1817691"/>
            <a:chExt cx="1590645" cy="2235200"/>
          </a:xfrm>
        </p:grpSpPr>
        <p:sp>
          <p:nvSpPr>
            <p:cNvPr id="13" name="Прямоугольник с двумя скругленными соседними углами 12">
              <a:hlinkClick r:id="rId4" action="ppaction://hlinksldjump"/>
            </p:cNvPr>
            <p:cNvSpPr/>
            <p:nvPr/>
          </p:nvSpPr>
          <p:spPr>
            <a:xfrm rot="10800000">
              <a:off x="3714737" y="1817691"/>
              <a:ext cx="1590645" cy="2235200"/>
            </a:xfrm>
            <a:prstGeom prst="round2SameRect">
              <a:avLst>
                <a:gd name="adj1" fmla="val 10500"/>
                <a:gd name="adj2" fmla="val 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2340759"/>
                <a:satOff val="-2919"/>
                <a:lumOff val="686"/>
                <a:alphaOff val="0"/>
              </a:schemeClr>
            </a:fillRef>
            <a:effectRef idx="2">
              <a:schemeClr val="accent2">
                <a:hueOff val="2340759"/>
                <a:satOff val="-2919"/>
                <a:lumOff val="68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Прямоугольник 13"/>
            <p:cNvSpPr/>
            <p:nvPr/>
          </p:nvSpPr>
          <p:spPr>
            <a:xfrm rot="21600000">
              <a:off x="3763655" y="1817691"/>
              <a:ext cx="1492809" cy="218628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3152" tIns="274320" rIns="73152" bIns="142240" numCol="1" spcCol="1270" anchor="t" anchorCtr="0">
              <a:noAutofit/>
            </a:bodyPr>
            <a:lstStyle/>
            <a:p>
              <a:pPr lvl="0" algn="l" defTabSz="914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000" b="0" i="0" kern="1200" dirty="0" smtClean="0">
                  <a:latin typeface="Corbel"/>
                  <a:ea typeface="+mn-ea"/>
                  <a:cs typeface="+mn-cs"/>
                </a:rPr>
                <a:t>Химические</a:t>
              </a:r>
              <a:r>
                <a:rPr lang="ru-RU" sz="2000" b="0" i="0" kern="1200" baseline="0" dirty="0" smtClean="0">
                  <a:latin typeface="Corbel"/>
                  <a:ea typeface="+mn-ea"/>
                  <a:cs typeface="+mn-cs"/>
                </a:rPr>
                <a:t> свойства</a:t>
              </a:r>
              <a:endParaRPr lang="ru-RU" sz="2000" b="0" i="0" kern="1200" dirty="0">
                <a:latin typeface="Corbel"/>
                <a:ea typeface="+mn-ea"/>
                <a:cs typeface="+mn-cs"/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5526382" y="6623059"/>
            <a:ext cx="1590645" cy="234941"/>
            <a:chOff x="5526387" y="1828799"/>
            <a:chExt cx="1590645" cy="2235200"/>
          </a:xfrm>
        </p:grpSpPr>
        <p:sp>
          <p:nvSpPr>
            <p:cNvPr id="16" name="Прямоугольник с двумя скругленными соседними углами 15"/>
            <p:cNvSpPr/>
            <p:nvPr/>
          </p:nvSpPr>
          <p:spPr>
            <a:xfrm rot="10800000">
              <a:off x="5526387" y="1828799"/>
              <a:ext cx="1590645" cy="2235200"/>
            </a:xfrm>
            <a:prstGeom prst="round2SameRect">
              <a:avLst>
                <a:gd name="adj1" fmla="val 10500"/>
                <a:gd name="adj2" fmla="val 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3511139"/>
                <a:satOff val="-4379"/>
                <a:lumOff val="1030"/>
                <a:alphaOff val="0"/>
              </a:schemeClr>
            </a:fillRef>
            <a:effectRef idx="2">
              <a:schemeClr val="accent2">
                <a:hueOff val="3511139"/>
                <a:satOff val="-4379"/>
                <a:lumOff val="103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Прямоугольник 16"/>
            <p:cNvSpPr/>
            <p:nvPr/>
          </p:nvSpPr>
          <p:spPr>
            <a:xfrm rot="21600000">
              <a:off x="5575305" y="1828799"/>
              <a:ext cx="1492809" cy="218628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3152" tIns="274320" rIns="73152" bIns="142240" numCol="1" spcCol="1270" anchor="t" anchorCtr="0">
              <a:noAutofit/>
            </a:bodyPr>
            <a:lstStyle/>
            <a:p>
              <a:pPr lvl="0" algn="l" defTabSz="914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000" b="0" i="0" kern="1200" dirty="0" smtClean="0">
                  <a:latin typeface="Corbel"/>
                  <a:ea typeface="+mn-ea"/>
                  <a:cs typeface="+mn-cs"/>
                </a:rPr>
                <a:t>Неорганические кислоты</a:t>
              </a:r>
              <a:endParaRPr lang="ru-RU" sz="2000" b="0" i="0" kern="1200" dirty="0">
                <a:latin typeface="Corbel"/>
                <a:ea typeface="+mn-ea"/>
                <a:cs typeface="+mn-cs"/>
              </a:endParaRPr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7276091" y="6623059"/>
            <a:ext cx="1590645" cy="234941"/>
            <a:chOff x="7276096" y="1828799"/>
            <a:chExt cx="1590645" cy="2235200"/>
          </a:xfrm>
        </p:grpSpPr>
        <p:sp>
          <p:nvSpPr>
            <p:cNvPr id="19" name="Прямоугольник с двумя скругленными соседними углами 18"/>
            <p:cNvSpPr/>
            <p:nvPr/>
          </p:nvSpPr>
          <p:spPr>
            <a:xfrm rot="10800000">
              <a:off x="7276096" y="1828799"/>
              <a:ext cx="1590645" cy="2235200"/>
            </a:xfrm>
            <a:prstGeom prst="round2SameRect">
              <a:avLst>
                <a:gd name="adj1" fmla="val 10500"/>
                <a:gd name="adj2" fmla="val 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4681519"/>
                <a:satOff val="-5839"/>
                <a:lumOff val="1373"/>
                <a:alphaOff val="0"/>
              </a:schemeClr>
            </a:fillRef>
            <a:effectRef idx="2">
              <a:schemeClr val="accent2">
                <a:hueOff val="4681519"/>
                <a:satOff val="-5839"/>
                <a:lumOff val="137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Прямоугольник 19"/>
            <p:cNvSpPr/>
            <p:nvPr/>
          </p:nvSpPr>
          <p:spPr>
            <a:xfrm rot="21600000">
              <a:off x="7325014" y="1828799"/>
              <a:ext cx="1492809" cy="218628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3152" tIns="274320" rIns="73152" bIns="142240" numCol="1" spcCol="1270" anchor="t" anchorCtr="0">
              <a:noAutofit/>
            </a:bodyPr>
            <a:lstStyle/>
            <a:p>
              <a:pPr lvl="0" algn="l" defTabSz="914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000" b="0" i="0" kern="1200" dirty="0" smtClean="0">
                  <a:latin typeface="Corbel"/>
                  <a:ea typeface="+mn-ea"/>
                  <a:cs typeface="+mn-cs"/>
                </a:rPr>
                <a:t>Органические кислоты</a:t>
              </a:r>
              <a:endParaRPr lang="ru-RU" sz="2000" b="0" i="0" kern="1200" dirty="0">
                <a:latin typeface="Corbel"/>
                <a:ea typeface="+mn-ea"/>
                <a:cs typeface="+mn-cs"/>
              </a:endParaRPr>
            </a:p>
          </p:txBody>
        </p:sp>
      </p:grpSp>
      <p:sp>
        <p:nvSpPr>
          <p:cNvPr id="24" name="Прямоугольник с двумя скругленными соседними углами 23">
            <a:hlinkClick r:id="rId5" action="ppaction://hlinksldjump"/>
          </p:cNvPr>
          <p:cNvSpPr/>
          <p:nvPr/>
        </p:nvSpPr>
        <p:spPr>
          <a:xfrm rot="10800000">
            <a:off x="0" y="0"/>
            <a:ext cx="1426697" cy="785818"/>
          </a:xfrm>
          <a:prstGeom prst="round2SameRect">
            <a:avLst>
              <a:gd name="adj1" fmla="val 50000"/>
              <a:gd name="adj2" fmla="val 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5" name="Прямоугольник 24"/>
          <p:cNvSpPr/>
          <p:nvPr/>
        </p:nvSpPr>
        <p:spPr>
          <a:xfrm>
            <a:off x="142844" y="214290"/>
            <a:ext cx="968855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dirty="0" smtClean="0">
                <a:latin typeface="Corbel"/>
              </a:rPr>
              <a:t>Главная</a:t>
            </a:r>
            <a:endParaRPr lang="ru-RU" dirty="0">
              <a:latin typeface="Corbel"/>
            </a:endParaRPr>
          </a:p>
        </p:txBody>
      </p:sp>
      <p:sp>
        <p:nvSpPr>
          <p:cNvPr id="26" name="Прямоугольник 25">
            <a:hlinkClick r:id="rId6" action="ppaction://hlinksldjump"/>
          </p:cNvPr>
          <p:cNvSpPr/>
          <p:nvPr/>
        </p:nvSpPr>
        <p:spPr>
          <a:xfrm>
            <a:off x="4786314" y="6143644"/>
            <a:ext cx="14045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rgbClr val="00B050"/>
                </a:solidFill>
              </a:rPr>
              <a:t>ДАЛЕЕ </a:t>
            </a:r>
            <a:r>
              <a:rPr lang="en-US" sz="1600" b="1" dirty="0" smtClean="0">
                <a:solidFill>
                  <a:srgbClr val="00B050"/>
                </a:solidFill>
              </a:rPr>
              <a:t>&gt;&gt;&gt;</a:t>
            </a:r>
            <a:endParaRPr lang="ru-RU" sz="16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upload.wikimedia.org/wikipedia/commons/d/da/Hydrochloric_acid_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714752"/>
            <a:ext cx="1643042" cy="211930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0" y="928670"/>
            <a:ext cx="914400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Слабость этой теории в том, что она не включает в себя не содержащие водорода вещества, проявляющие кислотные свойства, так называемые апротонные кислоты.</a:t>
            </a:r>
          </a:p>
          <a:p>
            <a:r>
              <a:rPr lang="ru-RU" sz="1400" dirty="0" smtClean="0"/>
              <a:t>По </a:t>
            </a:r>
            <a:r>
              <a:rPr lang="ru-RU" sz="1400" i="1" dirty="0" smtClean="0"/>
              <a:t>электронной теории</a:t>
            </a:r>
            <a:r>
              <a:rPr lang="ru-RU" sz="1400" dirty="0" smtClean="0"/>
              <a:t>, предложенной в 1923 г. американским </a:t>
            </a:r>
            <a:r>
              <a:rPr lang="ru-RU" sz="1400" dirty="0" err="1" smtClean="0"/>
              <a:t>физикохимиком</a:t>
            </a:r>
            <a:r>
              <a:rPr lang="ru-RU" sz="1400" dirty="0" smtClean="0"/>
              <a:t> Гилбертом Льюисом, </a:t>
            </a:r>
            <a:r>
              <a:rPr lang="ru-RU" sz="1400" b="1" dirty="0" smtClean="0"/>
              <a:t>кислота — вещество, принимающее электронные пары, то есть акцептор электронных пар</a:t>
            </a:r>
            <a:r>
              <a:rPr lang="ru-RU" sz="1400" dirty="0" smtClean="0"/>
              <a:t>. Таким образом, в теории Льюиса кислотой могут быть как молекула, так и катион, обладающие низкой по энергии свободной молекулярной </a:t>
            </a:r>
            <a:r>
              <a:rPr lang="ru-RU" sz="1400" dirty="0" err="1" smtClean="0"/>
              <a:t>орбиталью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Пирсон модифицировал теорию Льюиса с учётом характеристик орбиталей-акцепторов, введя понятие жёстких и мягких кислот и оснований (принцип Пирсона или принцип ЖМКО). Жёсткие кислоты характеризуются высокой электроотрицательностью и низкой</a:t>
            </a:r>
            <a:r>
              <a:rPr lang="en-US" sz="1400" dirty="0" smtClean="0"/>
              <a:t> </a:t>
            </a:r>
            <a:r>
              <a:rPr lang="ru-RU" sz="1400" dirty="0" smtClean="0"/>
              <a:t>поляризуемостью атома, несущего свободную </a:t>
            </a:r>
            <a:r>
              <a:rPr lang="ru-RU" sz="1400" dirty="0" err="1" smtClean="0"/>
              <a:t>орбиталь</a:t>
            </a:r>
            <a:r>
              <a:rPr lang="ru-RU" sz="1400" dirty="0" smtClean="0"/>
              <a:t>, мягкие кислоты, соответственно, характеризуются низкой</a:t>
            </a:r>
            <a:r>
              <a:rPr lang="en-US" sz="1400" dirty="0" smtClean="0"/>
              <a:t> </a:t>
            </a:r>
            <a:r>
              <a:rPr lang="ru-RU" sz="1400" dirty="0" smtClean="0"/>
              <a:t>электроотрицательностью и высокой поляризуемостью атома, несущего свободную </a:t>
            </a:r>
            <a:r>
              <a:rPr lang="ru-RU" sz="1400" dirty="0" err="1" smtClean="0"/>
              <a:t>орбиталь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Следует также отметить, что многие вещества проявляют амфотерные свойства, то есть ведут себя как кислоты в реакциях с основаниями и как основания — в реакциях с более сильной кислотой.</a:t>
            </a:r>
            <a:endParaRPr lang="ru-RU" sz="1400" dirty="0"/>
          </a:p>
        </p:txBody>
      </p:sp>
      <p:grpSp>
        <p:nvGrpSpPr>
          <p:cNvPr id="18" name="Группа 17"/>
          <p:cNvGrpSpPr/>
          <p:nvPr/>
        </p:nvGrpSpPr>
        <p:grpSpPr>
          <a:xfrm>
            <a:off x="0" y="5826133"/>
            <a:ext cx="1426697" cy="1020759"/>
            <a:chOff x="357163" y="1817691"/>
            <a:chExt cx="1426697" cy="2235200"/>
          </a:xfrm>
        </p:grpSpPr>
        <p:sp>
          <p:nvSpPr>
            <p:cNvPr id="19" name="Прямоугольник с двумя скругленными соседними углами 18">
              <a:hlinkClick r:id="rId3" action="ppaction://hlinksldjump"/>
            </p:cNvPr>
            <p:cNvSpPr/>
            <p:nvPr/>
          </p:nvSpPr>
          <p:spPr>
            <a:xfrm rot="10800000">
              <a:off x="357163" y="1817691"/>
              <a:ext cx="1426697" cy="2235200"/>
            </a:xfrm>
            <a:prstGeom prst="round2SameRect">
              <a:avLst>
                <a:gd name="adj1" fmla="val 10500"/>
                <a:gd name="adj2" fmla="val 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Прямоугольник 19"/>
            <p:cNvSpPr/>
            <p:nvPr/>
          </p:nvSpPr>
          <p:spPr>
            <a:xfrm rot="21600000">
              <a:off x="401039" y="1817691"/>
              <a:ext cx="1338945" cy="21913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3152" tIns="274320" rIns="73152" bIns="142240" numCol="1" spcCol="1270" anchor="t" anchorCtr="0">
              <a:noAutofit/>
            </a:bodyPr>
            <a:lstStyle/>
            <a:p>
              <a:pPr lvl="0" algn="l" defTabSz="914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000" b="0" i="0" kern="1200" dirty="0" smtClean="0">
                  <a:latin typeface="Corbel"/>
                  <a:ea typeface="+mn-ea"/>
                  <a:cs typeface="+mn-cs"/>
                </a:rPr>
                <a:t>Определение</a:t>
              </a:r>
              <a:endParaRPr lang="ru-RU" sz="2000" b="0" i="0" kern="1200" dirty="0">
                <a:latin typeface="Corbel"/>
                <a:ea typeface="+mn-ea"/>
                <a:cs typeface="+mn-cs"/>
              </a:endParaRPr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1643073" y="5826133"/>
            <a:ext cx="1490132" cy="1020759"/>
            <a:chOff x="2000236" y="1817691"/>
            <a:chExt cx="1490132" cy="2235200"/>
          </a:xfrm>
          <a:solidFill>
            <a:srgbClr val="00B0F0"/>
          </a:solidFill>
        </p:grpSpPr>
        <p:sp>
          <p:nvSpPr>
            <p:cNvPr id="22" name="Прямоугольник с двумя скругленными соседними углами 21">
              <a:hlinkClick r:id="rId4" action="ppaction://hlinksldjump"/>
            </p:cNvPr>
            <p:cNvSpPr/>
            <p:nvPr/>
          </p:nvSpPr>
          <p:spPr>
            <a:xfrm rot="10800000">
              <a:off x="2000236" y="1817691"/>
              <a:ext cx="1490132" cy="2235200"/>
            </a:xfrm>
            <a:prstGeom prst="round2SameRect">
              <a:avLst>
                <a:gd name="adj1" fmla="val 10500"/>
                <a:gd name="adj2" fmla="val 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1170380"/>
                <a:satOff val="-1460"/>
                <a:lumOff val="343"/>
                <a:alphaOff val="0"/>
              </a:schemeClr>
            </a:fillRef>
            <a:effectRef idx="2">
              <a:schemeClr val="accent2">
                <a:hueOff val="1170380"/>
                <a:satOff val="-1460"/>
                <a:lumOff val="34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Прямоугольник 22"/>
            <p:cNvSpPr/>
            <p:nvPr/>
          </p:nvSpPr>
          <p:spPr>
            <a:xfrm>
              <a:off x="2046063" y="1817691"/>
              <a:ext cx="1398478" cy="218937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3152" tIns="274320" rIns="73152" bIns="142240" numCol="1" spcCol="1270" anchor="t" anchorCtr="0">
              <a:noAutofit/>
            </a:bodyPr>
            <a:lstStyle/>
            <a:p>
              <a:pPr lvl="0" algn="l" defTabSz="914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000" b="0" i="0" kern="1200" dirty="0" smtClean="0">
                  <a:latin typeface="Corbel"/>
                  <a:ea typeface="+mn-ea"/>
                  <a:cs typeface="+mn-cs"/>
                </a:rPr>
                <a:t>Классификация </a:t>
              </a:r>
              <a:r>
                <a:rPr lang="ru-RU" sz="2000" dirty="0" smtClean="0">
                  <a:latin typeface="Corbel"/>
                </a:rPr>
                <a:t>кислот</a:t>
              </a:r>
              <a:endParaRPr lang="ru-RU" sz="2000" b="0" i="0" kern="1200" dirty="0">
                <a:latin typeface="Corbel"/>
                <a:ea typeface="+mn-ea"/>
                <a:cs typeface="+mn-cs"/>
              </a:endParaRPr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3357574" y="5826133"/>
            <a:ext cx="1590645" cy="1020759"/>
            <a:chOff x="3714737" y="1817691"/>
            <a:chExt cx="1590645" cy="2235200"/>
          </a:xfrm>
        </p:grpSpPr>
        <p:sp>
          <p:nvSpPr>
            <p:cNvPr id="25" name="Прямоугольник с двумя скругленными соседними углами 24">
              <a:hlinkClick r:id="rId5" action="ppaction://hlinksldjump"/>
            </p:cNvPr>
            <p:cNvSpPr/>
            <p:nvPr/>
          </p:nvSpPr>
          <p:spPr>
            <a:xfrm rot="10800000">
              <a:off x="3714737" y="1817691"/>
              <a:ext cx="1590645" cy="2235200"/>
            </a:xfrm>
            <a:prstGeom prst="round2SameRect">
              <a:avLst>
                <a:gd name="adj1" fmla="val 10500"/>
                <a:gd name="adj2" fmla="val 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2340759"/>
                <a:satOff val="-2919"/>
                <a:lumOff val="686"/>
                <a:alphaOff val="0"/>
              </a:schemeClr>
            </a:fillRef>
            <a:effectRef idx="2">
              <a:schemeClr val="accent2">
                <a:hueOff val="2340759"/>
                <a:satOff val="-2919"/>
                <a:lumOff val="68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Прямоугольник 25"/>
            <p:cNvSpPr/>
            <p:nvPr/>
          </p:nvSpPr>
          <p:spPr>
            <a:xfrm rot="21600000">
              <a:off x="3763655" y="1817691"/>
              <a:ext cx="1492809" cy="218628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3152" tIns="274320" rIns="73152" bIns="142240" numCol="1" spcCol="1270" anchor="t" anchorCtr="0">
              <a:noAutofit/>
            </a:bodyPr>
            <a:lstStyle/>
            <a:p>
              <a:pPr lvl="0" algn="l" defTabSz="914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000" b="0" i="0" kern="1200" dirty="0" smtClean="0">
                  <a:latin typeface="Corbel"/>
                  <a:ea typeface="+mn-ea"/>
                  <a:cs typeface="+mn-cs"/>
                </a:rPr>
                <a:t>Химические</a:t>
              </a:r>
              <a:r>
                <a:rPr lang="ru-RU" sz="2000" b="0" i="0" kern="1200" baseline="0" dirty="0" smtClean="0">
                  <a:latin typeface="Corbel"/>
                  <a:ea typeface="+mn-ea"/>
                  <a:cs typeface="+mn-cs"/>
                </a:rPr>
                <a:t> свойства</a:t>
              </a:r>
              <a:endParaRPr lang="ru-RU" sz="2000" b="0" i="0" kern="1200" dirty="0">
                <a:latin typeface="Corbel"/>
                <a:ea typeface="+mn-ea"/>
                <a:cs typeface="+mn-cs"/>
              </a:endParaRPr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5169224" y="5837241"/>
            <a:ext cx="1590645" cy="1020759"/>
            <a:chOff x="5526387" y="1828799"/>
            <a:chExt cx="1590645" cy="2235200"/>
          </a:xfrm>
        </p:grpSpPr>
        <p:sp>
          <p:nvSpPr>
            <p:cNvPr id="28" name="Прямоугольник с двумя скругленными соседними углами 27"/>
            <p:cNvSpPr/>
            <p:nvPr/>
          </p:nvSpPr>
          <p:spPr>
            <a:xfrm rot="10800000">
              <a:off x="5526387" y="1828799"/>
              <a:ext cx="1590645" cy="2235200"/>
            </a:xfrm>
            <a:prstGeom prst="round2SameRect">
              <a:avLst>
                <a:gd name="adj1" fmla="val 10500"/>
                <a:gd name="adj2" fmla="val 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3511139"/>
                <a:satOff val="-4379"/>
                <a:lumOff val="1030"/>
                <a:alphaOff val="0"/>
              </a:schemeClr>
            </a:fillRef>
            <a:effectRef idx="2">
              <a:schemeClr val="accent2">
                <a:hueOff val="3511139"/>
                <a:satOff val="-4379"/>
                <a:lumOff val="103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Прямоугольник 28"/>
            <p:cNvSpPr/>
            <p:nvPr/>
          </p:nvSpPr>
          <p:spPr>
            <a:xfrm rot="21600000">
              <a:off x="5575305" y="1828799"/>
              <a:ext cx="1492809" cy="218628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3152" tIns="274320" rIns="73152" bIns="142240" numCol="1" spcCol="1270" anchor="t" anchorCtr="0">
              <a:noAutofit/>
            </a:bodyPr>
            <a:lstStyle/>
            <a:p>
              <a:pPr lvl="0" algn="l" defTabSz="914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000" b="0" i="0" kern="1200" dirty="0" smtClean="0">
                  <a:latin typeface="Corbel"/>
                  <a:ea typeface="+mn-ea"/>
                  <a:cs typeface="+mn-cs"/>
                </a:rPr>
                <a:t>Неорганические кислоты</a:t>
              </a:r>
              <a:endParaRPr lang="ru-RU" sz="2000" b="0" i="0" kern="1200" dirty="0">
                <a:latin typeface="Corbel"/>
                <a:ea typeface="+mn-ea"/>
                <a:cs typeface="+mn-cs"/>
              </a:endParaRPr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6918933" y="5837241"/>
            <a:ext cx="1590645" cy="1020759"/>
            <a:chOff x="7276096" y="1828799"/>
            <a:chExt cx="1590645" cy="2235200"/>
          </a:xfrm>
        </p:grpSpPr>
        <p:sp>
          <p:nvSpPr>
            <p:cNvPr id="31" name="Прямоугольник с двумя скругленными соседними углами 30"/>
            <p:cNvSpPr/>
            <p:nvPr/>
          </p:nvSpPr>
          <p:spPr>
            <a:xfrm rot="10800000">
              <a:off x="7276096" y="1828799"/>
              <a:ext cx="1590645" cy="2235200"/>
            </a:xfrm>
            <a:prstGeom prst="round2SameRect">
              <a:avLst>
                <a:gd name="adj1" fmla="val 10500"/>
                <a:gd name="adj2" fmla="val 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4681519"/>
                <a:satOff val="-5839"/>
                <a:lumOff val="1373"/>
                <a:alphaOff val="0"/>
              </a:schemeClr>
            </a:fillRef>
            <a:effectRef idx="2">
              <a:schemeClr val="accent2">
                <a:hueOff val="4681519"/>
                <a:satOff val="-5839"/>
                <a:lumOff val="137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Прямоугольник 31"/>
            <p:cNvSpPr/>
            <p:nvPr/>
          </p:nvSpPr>
          <p:spPr>
            <a:xfrm rot="21600000">
              <a:off x="7325014" y="1828799"/>
              <a:ext cx="1492809" cy="218628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3152" tIns="274320" rIns="73152" bIns="142240" numCol="1" spcCol="1270" anchor="t" anchorCtr="0">
              <a:noAutofit/>
            </a:bodyPr>
            <a:lstStyle/>
            <a:p>
              <a:pPr lvl="0" algn="l" defTabSz="914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000" b="0" i="0" kern="1200" dirty="0" smtClean="0">
                  <a:latin typeface="Corbel"/>
                  <a:ea typeface="+mn-ea"/>
                  <a:cs typeface="+mn-cs"/>
                </a:rPr>
                <a:t>Органические кислоты</a:t>
              </a:r>
              <a:endParaRPr lang="ru-RU" sz="2000" b="0" i="0" kern="1200" dirty="0">
                <a:latin typeface="Corbel"/>
                <a:ea typeface="+mn-ea"/>
                <a:cs typeface="+mn-cs"/>
              </a:endParaRPr>
            </a:p>
          </p:txBody>
        </p:sp>
      </p:grpSp>
      <p:sp>
        <p:nvSpPr>
          <p:cNvPr id="34" name="Прямоугольник 33"/>
          <p:cNvSpPr/>
          <p:nvPr/>
        </p:nvSpPr>
        <p:spPr>
          <a:xfrm>
            <a:off x="0" y="0"/>
            <a:ext cx="1338945" cy="238121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3152" tIns="274320" rIns="73152" bIns="142240" numCol="1" spcCol="1270" anchor="t" anchorCtr="0">
            <a:noAutofit/>
          </a:bodyPr>
          <a:lstStyle/>
          <a:p>
            <a:pPr lvl="0" algn="l" defTabSz="914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ru-RU" sz="2000" dirty="0" smtClean="0">
                <a:latin typeface="Corbel"/>
              </a:rPr>
              <a:t>Главная</a:t>
            </a:r>
            <a:endParaRPr lang="ru-RU" sz="2000" b="0" i="0" kern="1200" dirty="0">
              <a:latin typeface="Corbel"/>
              <a:ea typeface="+mn-ea"/>
              <a:cs typeface="+mn-cs"/>
            </a:endParaRPr>
          </a:p>
        </p:txBody>
      </p:sp>
      <p:sp>
        <p:nvSpPr>
          <p:cNvPr id="36" name="Прямоугольник с двумя скругленными соседними углами 35">
            <a:hlinkClick r:id="rId6" action="ppaction://hlinksldjump"/>
          </p:cNvPr>
          <p:cNvSpPr/>
          <p:nvPr/>
        </p:nvSpPr>
        <p:spPr>
          <a:xfrm rot="10800000">
            <a:off x="0" y="0"/>
            <a:ext cx="1426697" cy="785818"/>
          </a:xfrm>
          <a:prstGeom prst="round2SameRect">
            <a:avLst>
              <a:gd name="adj1" fmla="val 50000"/>
              <a:gd name="adj2" fmla="val 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7" name="Прямоугольник 36"/>
          <p:cNvSpPr/>
          <p:nvPr/>
        </p:nvSpPr>
        <p:spPr>
          <a:xfrm>
            <a:off x="142844" y="214290"/>
            <a:ext cx="968855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dirty="0" smtClean="0">
                <a:latin typeface="Corbel"/>
              </a:rPr>
              <a:t>Главная</a:t>
            </a:r>
            <a:endParaRPr lang="ru-RU" dirty="0">
              <a:latin typeface="Corbel"/>
            </a:endParaRPr>
          </a:p>
        </p:txBody>
      </p:sp>
      <p:sp>
        <p:nvSpPr>
          <p:cNvPr id="38" name="Прямоугольник 37">
            <a:hlinkClick r:id="rId3" action="ppaction://hlinksldjump"/>
          </p:cNvPr>
          <p:cNvSpPr/>
          <p:nvPr/>
        </p:nvSpPr>
        <p:spPr>
          <a:xfrm>
            <a:off x="1500166" y="642918"/>
            <a:ext cx="137569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&lt;&lt;&lt;</a:t>
            </a:r>
            <a:r>
              <a:rPr lang="ru-RU" sz="1600" b="1" dirty="0" smtClean="0">
                <a:solidFill>
                  <a:srgbClr val="FF0000"/>
                </a:solidFill>
              </a:rPr>
              <a:t>НАЗАД</a:t>
            </a:r>
            <a:endParaRPr lang="ru-RU" sz="1600" dirty="0">
              <a:solidFill>
                <a:srgbClr val="FF0000"/>
              </a:solidFill>
            </a:endParaRPr>
          </a:p>
        </p:txBody>
      </p:sp>
      <p:pic>
        <p:nvPicPr>
          <p:cNvPr id="13316" name="Picture 4" descr="http://upload.wikimedia.org/wikipedia/commons/thumb/0/0e/DIN_4844-2_Warnung_vor_Aetzenden_Stoffen_D-W004.svg/220px-DIN_4844-2_Warnung_vor_Aetzenden_Stoffen_D-W004.svg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43042" y="3714752"/>
            <a:ext cx="2357454" cy="212407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318" name="Picture 6" descr="http://upload.wikimedia.org/wikipedia/commons/thumb/4/44/Boric_acid.jpg/220px-Boric_acid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000496" y="3714752"/>
            <a:ext cx="2214578" cy="214789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320" name="Picture 8" descr="http://upload.wikimedia.org/wikipedia/commons/thumb/f/f9/Formic-acid.JPG/220px-Formic-acid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215074" y="3714752"/>
            <a:ext cx="2071702" cy="214314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7356" y="214290"/>
            <a:ext cx="4912883" cy="5909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rbel"/>
              </a:rPr>
              <a:t>Классификация кислот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rbel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928670"/>
            <a:ext cx="8358214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По содержанию кислорода </a:t>
            </a:r>
            <a:r>
              <a:rPr lang="en-US" dirty="0" smtClean="0"/>
              <a:t>:</a:t>
            </a:r>
            <a:endParaRPr lang="ru-RU" dirty="0" smtClean="0"/>
          </a:p>
          <a:p>
            <a:pPr marL="342900" indent="-342900"/>
            <a:r>
              <a:rPr lang="ru-RU" dirty="0" smtClean="0">
                <a:solidFill>
                  <a:srgbClr val="FF0000"/>
                </a:solidFill>
              </a:rPr>
              <a:t>-бескислородные</a:t>
            </a:r>
            <a:r>
              <a:rPr lang="ru-RU" dirty="0" smtClean="0"/>
              <a:t>(</a:t>
            </a:r>
            <a:r>
              <a:rPr lang="ru-RU" dirty="0" err="1" smtClean="0"/>
              <a:t>HCl</a:t>
            </a:r>
            <a:r>
              <a:rPr lang="ru-RU" dirty="0" smtClean="0"/>
              <a:t>, H</a:t>
            </a:r>
            <a:r>
              <a:rPr lang="ru-RU" baseline="-25000" dirty="0" smtClean="0"/>
              <a:t>2</a:t>
            </a:r>
            <a:r>
              <a:rPr lang="ru-RU" dirty="0" smtClean="0"/>
              <a:t>S);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-кислородосодержащие</a:t>
            </a:r>
            <a:r>
              <a:rPr lang="ru-RU" dirty="0" smtClean="0"/>
              <a:t> (HNO</a:t>
            </a:r>
            <a:r>
              <a:rPr lang="ru-RU" baseline="-25000" dirty="0" smtClean="0"/>
              <a:t>3</a:t>
            </a:r>
            <a:r>
              <a:rPr lang="ru-RU" dirty="0" smtClean="0"/>
              <a:t>,H</a:t>
            </a:r>
            <a:r>
              <a:rPr lang="ru-RU" baseline="-25000" dirty="0" smtClean="0"/>
              <a:t>2</a:t>
            </a:r>
            <a:r>
              <a:rPr lang="ru-RU" dirty="0" smtClean="0"/>
              <a:t>SO</a:t>
            </a:r>
            <a:r>
              <a:rPr lang="ru-RU" baseline="-25000" dirty="0" smtClean="0"/>
              <a:t>4</a:t>
            </a:r>
            <a:r>
              <a:rPr lang="ru-RU" dirty="0" smtClean="0"/>
              <a:t>).</a:t>
            </a:r>
          </a:p>
          <a:p>
            <a:r>
              <a:rPr lang="ru-RU" dirty="0" smtClean="0"/>
              <a:t>2. По основности — количество кислых атомов водорода</a:t>
            </a:r>
            <a:r>
              <a:rPr lang="en-US" dirty="0" smtClean="0"/>
              <a:t>: </a:t>
            </a:r>
          </a:p>
          <a:p>
            <a:r>
              <a:rPr lang="en-US" dirty="0" smtClean="0"/>
              <a:t>-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Одноосновные</a:t>
            </a:r>
            <a:r>
              <a:rPr lang="ru-RU" dirty="0" smtClean="0"/>
              <a:t> (HNO</a:t>
            </a:r>
            <a:r>
              <a:rPr lang="ru-RU" baseline="-25000" dirty="0" smtClean="0"/>
              <a:t>3</a:t>
            </a:r>
            <a:r>
              <a:rPr lang="ru-RU" dirty="0" smtClean="0"/>
              <a:t>);</a:t>
            </a:r>
          </a:p>
          <a:p>
            <a:r>
              <a:rPr lang="en-US" dirty="0" smtClean="0"/>
              <a:t>-</a:t>
            </a:r>
            <a:r>
              <a:rPr lang="ru-RU" dirty="0" smtClean="0">
                <a:solidFill>
                  <a:srgbClr val="92D050"/>
                </a:solidFill>
              </a:rPr>
              <a:t>Двухосновные</a:t>
            </a:r>
            <a:r>
              <a:rPr lang="ru-RU" dirty="0" smtClean="0"/>
              <a:t> (H</a:t>
            </a:r>
            <a:r>
              <a:rPr lang="ru-RU" baseline="-25000" dirty="0" smtClean="0"/>
              <a:t>2</a:t>
            </a:r>
            <a:r>
              <a:rPr lang="ru-RU" dirty="0" smtClean="0"/>
              <a:t>SeO</a:t>
            </a:r>
            <a:r>
              <a:rPr lang="ru-RU" baseline="-25000" dirty="0" smtClean="0"/>
              <a:t>4</a:t>
            </a:r>
            <a:r>
              <a:rPr lang="ru-RU" dirty="0" smtClean="0"/>
              <a:t>, двухосновные предельные карбоновые </a:t>
            </a:r>
            <a:r>
              <a:rPr lang="en-US" dirty="0" smtClean="0"/>
              <a:t> </a:t>
            </a:r>
            <a:r>
              <a:rPr lang="ru-RU" dirty="0" smtClean="0"/>
              <a:t>кислоты);</a:t>
            </a:r>
          </a:p>
          <a:p>
            <a:r>
              <a:rPr lang="en-US" dirty="0" smtClean="0"/>
              <a:t>-</a:t>
            </a:r>
            <a:r>
              <a:rPr lang="ru-RU" dirty="0" err="1" smtClean="0">
                <a:solidFill>
                  <a:srgbClr val="0070C0"/>
                </a:solidFill>
              </a:rPr>
              <a:t>Трёхосновные</a:t>
            </a:r>
            <a:r>
              <a:rPr lang="ru-RU" dirty="0" smtClean="0"/>
              <a:t> (H</a:t>
            </a:r>
            <a:r>
              <a:rPr lang="ru-RU" baseline="-25000" dirty="0" smtClean="0"/>
              <a:t>3</a:t>
            </a:r>
            <a:r>
              <a:rPr lang="ru-RU" dirty="0" smtClean="0"/>
              <a:t>PO</a:t>
            </a:r>
            <a:r>
              <a:rPr lang="ru-RU" baseline="-25000" dirty="0" smtClean="0"/>
              <a:t>4</a:t>
            </a:r>
            <a:r>
              <a:rPr lang="ru-RU" dirty="0" smtClean="0"/>
              <a:t>, H</a:t>
            </a:r>
            <a:r>
              <a:rPr lang="ru-RU" baseline="-25000" dirty="0" smtClean="0"/>
              <a:t>3</a:t>
            </a:r>
            <a:r>
              <a:rPr lang="ru-RU" dirty="0" smtClean="0"/>
              <a:t>BO</a:t>
            </a:r>
            <a:r>
              <a:rPr lang="ru-RU" baseline="-25000" dirty="0" smtClean="0"/>
              <a:t>3</a:t>
            </a:r>
            <a:r>
              <a:rPr lang="ru-RU" dirty="0" smtClean="0"/>
              <a:t>).</a:t>
            </a:r>
          </a:p>
          <a:p>
            <a:r>
              <a:rPr lang="en-US" dirty="0" smtClean="0"/>
              <a:t>-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Полиосновные</a:t>
            </a:r>
            <a:r>
              <a:rPr lang="ru-RU" dirty="0" smtClean="0"/>
              <a:t> (практически не встречаются).</a:t>
            </a:r>
            <a:endParaRPr lang="en-US" dirty="0" smtClean="0"/>
          </a:p>
          <a:p>
            <a:r>
              <a:rPr lang="en-US" dirty="0" smtClean="0"/>
              <a:t>3. </a:t>
            </a:r>
            <a:r>
              <a:rPr lang="ru-RU" dirty="0" smtClean="0"/>
              <a:t>По силе</a:t>
            </a:r>
            <a:r>
              <a:rPr lang="en-US" dirty="0" smtClean="0"/>
              <a:t> :</a:t>
            </a:r>
          </a:p>
          <a:p>
            <a:r>
              <a:rPr lang="ru-RU" dirty="0" smtClean="0"/>
              <a:t>-</a:t>
            </a:r>
            <a:r>
              <a:rPr lang="ru-RU" dirty="0" smtClean="0">
                <a:solidFill>
                  <a:srgbClr val="FF0000"/>
                </a:solidFill>
              </a:rPr>
              <a:t>Сильные </a:t>
            </a:r>
            <a:r>
              <a:rPr lang="ru-RU" dirty="0" smtClean="0"/>
              <a:t>— </a:t>
            </a:r>
            <a:r>
              <a:rPr lang="ru-RU" dirty="0" err="1" smtClean="0"/>
              <a:t>диссоциируют</a:t>
            </a:r>
            <a:r>
              <a:rPr lang="ru-RU" dirty="0" smtClean="0"/>
              <a:t> практически полностью, константы -диссоциации больше 1·10</a:t>
            </a:r>
            <a:r>
              <a:rPr lang="ru-RU" baseline="30000" dirty="0" smtClean="0"/>
              <a:t>−3</a:t>
            </a:r>
            <a:r>
              <a:rPr lang="ru-RU" dirty="0" smtClean="0"/>
              <a:t> (HNO</a:t>
            </a:r>
            <a:r>
              <a:rPr lang="ru-RU" baseline="-25000" dirty="0" smtClean="0"/>
              <a:t>3</a:t>
            </a:r>
            <a:r>
              <a:rPr lang="ru-RU" dirty="0" smtClean="0"/>
              <a:t>);</a:t>
            </a:r>
          </a:p>
          <a:p>
            <a:r>
              <a:rPr lang="ru-RU" dirty="0" smtClean="0"/>
              <a:t>-</a:t>
            </a:r>
            <a:r>
              <a:rPr lang="ru-RU" dirty="0" smtClean="0">
                <a:solidFill>
                  <a:srgbClr val="00B0F0"/>
                </a:solidFill>
              </a:rPr>
              <a:t>Слабые </a:t>
            </a:r>
            <a:r>
              <a:rPr lang="ru-RU" dirty="0" smtClean="0"/>
              <a:t>— константа диссоциации меньше 1·10</a:t>
            </a:r>
            <a:r>
              <a:rPr lang="ru-RU" baseline="30000" dirty="0" smtClean="0"/>
              <a:t>−3</a:t>
            </a:r>
            <a:r>
              <a:rPr lang="ru-RU" dirty="0" smtClean="0"/>
              <a:t> (уксусная кислота </a:t>
            </a:r>
            <a:r>
              <a:rPr lang="ru-RU" dirty="0" err="1" smtClean="0"/>
              <a:t>K</a:t>
            </a:r>
            <a:r>
              <a:rPr lang="ru-RU" baseline="-25000" dirty="0" err="1" smtClean="0"/>
              <a:t>д</a:t>
            </a:r>
            <a:r>
              <a:rPr lang="ru-RU" dirty="0" err="1" smtClean="0"/>
              <a:t>=</a:t>
            </a:r>
            <a:r>
              <a:rPr lang="ru-RU" dirty="0" smtClean="0"/>
              <a:t> 1,7·10</a:t>
            </a:r>
            <a:r>
              <a:rPr lang="ru-RU" baseline="30000" dirty="0" smtClean="0"/>
              <a:t>−5</a:t>
            </a:r>
            <a:r>
              <a:rPr lang="ru-RU" dirty="0" smtClean="0"/>
              <a:t>).</a:t>
            </a:r>
          </a:p>
          <a:p>
            <a:r>
              <a:rPr lang="ru-RU" dirty="0" smtClean="0"/>
              <a:t>4. По устойчивости</a:t>
            </a:r>
            <a:r>
              <a:rPr lang="en-US" dirty="0" smtClean="0"/>
              <a:t> :</a:t>
            </a:r>
            <a:endParaRPr lang="ru-RU" dirty="0" smtClean="0"/>
          </a:p>
          <a:p>
            <a:r>
              <a:rPr lang="ru-RU" dirty="0" smtClean="0"/>
              <a:t>-</a:t>
            </a:r>
            <a:r>
              <a:rPr lang="ru-RU" dirty="0" smtClean="0">
                <a:solidFill>
                  <a:srgbClr val="00B050"/>
                </a:solidFill>
              </a:rPr>
              <a:t>Устойчивые</a:t>
            </a:r>
            <a:r>
              <a:rPr lang="ru-RU" dirty="0" smtClean="0"/>
              <a:t> (H</a:t>
            </a:r>
            <a:r>
              <a:rPr lang="ru-RU" baseline="-25000" dirty="0" smtClean="0"/>
              <a:t>2</a:t>
            </a:r>
            <a:r>
              <a:rPr lang="ru-RU" dirty="0" smtClean="0"/>
              <a:t>SO</a:t>
            </a:r>
            <a:r>
              <a:rPr lang="ru-RU" baseline="-25000" dirty="0" smtClean="0"/>
              <a:t>4</a:t>
            </a:r>
            <a:r>
              <a:rPr lang="ru-RU" dirty="0" smtClean="0"/>
              <a:t>);</a:t>
            </a:r>
          </a:p>
          <a:p>
            <a:r>
              <a:rPr lang="ru-RU" dirty="0" smtClean="0"/>
              <a:t>-</a:t>
            </a:r>
            <a:r>
              <a:rPr lang="ru-RU" dirty="0" smtClean="0">
                <a:solidFill>
                  <a:srgbClr val="FF0000"/>
                </a:solidFill>
              </a:rPr>
              <a:t>Неустойчивые</a:t>
            </a:r>
            <a:r>
              <a:rPr lang="ru-RU" dirty="0" smtClean="0"/>
              <a:t> (H</a:t>
            </a:r>
            <a:r>
              <a:rPr lang="ru-RU" baseline="-25000" dirty="0" smtClean="0"/>
              <a:t>2</a:t>
            </a:r>
            <a:r>
              <a:rPr lang="ru-RU" dirty="0" smtClean="0"/>
              <a:t>CO</a:t>
            </a:r>
            <a:r>
              <a:rPr lang="ru-RU" baseline="-25000" dirty="0" smtClean="0"/>
              <a:t>3</a:t>
            </a:r>
            <a:r>
              <a:rPr lang="ru-RU" dirty="0" smtClean="0"/>
              <a:t>).</a:t>
            </a:r>
          </a:p>
          <a:p>
            <a:r>
              <a:rPr lang="ru-RU" dirty="0" smtClean="0"/>
              <a:t>   5. По принадлежности к классам химических соединений </a:t>
            </a:r>
            <a:r>
              <a:rPr lang="en-US" dirty="0" smtClean="0"/>
              <a:t>: </a:t>
            </a:r>
          </a:p>
          <a:p>
            <a:r>
              <a:rPr lang="en-US" dirty="0" smtClean="0"/>
              <a:t>                   -</a:t>
            </a:r>
            <a:r>
              <a:rPr lang="ru-RU" dirty="0" smtClean="0">
                <a:solidFill>
                  <a:srgbClr val="92D050"/>
                </a:solidFill>
              </a:rPr>
              <a:t>Неорганические </a:t>
            </a:r>
            <a:r>
              <a:rPr lang="ru-RU" dirty="0" smtClean="0"/>
              <a:t>(</a:t>
            </a:r>
            <a:r>
              <a:rPr lang="en-US" dirty="0" smtClean="0"/>
              <a:t>HBr);</a:t>
            </a:r>
          </a:p>
          <a:p>
            <a:r>
              <a:rPr lang="en-US" dirty="0" smtClean="0"/>
              <a:t>                                      -</a:t>
            </a:r>
            <a:r>
              <a:rPr lang="ru-RU" dirty="0" smtClean="0">
                <a:solidFill>
                  <a:srgbClr val="00B050"/>
                </a:solidFill>
              </a:rPr>
              <a:t>Органические</a:t>
            </a:r>
            <a:r>
              <a:rPr lang="ru-RU" dirty="0" smtClean="0"/>
              <a:t> (</a:t>
            </a:r>
            <a:r>
              <a:rPr lang="en-US" dirty="0" smtClean="0"/>
              <a:t>HCOOH,CH</a:t>
            </a:r>
            <a:r>
              <a:rPr lang="en-US" baseline="-25000" dirty="0" smtClean="0"/>
              <a:t>3</a:t>
            </a:r>
            <a:r>
              <a:rPr lang="en-US" dirty="0" smtClean="0"/>
              <a:t>COOH);</a:t>
            </a:r>
          </a:p>
          <a:p>
            <a:endParaRPr lang="en-US" dirty="0" smtClean="0"/>
          </a:p>
          <a:p>
            <a:r>
              <a:rPr lang="en-US" dirty="0" smtClean="0"/>
              <a:t>                         </a:t>
            </a:r>
            <a:endParaRPr lang="ru-RU" dirty="0" smtClean="0"/>
          </a:p>
          <a:p>
            <a:endParaRPr lang="ru-RU" dirty="0" smtClean="0"/>
          </a:p>
          <a:p>
            <a:endParaRPr lang="en-US" dirty="0" smtClean="0"/>
          </a:p>
          <a:p>
            <a:endParaRPr lang="ru-RU" dirty="0" smtClean="0"/>
          </a:p>
          <a:p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357158" y="6611951"/>
            <a:ext cx="1426697" cy="234941"/>
            <a:chOff x="357163" y="1817691"/>
            <a:chExt cx="1426697" cy="2235200"/>
          </a:xfrm>
        </p:grpSpPr>
        <p:sp>
          <p:nvSpPr>
            <p:cNvPr id="5" name="Прямоугольник с двумя скругленными соседними углами 4">
              <a:hlinkClick r:id="rId2" action="ppaction://hlinksldjump"/>
            </p:cNvPr>
            <p:cNvSpPr/>
            <p:nvPr/>
          </p:nvSpPr>
          <p:spPr>
            <a:xfrm rot="10800000">
              <a:off x="357163" y="1817691"/>
              <a:ext cx="1426697" cy="2235200"/>
            </a:xfrm>
            <a:prstGeom prst="round2SameRect">
              <a:avLst>
                <a:gd name="adj1" fmla="val 10500"/>
                <a:gd name="adj2" fmla="val 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Прямоугольник 5"/>
            <p:cNvSpPr/>
            <p:nvPr/>
          </p:nvSpPr>
          <p:spPr>
            <a:xfrm rot="21600000">
              <a:off x="401039" y="1817691"/>
              <a:ext cx="1338945" cy="21913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3152" tIns="274320" rIns="73152" bIns="142240" numCol="1" spcCol="1270" anchor="t" anchorCtr="0">
              <a:noAutofit/>
            </a:bodyPr>
            <a:lstStyle/>
            <a:p>
              <a:pPr lvl="0" algn="l" defTabSz="914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000" b="0" i="0" kern="1200" dirty="0" smtClean="0">
                  <a:latin typeface="Corbel"/>
                  <a:ea typeface="+mn-ea"/>
                  <a:cs typeface="+mn-cs"/>
                </a:rPr>
                <a:t>Определение</a:t>
              </a:r>
              <a:endParaRPr lang="ru-RU" sz="2000" b="0" i="0" kern="1200" dirty="0">
                <a:latin typeface="Corbel"/>
                <a:ea typeface="+mn-ea"/>
                <a:cs typeface="+mn-cs"/>
              </a:endParaRP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2000231" y="6611951"/>
            <a:ext cx="1490132" cy="234941"/>
            <a:chOff x="2000236" y="1817691"/>
            <a:chExt cx="1490132" cy="2235200"/>
          </a:xfrm>
          <a:solidFill>
            <a:srgbClr val="00B0F0"/>
          </a:solidFill>
        </p:grpSpPr>
        <p:sp>
          <p:nvSpPr>
            <p:cNvPr id="8" name="Прямоугольник с двумя скругленными соседними углами 7">
              <a:hlinkClick r:id="rId3" action="ppaction://hlinksldjump"/>
            </p:cNvPr>
            <p:cNvSpPr/>
            <p:nvPr/>
          </p:nvSpPr>
          <p:spPr>
            <a:xfrm rot="10800000">
              <a:off x="2000236" y="1817691"/>
              <a:ext cx="1490132" cy="2235200"/>
            </a:xfrm>
            <a:prstGeom prst="round2SameRect">
              <a:avLst>
                <a:gd name="adj1" fmla="val 10500"/>
                <a:gd name="adj2" fmla="val 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1170380"/>
                <a:satOff val="-1460"/>
                <a:lumOff val="343"/>
                <a:alphaOff val="0"/>
              </a:schemeClr>
            </a:fillRef>
            <a:effectRef idx="2">
              <a:schemeClr val="accent2">
                <a:hueOff val="1170380"/>
                <a:satOff val="-1460"/>
                <a:lumOff val="34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Прямоугольник 8"/>
            <p:cNvSpPr/>
            <p:nvPr/>
          </p:nvSpPr>
          <p:spPr>
            <a:xfrm>
              <a:off x="2046063" y="1817691"/>
              <a:ext cx="1398478" cy="218937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3152" tIns="274320" rIns="73152" bIns="142240" numCol="1" spcCol="1270" anchor="t" anchorCtr="0">
              <a:noAutofit/>
            </a:bodyPr>
            <a:lstStyle/>
            <a:p>
              <a:pPr lvl="0" algn="l" defTabSz="914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000" b="0" i="0" kern="1200" dirty="0" smtClean="0">
                  <a:latin typeface="Corbel"/>
                  <a:ea typeface="+mn-ea"/>
                  <a:cs typeface="+mn-cs"/>
                </a:rPr>
                <a:t>Классификация </a:t>
              </a:r>
              <a:r>
                <a:rPr lang="ru-RU" sz="2000" dirty="0" smtClean="0">
                  <a:latin typeface="Corbel"/>
                </a:rPr>
                <a:t>кислот</a:t>
              </a:r>
              <a:endParaRPr lang="ru-RU" sz="2000" b="0" i="0" kern="1200" dirty="0">
                <a:latin typeface="Corbel"/>
                <a:ea typeface="+mn-ea"/>
                <a:cs typeface="+mn-cs"/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3714732" y="6611951"/>
            <a:ext cx="1590645" cy="234941"/>
            <a:chOff x="3714737" y="1817691"/>
            <a:chExt cx="1590645" cy="2235200"/>
          </a:xfrm>
        </p:grpSpPr>
        <p:sp>
          <p:nvSpPr>
            <p:cNvPr id="11" name="Прямоугольник с двумя скругленными соседними углами 10">
              <a:hlinkClick r:id="rId4" action="ppaction://hlinksldjump"/>
            </p:cNvPr>
            <p:cNvSpPr/>
            <p:nvPr/>
          </p:nvSpPr>
          <p:spPr>
            <a:xfrm rot="10800000">
              <a:off x="3714737" y="1817691"/>
              <a:ext cx="1590645" cy="2235200"/>
            </a:xfrm>
            <a:prstGeom prst="round2SameRect">
              <a:avLst>
                <a:gd name="adj1" fmla="val 10500"/>
                <a:gd name="adj2" fmla="val 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2340759"/>
                <a:satOff val="-2919"/>
                <a:lumOff val="686"/>
                <a:alphaOff val="0"/>
              </a:schemeClr>
            </a:fillRef>
            <a:effectRef idx="2">
              <a:schemeClr val="accent2">
                <a:hueOff val="2340759"/>
                <a:satOff val="-2919"/>
                <a:lumOff val="68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Прямоугольник 11"/>
            <p:cNvSpPr/>
            <p:nvPr/>
          </p:nvSpPr>
          <p:spPr>
            <a:xfrm rot="21600000">
              <a:off x="3763655" y="1817691"/>
              <a:ext cx="1492809" cy="218628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3152" tIns="274320" rIns="73152" bIns="142240" numCol="1" spcCol="1270" anchor="t" anchorCtr="0">
              <a:noAutofit/>
            </a:bodyPr>
            <a:lstStyle/>
            <a:p>
              <a:pPr lvl="0" algn="l" defTabSz="914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000" b="0" i="0" kern="1200" dirty="0" smtClean="0">
                  <a:latin typeface="Corbel"/>
                  <a:ea typeface="+mn-ea"/>
                  <a:cs typeface="+mn-cs"/>
                </a:rPr>
                <a:t>Химические</a:t>
              </a:r>
              <a:r>
                <a:rPr lang="ru-RU" sz="2000" b="0" i="0" kern="1200" baseline="0" dirty="0" smtClean="0">
                  <a:latin typeface="Corbel"/>
                  <a:ea typeface="+mn-ea"/>
                  <a:cs typeface="+mn-cs"/>
                </a:rPr>
                <a:t> свойства</a:t>
              </a:r>
              <a:endParaRPr lang="ru-RU" sz="2000" b="0" i="0" kern="1200" dirty="0">
                <a:latin typeface="Corbel"/>
                <a:ea typeface="+mn-ea"/>
                <a:cs typeface="+mn-cs"/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5526382" y="6623059"/>
            <a:ext cx="1590645" cy="234941"/>
            <a:chOff x="5526387" y="1828799"/>
            <a:chExt cx="1590645" cy="2235200"/>
          </a:xfrm>
        </p:grpSpPr>
        <p:sp>
          <p:nvSpPr>
            <p:cNvPr id="14" name="Прямоугольник с двумя скругленными соседними углами 13"/>
            <p:cNvSpPr/>
            <p:nvPr/>
          </p:nvSpPr>
          <p:spPr>
            <a:xfrm rot="10800000">
              <a:off x="5526387" y="1828799"/>
              <a:ext cx="1590645" cy="2235200"/>
            </a:xfrm>
            <a:prstGeom prst="round2SameRect">
              <a:avLst>
                <a:gd name="adj1" fmla="val 10500"/>
                <a:gd name="adj2" fmla="val 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3511139"/>
                <a:satOff val="-4379"/>
                <a:lumOff val="1030"/>
                <a:alphaOff val="0"/>
              </a:schemeClr>
            </a:fillRef>
            <a:effectRef idx="2">
              <a:schemeClr val="accent2">
                <a:hueOff val="3511139"/>
                <a:satOff val="-4379"/>
                <a:lumOff val="103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Прямоугольник 14"/>
            <p:cNvSpPr/>
            <p:nvPr/>
          </p:nvSpPr>
          <p:spPr>
            <a:xfrm rot="21600000">
              <a:off x="5575305" y="1828799"/>
              <a:ext cx="1492809" cy="218628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3152" tIns="274320" rIns="73152" bIns="142240" numCol="1" spcCol="1270" anchor="t" anchorCtr="0">
              <a:noAutofit/>
            </a:bodyPr>
            <a:lstStyle/>
            <a:p>
              <a:pPr lvl="0" algn="l" defTabSz="914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000" b="0" i="0" kern="1200" dirty="0" smtClean="0">
                  <a:latin typeface="Corbel"/>
                  <a:ea typeface="+mn-ea"/>
                  <a:cs typeface="+mn-cs"/>
                </a:rPr>
                <a:t>Неорганические кислоты</a:t>
              </a:r>
              <a:endParaRPr lang="ru-RU" sz="2000" b="0" i="0" kern="1200" dirty="0">
                <a:latin typeface="Corbel"/>
                <a:ea typeface="+mn-ea"/>
                <a:cs typeface="+mn-cs"/>
              </a:endParaRP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7276091" y="6623059"/>
            <a:ext cx="1590645" cy="234941"/>
            <a:chOff x="7276096" y="1828799"/>
            <a:chExt cx="1590645" cy="2235200"/>
          </a:xfrm>
        </p:grpSpPr>
        <p:sp>
          <p:nvSpPr>
            <p:cNvPr id="17" name="Прямоугольник с двумя скругленными соседними углами 16"/>
            <p:cNvSpPr/>
            <p:nvPr/>
          </p:nvSpPr>
          <p:spPr>
            <a:xfrm rot="10800000">
              <a:off x="7276096" y="1828799"/>
              <a:ext cx="1590645" cy="2235200"/>
            </a:xfrm>
            <a:prstGeom prst="round2SameRect">
              <a:avLst>
                <a:gd name="adj1" fmla="val 10500"/>
                <a:gd name="adj2" fmla="val 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4681519"/>
                <a:satOff val="-5839"/>
                <a:lumOff val="1373"/>
                <a:alphaOff val="0"/>
              </a:schemeClr>
            </a:fillRef>
            <a:effectRef idx="2">
              <a:schemeClr val="accent2">
                <a:hueOff val="4681519"/>
                <a:satOff val="-5839"/>
                <a:lumOff val="137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Прямоугольник 17"/>
            <p:cNvSpPr/>
            <p:nvPr/>
          </p:nvSpPr>
          <p:spPr>
            <a:xfrm rot="21600000">
              <a:off x="7325014" y="1828799"/>
              <a:ext cx="1492809" cy="218628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3152" tIns="274320" rIns="73152" bIns="142240" numCol="1" spcCol="1270" anchor="t" anchorCtr="0">
              <a:noAutofit/>
            </a:bodyPr>
            <a:lstStyle/>
            <a:p>
              <a:pPr lvl="0" algn="l" defTabSz="914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000" b="0" i="0" kern="1200" dirty="0" smtClean="0">
                  <a:latin typeface="Corbel"/>
                  <a:ea typeface="+mn-ea"/>
                  <a:cs typeface="+mn-cs"/>
                </a:rPr>
                <a:t>Органические кислоты</a:t>
              </a:r>
              <a:endParaRPr lang="ru-RU" sz="2000" b="0" i="0" kern="1200" dirty="0">
                <a:latin typeface="Corbel"/>
                <a:ea typeface="+mn-ea"/>
                <a:cs typeface="+mn-cs"/>
              </a:endParaRPr>
            </a:p>
          </p:txBody>
        </p:sp>
      </p:grpSp>
      <p:sp>
        <p:nvSpPr>
          <p:cNvPr id="19" name="Прямоугольник с двумя скругленными соседними углами 18">
            <a:hlinkClick r:id="rId5" action="ppaction://hlinksldjump"/>
          </p:cNvPr>
          <p:cNvSpPr/>
          <p:nvPr/>
        </p:nvSpPr>
        <p:spPr>
          <a:xfrm rot="10800000">
            <a:off x="0" y="0"/>
            <a:ext cx="1426697" cy="785818"/>
          </a:xfrm>
          <a:prstGeom prst="round2SameRect">
            <a:avLst>
              <a:gd name="adj1" fmla="val 50000"/>
              <a:gd name="adj2" fmla="val 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" name="Прямоугольник 19"/>
          <p:cNvSpPr/>
          <p:nvPr/>
        </p:nvSpPr>
        <p:spPr>
          <a:xfrm>
            <a:off x="142844" y="214290"/>
            <a:ext cx="968855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dirty="0" smtClean="0">
                <a:latin typeface="Corbel"/>
              </a:rPr>
              <a:t>Главная</a:t>
            </a:r>
            <a:endParaRPr lang="ru-RU" dirty="0">
              <a:latin typeface="Corbel"/>
            </a:endParaRPr>
          </a:p>
        </p:txBody>
      </p:sp>
      <p:sp>
        <p:nvSpPr>
          <p:cNvPr id="21" name="Прямоугольник 20">
            <a:hlinkClick r:id="rId6" action="ppaction://hlinksldjump"/>
          </p:cNvPr>
          <p:cNvSpPr/>
          <p:nvPr/>
        </p:nvSpPr>
        <p:spPr>
          <a:xfrm>
            <a:off x="7286644" y="6143644"/>
            <a:ext cx="14045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rgbClr val="00B050"/>
                </a:solidFill>
                <a:hlinkClick r:id="" action="ppaction://hlinkshowjump?jump=nextslide"/>
              </a:rPr>
              <a:t>ДАЛЕЕ</a:t>
            </a:r>
            <a:r>
              <a:rPr lang="ru-RU" sz="1600" b="1" dirty="0" smtClean="0">
                <a:solidFill>
                  <a:srgbClr val="00B050"/>
                </a:solidFill>
              </a:rPr>
              <a:t> </a:t>
            </a:r>
            <a:r>
              <a:rPr lang="en-US" sz="1600" b="1" dirty="0" smtClean="0">
                <a:solidFill>
                  <a:srgbClr val="00B050"/>
                </a:solidFill>
              </a:rPr>
              <a:t>&gt;&gt;&gt;</a:t>
            </a:r>
            <a:endParaRPr lang="ru-RU" sz="16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857232"/>
            <a:ext cx="71437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6. </a:t>
            </a:r>
            <a:r>
              <a:rPr lang="ru-RU" dirty="0" smtClean="0"/>
              <a:t>По летучести</a:t>
            </a:r>
            <a:r>
              <a:rPr lang="en-US" dirty="0" smtClean="0"/>
              <a:t> :</a:t>
            </a:r>
          </a:p>
          <a:p>
            <a:r>
              <a:rPr lang="en-US" dirty="0" smtClean="0"/>
              <a:t>-</a:t>
            </a:r>
            <a:r>
              <a:rPr lang="ru-RU" dirty="0" smtClean="0">
                <a:solidFill>
                  <a:srgbClr val="00B0F0"/>
                </a:solidFill>
              </a:rPr>
              <a:t>Летучие </a:t>
            </a:r>
            <a:r>
              <a:rPr lang="ru-RU" dirty="0" smtClean="0"/>
              <a:t>(H</a:t>
            </a:r>
            <a:r>
              <a:rPr lang="ru-RU" baseline="-25000" dirty="0" smtClean="0"/>
              <a:t>2</a:t>
            </a:r>
            <a:r>
              <a:rPr lang="ru-RU" dirty="0" smtClean="0"/>
              <a:t>S, HCl);</a:t>
            </a:r>
            <a:endParaRPr lang="en-US" dirty="0" smtClean="0"/>
          </a:p>
          <a:p>
            <a:r>
              <a:rPr lang="en-US" dirty="0" smtClean="0"/>
              <a:t>-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Нелетучие</a:t>
            </a:r>
            <a:r>
              <a:rPr lang="ru-RU" dirty="0" smtClean="0"/>
              <a:t> (H</a:t>
            </a:r>
            <a:r>
              <a:rPr lang="ru-RU" baseline="-25000" dirty="0" smtClean="0"/>
              <a:t>2</a:t>
            </a:r>
            <a:r>
              <a:rPr lang="ru-RU" dirty="0" smtClean="0"/>
              <a:t>SO</a:t>
            </a:r>
            <a:r>
              <a:rPr lang="ru-RU" baseline="-25000" dirty="0" smtClean="0"/>
              <a:t>4</a:t>
            </a:r>
            <a:r>
              <a:rPr lang="ru-RU" dirty="0" smtClean="0"/>
              <a:t>) ;</a:t>
            </a:r>
          </a:p>
          <a:p>
            <a:r>
              <a:rPr lang="en-US" dirty="0" smtClean="0"/>
              <a:t>7.</a:t>
            </a:r>
            <a:r>
              <a:rPr lang="ru-RU" dirty="0" smtClean="0"/>
              <a:t>По растворимости в воде</a:t>
            </a:r>
            <a:endParaRPr lang="en-US" dirty="0" smtClean="0"/>
          </a:p>
          <a:p>
            <a:r>
              <a:rPr lang="en-US" dirty="0" smtClean="0"/>
              <a:t>-</a:t>
            </a:r>
            <a:r>
              <a:rPr lang="ru-RU" dirty="0" smtClean="0">
                <a:solidFill>
                  <a:srgbClr val="00B0F0"/>
                </a:solidFill>
              </a:rPr>
              <a:t>Растворимые </a:t>
            </a:r>
            <a:r>
              <a:rPr lang="ru-RU" dirty="0" smtClean="0"/>
              <a:t>(H</a:t>
            </a:r>
            <a:r>
              <a:rPr lang="ru-RU" baseline="-25000" dirty="0" smtClean="0"/>
              <a:t>2</a:t>
            </a:r>
            <a:r>
              <a:rPr lang="ru-RU" dirty="0" smtClean="0"/>
              <a:t>SO</a:t>
            </a:r>
            <a:r>
              <a:rPr lang="ru-RU" baseline="-25000" dirty="0" smtClean="0"/>
              <a:t>4</a:t>
            </a:r>
            <a:r>
              <a:rPr lang="ru-RU" dirty="0" smtClean="0"/>
              <a:t>);</a:t>
            </a:r>
            <a:endParaRPr lang="en-US" dirty="0" smtClean="0"/>
          </a:p>
          <a:p>
            <a:r>
              <a:rPr lang="en-US" dirty="0" smtClean="0"/>
              <a:t>-</a:t>
            </a:r>
            <a:r>
              <a:rPr lang="ru-RU" dirty="0" smtClean="0">
                <a:solidFill>
                  <a:srgbClr val="C00000"/>
                </a:solidFill>
              </a:rPr>
              <a:t>Нерастворимые</a:t>
            </a:r>
            <a:r>
              <a:rPr lang="ru-RU" dirty="0" smtClean="0"/>
              <a:t> (H</a:t>
            </a:r>
            <a:r>
              <a:rPr lang="ru-RU" baseline="-25000" dirty="0" smtClean="0"/>
              <a:t>2</a:t>
            </a:r>
            <a:r>
              <a:rPr lang="ru-RU" dirty="0" smtClean="0"/>
              <a:t>SiO</a:t>
            </a:r>
            <a:r>
              <a:rPr lang="ru-RU" baseline="-25000" dirty="0" smtClean="0"/>
              <a:t>3</a:t>
            </a:r>
            <a:r>
              <a:rPr lang="ru-RU" dirty="0" smtClean="0"/>
              <a:t>);</a:t>
            </a:r>
            <a:endParaRPr lang="ru-RU" dirty="0"/>
          </a:p>
        </p:txBody>
      </p:sp>
      <p:grpSp>
        <p:nvGrpSpPr>
          <p:cNvPr id="3" name="Группа 2"/>
          <p:cNvGrpSpPr/>
          <p:nvPr/>
        </p:nvGrpSpPr>
        <p:grpSpPr>
          <a:xfrm>
            <a:off x="357158" y="6611951"/>
            <a:ext cx="1426697" cy="234941"/>
            <a:chOff x="357163" y="1817691"/>
            <a:chExt cx="1426697" cy="2235200"/>
          </a:xfrm>
        </p:grpSpPr>
        <p:sp>
          <p:nvSpPr>
            <p:cNvPr id="4" name="Прямоугольник с двумя скругленными соседними углами 3">
              <a:hlinkClick r:id="rId2" action="ppaction://hlinksldjump"/>
            </p:cNvPr>
            <p:cNvSpPr/>
            <p:nvPr/>
          </p:nvSpPr>
          <p:spPr>
            <a:xfrm rot="10800000">
              <a:off x="357163" y="1817691"/>
              <a:ext cx="1426697" cy="2235200"/>
            </a:xfrm>
            <a:prstGeom prst="round2SameRect">
              <a:avLst>
                <a:gd name="adj1" fmla="val 10500"/>
                <a:gd name="adj2" fmla="val 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Прямоугольник 4"/>
            <p:cNvSpPr/>
            <p:nvPr/>
          </p:nvSpPr>
          <p:spPr>
            <a:xfrm rot="21600000">
              <a:off x="401039" y="1817691"/>
              <a:ext cx="1338945" cy="21913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3152" tIns="274320" rIns="73152" bIns="142240" numCol="1" spcCol="1270" anchor="t" anchorCtr="0">
              <a:noAutofit/>
            </a:bodyPr>
            <a:lstStyle/>
            <a:p>
              <a:pPr lvl="0" algn="l" defTabSz="914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000" b="0" i="0" kern="1200" dirty="0" smtClean="0">
                  <a:latin typeface="Corbel"/>
                  <a:ea typeface="+mn-ea"/>
                  <a:cs typeface="+mn-cs"/>
                </a:rPr>
                <a:t>Определение</a:t>
              </a:r>
              <a:endParaRPr lang="ru-RU" sz="2000" b="0" i="0" kern="1200" dirty="0">
                <a:latin typeface="Corbel"/>
                <a:ea typeface="+mn-ea"/>
                <a:cs typeface="+mn-cs"/>
              </a:endParaRPr>
            </a:p>
          </p:txBody>
        </p:sp>
      </p:grpSp>
      <p:grpSp>
        <p:nvGrpSpPr>
          <p:cNvPr id="6" name="Группа 5"/>
          <p:cNvGrpSpPr/>
          <p:nvPr/>
        </p:nvGrpSpPr>
        <p:grpSpPr>
          <a:xfrm>
            <a:off x="2000231" y="6611951"/>
            <a:ext cx="1490132" cy="234941"/>
            <a:chOff x="2000236" y="1817691"/>
            <a:chExt cx="1490132" cy="2235200"/>
          </a:xfrm>
          <a:solidFill>
            <a:srgbClr val="00B0F0"/>
          </a:solidFill>
        </p:grpSpPr>
        <p:sp>
          <p:nvSpPr>
            <p:cNvPr id="7" name="Прямоугольник с двумя скругленными соседними углами 6">
              <a:hlinkClick r:id="rId3" action="ppaction://hlinksldjump"/>
            </p:cNvPr>
            <p:cNvSpPr/>
            <p:nvPr/>
          </p:nvSpPr>
          <p:spPr>
            <a:xfrm rot="10800000">
              <a:off x="2000236" y="1817691"/>
              <a:ext cx="1490132" cy="2235200"/>
            </a:xfrm>
            <a:prstGeom prst="round2SameRect">
              <a:avLst>
                <a:gd name="adj1" fmla="val 10500"/>
                <a:gd name="adj2" fmla="val 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1170380"/>
                <a:satOff val="-1460"/>
                <a:lumOff val="343"/>
                <a:alphaOff val="0"/>
              </a:schemeClr>
            </a:fillRef>
            <a:effectRef idx="2">
              <a:schemeClr val="accent2">
                <a:hueOff val="1170380"/>
                <a:satOff val="-1460"/>
                <a:lumOff val="34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Прямоугольник 7"/>
            <p:cNvSpPr/>
            <p:nvPr/>
          </p:nvSpPr>
          <p:spPr>
            <a:xfrm>
              <a:off x="2046063" y="1817691"/>
              <a:ext cx="1398478" cy="218937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3152" tIns="274320" rIns="73152" bIns="142240" numCol="1" spcCol="1270" anchor="t" anchorCtr="0">
              <a:noAutofit/>
            </a:bodyPr>
            <a:lstStyle/>
            <a:p>
              <a:pPr lvl="0" algn="l" defTabSz="914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000" b="0" i="0" kern="1200" dirty="0" smtClean="0">
                  <a:latin typeface="Corbel"/>
                  <a:ea typeface="+mn-ea"/>
                  <a:cs typeface="+mn-cs"/>
                </a:rPr>
                <a:t>Классификация </a:t>
              </a:r>
              <a:r>
                <a:rPr lang="ru-RU" sz="2000" dirty="0" smtClean="0">
                  <a:latin typeface="Corbel"/>
                </a:rPr>
                <a:t>кислот</a:t>
              </a:r>
              <a:endParaRPr lang="ru-RU" sz="2000" b="0" i="0" kern="1200" dirty="0">
                <a:latin typeface="Corbel"/>
                <a:ea typeface="+mn-ea"/>
                <a:cs typeface="+mn-cs"/>
              </a:endParaRPr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3714732" y="6611951"/>
            <a:ext cx="1590645" cy="234941"/>
            <a:chOff x="3714737" y="1817691"/>
            <a:chExt cx="1590645" cy="2235200"/>
          </a:xfrm>
        </p:grpSpPr>
        <p:sp>
          <p:nvSpPr>
            <p:cNvPr id="10" name="Прямоугольник с двумя скругленными соседними углами 9">
              <a:hlinkClick r:id="rId4" action="ppaction://hlinksldjump"/>
            </p:cNvPr>
            <p:cNvSpPr/>
            <p:nvPr/>
          </p:nvSpPr>
          <p:spPr>
            <a:xfrm rot="10800000">
              <a:off x="3714737" y="1817691"/>
              <a:ext cx="1590645" cy="2235200"/>
            </a:xfrm>
            <a:prstGeom prst="round2SameRect">
              <a:avLst>
                <a:gd name="adj1" fmla="val 10500"/>
                <a:gd name="adj2" fmla="val 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2340759"/>
                <a:satOff val="-2919"/>
                <a:lumOff val="686"/>
                <a:alphaOff val="0"/>
              </a:schemeClr>
            </a:fillRef>
            <a:effectRef idx="2">
              <a:schemeClr val="accent2">
                <a:hueOff val="2340759"/>
                <a:satOff val="-2919"/>
                <a:lumOff val="68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Прямоугольник 10"/>
            <p:cNvSpPr/>
            <p:nvPr/>
          </p:nvSpPr>
          <p:spPr>
            <a:xfrm rot="21600000">
              <a:off x="3763655" y="1817691"/>
              <a:ext cx="1492809" cy="218628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3152" tIns="274320" rIns="73152" bIns="142240" numCol="1" spcCol="1270" anchor="t" anchorCtr="0">
              <a:noAutofit/>
            </a:bodyPr>
            <a:lstStyle/>
            <a:p>
              <a:pPr lvl="0" algn="l" defTabSz="914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000" b="0" i="0" kern="1200" dirty="0" smtClean="0">
                  <a:latin typeface="Corbel"/>
                  <a:ea typeface="+mn-ea"/>
                  <a:cs typeface="+mn-cs"/>
                </a:rPr>
                <a:t>Химические</a:t>
              </a:r>
              <a:r>
                <a:rPr lang="ru-RU" sz="2000" b="0" i="0" kern="1200" baseline="0" dirty="0" smtClean="0">
                  <a:latin typeface="Corbel"/>
                  <a:ea typeface="+mn-ea"/>
                  <a:cs typeface="+mn-cs"/>
                </a:rPr>
                <a:t> свойства</a:t>
              </a:r>
              <a:endParaRPr lang="ru-RU" sz="2000" b="0" i="0" kern="1200" dirty="0">
                <a:latin typeface="Corbel"/>
                <a:ea typeface="+mn-ea"/>
                <a:cs typeface="+mn-cs"/>
              </a:endParaRPr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5526382" y="6623059"/>
            <a:ext cx="1590645" cy="234941"/>
            <a:chOff x="5526387" y="1828799"/>
            <a:chExt cx="1590645" cy="2235200"/>
          </a:xfrm>
        </p:grpSpPr>
        <p:sp>
          <p:nvSpPr>
            <p:cNvPr id="13" name="Прямоугольник с двумя скругленными соседними углами 12"/>
            <p:cNvSpPr/>
            <p:nvPr/>
          </p:nvSpPr>
          <p:spPr>
            <a:xfrm rot="10800000">
              <a:off x="5526387" y="1828799"/>
              <a:ext cx="1590645" cy="2235200"/>
            </a:xfrm>
            <a:prstGeom prst="round2SameRect">
              <a:avLst>
                <a:gd name="adj1" fmla="val 10500"/>
                <a:gd name="adj2" fmla="val 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3511139"/>
                <a:satOff val="-4379"/>
                <a:lumOff val="1030"/>
                <a:alphaOff val="0"/>
              </a:schemeClr>
            </a:fillRef>
            <a:effectRef idx="2">
              <a:schemeClr val="accent2">
                <a:hueOff val="3511139"/>
                <a:satOff val="-4379"/>
                <a:lumOff val="103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Прямоугольник 13"/>
            <p:cNvSpPr/>
            <p:nvPr/>
          </p:nvSpPr>
          <p:spPr>
            <a:xfrm rot="21600000">
              <a:off x="5575305" y="1828799"/>
              <a:ext cx="1492809" cy="218628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3152" tIns="274320" rIns="73152" bIns="142240" numCol="1" spcCol="1270" anchor="t" anchorCtr="0">
              <a:noAutofit/>
            </a:bodyPr>
            <a:lstStyle/>
            <a:p>
              <a:pPr lvl="0" algn="l" defTabSz="914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000" b="0" i="0" kern="1200" dirty="0" smtClean="0">
                  <a:latin typeface="Corbel"/>
                  <a:ea typeface="+mn-ea"/>
                  <a:cs typeface="+mn-cs"/>
                </a:rPr>
                <a:t>Неорганические кислоты</a:t>
              </a:r>
              <a:endParaRPr lang="ru-RU" sz="2000" b="0" i="0" kern="1200" dirty="0">
                <a:latin typeface="Corbel"/>
                <a:ea typeface="+mn-ea"/>
                <a:cs typeface="+mn-cs"/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7276091" y="6623059"/>
            <a:ext cx="1590645" cy="234941"/>
            <a:chOff x="7276096" y="1828799"/>
            <a:chExt cx="1590645" cy="2235200"/>
          </a:xfrm>
        </p:grpSpPr>
        <p:sp>
          <p:nvSpPr>
            <p:cNvPr id="16" name="Прямоугольник с двумя скругленными соседними углами 15"/>
            <p:cNvSpPr/>
            <p:nvPr/>
          </p:nvSpPr>
          <p:spPr>
            <a:xfrm rot="10800000">
              <a:off x="7276096" y="1828799"/>
              <a:ext cx="1590645" cy="2235200"/>
            </a:xfrm>
            <a:prstGeom prst="round2SameRect">
              <a:avLst>
                <a:gd name="adj1" fmla="val 10500"/>
                <a:gd name="adj2" fmla="val 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4681519"/>
                <a:satOff val="-5839"/>
                <a:lumOff val="1373"/>
                <a:alphaOff val="0"/>
              </a:schemeClr>
            </a:fillRef>
            <a:effectRef idx="2">
              <a:schemeClr val="accent2">
                <a:hueOff val="4681519"/>
                <a:satOff val="-5839"/>
                <a:lumOff val="137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Прямоугольник 16"/>
            <p:cNvSpPr/>
            <p:nvPr/>
          </p:nvSpPr>
          <p:spPr>
            <a:xfrm rot="21600000">
              <a:off x="7325014" y="1828799"/>
              <a:ext cx="1492809" cy="218628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3152" tIns="274320" rIns="73152" bIns="142240" numCol="1" spcCol="1270" anchor="t" anchorCtr="0">
              <a:noAutofit/>
            </a:bodyPr>
            <a:lstStyle/>
            <a:p>
              <a:pPr lvl="0" algn="l" defTabSz="914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000" b="0" i="0" kern="1200" dirty="0" smtClean="0">
                  <a:latin typeface="Corbel"/>
                  <a:ea typeface="+mn-ea"/>
                  <a:cs typeface="+mn-cs"/>
                </a:rPr>
                <a:t>Органические кислоты</a:t>
              </a:r>
              <a:endParaRPr lang="ru-RU" sz="2000" b="0" i="0" kern="1200" dirty="0">
                <a:latin typeface="Corbel"/>
                <a:ea typeface="+mn-ea"/>
                <a:cs typeface="+mn-cs"/>
              </a:endParaRPr>
            </a:p>
          </p:txBody>
        </p:sp>
      </p:grpSp>
      <p:sp>
        <p:nvSpPr>
          <p:cNvPr id="18" name="Прямоугольник с двумя скругленными соседними углами 17">
            <a:hlinkClick r:id="rId5" action="ppaction://hlinksldjump"/>
          </p:cNvPr>
          <p:cNvSpPr/>
          <p:nvPr/>
        </p:nvSpPr>
        <p:spPr>
          <a:xfrm rot="10800000">
            <a:off x="0" y="0"/>
            <a:ext cx="1426697" cy="785818"/>
          </a:xfrm>
          <a:prstGeom prst="round2SameRect">
            <a:avLst>
              <a:gd name="adj1" fmla="val 50000"/>
              <a:gd name="adj2" fmla="val 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9" name="Прямоугольник 18"/>
          <p:cNvSpPr/>
          <p:nvPr/>
        </p:nvSpPr>
        <p:spPr>
          <a:xfrm>
            <a:off x="142844" y="214290"/>
            <a:ext cx="968855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dirty="0" smtClean="0">
                <a:latin typeface="Corbel"/>
              </a:rPr>
              <a:t>Главная</a:t>
            </a:r>
            <a:endParaRPr lang="ru-RU" dirty="0">
              <a:latin typeface="Corbel"/>
            </a:endParaRPr>
          </a:p>
        </p:txBody>
      </p:sp>
      <p:sp>
        <p:nvSpPr>
          <p:cNvPr id="20" name="Прямоугольник 19">
            <a:hlinkClick r:id="" action="ppaction://hlinkshowjump?jump=previousslide"/>
          </p:cNvPr>
          <p:cNvSpPr/>
          <p:nvPr/>
        </p:nvSpPr>
        <p:spPr>
          <a:xfrm>
            <a:off x="214282" y="2714620"/>
            <a:ext cx="137569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&lt;&lt;&lt;</a:t>
            </a:r>
            <a:r>
              <a:rPr lang="ru-RU" sz="1600" b="1" dirty="0" smtClean="0">
                <a:solidFill>
                  <a:srgbClr val="FF0000"/>
                </a:solidFill>
              </a:rPr>
              <a:t>НАЗАД</a:t>
            </a:r>
            <a:endParaRPr lang="ru-RU" sz="1600" dirty="0">
              <a:solidFill>
                <a:srgbClr val="FF0000"/>
              </a:solidFill>
            </a:endParaRPr>
          </a:p>
        </p:txBody>
      </p:sp>
      <p:pic>
        <p:nvPicPr>
          <p:cNvPr id="11266" name="Picture 2" descr="Картинка 38 из 239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0"/>
            <a:ext cx="4572000" cy="3810000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11268" name="Picture 4" descr="Картинка 64 из 239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71538" y="2643182"/>
            <a:ext cx="4905388" cy="3679041"/>
          </a:xfrm>
          <a:prstGeom prst="rect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85918" y="0"/>
            <a:ext cx="4633000" cy="5909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rbel"/>
              </a:rPr>
              <a:t>Химические свойства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rbel"/>
            </a:endParaRPr>
          </a:p>
        </p:txBody>
      </p:sp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0" y="1428736"/>
            <a:ext cx="8649595" cy="324895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253920" tIns="31740" rIns="0" bIns="1587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Взаимодействие с амфотерными оксидами с образованием соли и воды: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Взаимодействие со щелочами с образованием соли и воды 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(реакция нейтрализации)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: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  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Взаимодействие с нерастворимыми основаниями с образованием соли и воды, если </a:t>
            </a:r>
            <a:endParaRPr kumimoji="0" lang="en-US" sz="16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полученная соль растворима: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Взаимодействие с солями, если выпадает осадок или выделяется газ: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Сильные кислоты вытесняют более слабые из их солей: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  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" charset="0"/>
            </a:endParaRP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1050" name="Picture 26" descr="\mathrm{CaO + 2 \ HCl \longrightarrow \ CaCl_2 + \ H_2O}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214422"/>
            <a:ext cx="2686050" cy="171450"/>
          </a:xfrm>
          <a:prstGeom prst="rect">
            <a:avLst/>
          </a:prstGeom>
          <a:noFill/>
        </p:spPr>
      </p:pic>
      <p:pic>
        <p:nvPicPr>
          <p:cNvPr id="1051" name="Picture 27" descr="\mathrm{ZnO + 2 \ HNO_3 \longrightarrow \ Zn(NO_3)_2 + \ H_2O}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714488"/>
            <a:ext cx="3143250" cy="200025"/>
          </a:xfrm>
          <a:prstGeom prst="rect">
            <a:avLst/>
          </a:prstGeom>
          <a:noFill/>
        </p:spPr>
      </p:pic>
      <p:pic>
        <p:nvPicPr>
          <p:cNvPr id="1052" name="Picture 28" descr="\mathrm{NaOH + \ HCl \longrightarrow \ NaCl + \ H_2O}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4000504"/>
            <a:ext cx="2676525" cy="171451"/>
          </a:xfrm>
          <a:prstGeom prst="rect">
            <a:avLst/>
          </a:prstGeom>
          <a:noFill/>
        </p:spPr>
      </p:pic>
      <p:pic>
        <p:nvPicPr>
          <p:cNvPr id="1053" name="Picture 29" descr="\mathrm{Cu(OH)_2 \downarrow + \ H_2SO_4 \longrightarrow \ CuSO_4 + 2 \ H_2O}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20" y="2928934"/>
            <a:ext cx="3448050" cy="200025"/>
          </a:xfrm>
          <a:prstGeom prst="rect">
            <a:avLst/>
          </a:prstGeom>
          <a:noFill/>
        </p:spPr>
      </p:pic>
      <p:pic>
        <p:nvPicPr>
          <p:cNvPr id="1054" name="Picture 30" descr="\mathrm{BaCl_2 + \ H_2SO_4 \longrightarrow \ BaSO_4 \downarrow + 2 \ HCl \uparrow}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5720" y="3500438"/>
            <a:ext cx="3305175" cy="180975"/>
          </a:xfrm>
          <a:prstGeom prst="rect">
            <a:avLst/>
          </a:prstGeom>
          <a:noFill/>
        </p:spPr>
      </p:pic>
      <p:pic>
        <p:nvPicPr>
          <p:cNvPr id="1055" name="Picture 31" descr="\mathrm{K_3PO_4 + 3 \ HCl \longrightarrow 3 \ KCl +  \ H_3PO_4}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5720" y="4214818"/>
            <a:ext cx="3009900" cy="171450"/>
          </a:xfrm>
          <a:prstGeom prst="rect">
            <a:avLst/>
          </a:prstGeom>
          <a:noFill/>
        </p:spPr>
      </p:pic>
      <p:pic>
        <p:nvPicPr>
          <p:cNvPr id="1056" name="Picture 32" descr="\mathrm{Na_2CO_3 + 2 \ HCl \longrightarrow 2 \ NaCl + \ H_2O + \ CO_2 \uparrow}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85720" y="2214554"/>
            <a:ext cx="3800475" cy="180975"/>
          </a:xfrm>
          <a:prstGeom prst="rect">
            <a:avLst/>
          </a:prstGeom>
          <a:noFill/>
        </p:spPr>
      </p:pic>
      <p:sp>
        <p:nvSpPr>
          <p:cNvPr id="37" name="Прямоугольник 36"/>
          <p:cNvSpPr/>
          <p:nvPr/>
        </p:nvSpPr>
        <p:spPr>
          <a:xfrm>
            <a:off x="0" y="785794"/>
            <a:ext cx="835821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    </a:t>
            </a:r>
            <a:r>
              <a:rPr lang="ru-RU" sz="1600" dirty="0" smtClean="0"/>
              <a:t>Взаимодействие с основными оксидами с образованием соли и воды</a:t>
            </a:r>
            <a:r>
              <a:rPr lang="ru-RU" sz="1400" dirty="0" smtClean="0"/>
              <a:t>:</a:t>
            </a:r>
            <a:endParaRPr lang="ru-RU" sz="1400" dirty="0"/>
          </a:p>
        </p:txBody>
      </p:sp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0" y="4429132"/>
            <a:ext cx="8521885" cy="33855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(в данном случае образуется неустойчивая </a:t>
            </a:r>
            <a:r>
              <a:rPr kumimoji="0" lang="ru-RU" sz="1100" b="0" i="1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угольная кислота   </a:t>
            </a:r>
            <a:r>
              <a:rPr kumimoji="0" lang="ru-RU" sz="1200" b="0" i="1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,</a:t>
            </a:r>
            <a:r>
              <a:rPr kumimoji="0" lang="ru-RU" sz="1100" b="0" i="1" u="none" strike="noStrike" cap="none" normalizeH="0" baseline="0" dirty="0" smtClean="0">
                <a:ln>
                  <a:noFill/>
                </a:ln>
                <a:effectLst/>
                <a:latin typeface="Arial" charset="0"/>
                <a:cs typeface="Arial" charset="0"/>
              </a:rPr>
              <a:t> которая сразу же распадается на воду и углекислый газ</a:t>
            </a:r>
            <a:r>
              <a:rPr kumimoji="0" lang="ru-RU" sz="1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cs typeface="Arial" charset="0"/>
              </a:rPr>
              <a:t>)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endParaRPr kumimoji="0" lang="ru-RU" sz="11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1060" name="Picture 36" descr="~HNO_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03938" y="-552450"/>
            <a:ext cx="542925" cy="161925"/>
          </a:xfrm>
          <a:prstGeom prst="rect">
            <a:avLst/>
          </a:prstGeom>
          <a:noFill/>
        </p:spPr>
      </p:pic>
      <p:pic>
        <p:nvPicPr>
          <p:cNvPr id="1061" name="Picture 37" descr="~H_2SO_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9407525" y="-552450"/>
            <a:ext cx="561975" cy="161925"/>
          </a:xfrm>
          <a:prstGeom prst="rect">
            <a:avLst/>
          </a:prstGeom>
          <a:noFill/>
        </p:spPr>
      </p:pic>
      <p:pic>
        <p:nvPicPr>
          <p:cNvPr id="1062" name="Picture 38" descr="\mathrm{Mg + 2 \ HCl \longrightarrow \ MgCl_2 + \ H_2 \uparrow}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85720" y="5715016"/>
            <a:ext cx="2619375" cy="180975"/>
          </a:xfrm>
          <a:prstGeom prst="rect">
            <a:avLst/>
          </a:prstGeom>
          <a:noFill/>
        </p:spPr>
      </p:pic>
      <p:sp>
        <p:nvSpPr>
          <p:cNvPr id="47" name="Прямоугольник 46"/>
          <p:cNvSpPr/>
          <p:nvPr/>
        </p:nvSpPr>
        <p:spPr>
          <a:xfrm>
            <a:off x="214282" y="4714884"/>
            <a:ext cx="8929718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latin typeface="Arial" charset="0"/>
                <a:cs typeface="Arial" charset="0"/>
              </a:rPr>
              <a:t>Металлы, стоящие в ряду активности до водорода, вытесняют его из раствора кислоты (кроме азотной кислоты   </a:t>
            </a:r>
            <a:r>
              <a:rPr lang="ru-RU" sz="2000" dirty="0" smtClean="0">
                <a:latin typeface="Arial" charset="0"/>
                <a:cs typeface="Arial" charset="0"/>
              </a:rPr>
              <a:t> </a:t>
            </a:r>
            <a:r>
              <a:rPr lang="ru-RU" dirty="0" smtClean="0">
                <a:latin typeface="Arial" charset="0"/>
                <a:cs typeface="Arial" charset="0"/>
              </a:rPr>
              <a:t>любой концентрации и концентрированной серной кислоты   </a:t>
            </a:r>
            <a:r>
              <a:rPr lang="ru-RU" sz="2000" dirty="0" smtClean="0">
                <a:latin typeface="Arial" charset="0"/>
                <a:cs typeface="Arial" charset="0"/>
              </a:rPr>
              <a:t>)</a:t>
            </a:r>
            <a:r>
              <a:rPr lang="ru-RU" dirty="0" smtClean="0">
                <a:latin typeface="Arial" charset="0"/>
                <a:cs typeface="Arial" charset="0"/>
              </a:rPr>
              <a:t>, если образующаяся соль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ru-RU" dirty="0" smtClean="0">
                <a:latin typeface="Arial" charset="0"/>
                <a:cs typeface="Arial" charset="0"/>
              </a:rPr>
              <a:t>растворима</a:t>
            </a:r>
            <a:r>
              <a:rPr lang="ru-RU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:</a:t>
            </a:r>
          </a:p>
        </p:txBody>
      </p:sp>
      <p:grpSp>
        <p:nvGrpSpPr>
          <p:cNvPr id="17" name="Группа 16"/>
          <p:cNvGrpSpPr/>
          <p:nvPr/>
        </p:nvGrpSpPr>
        <p:grpSpPr>
          <a:xfrm>
            <a:off x="357158" y="6611951"/>
            <a:ext cx="1426697" cy="234941"/>
            <a:chOff x="357163" y="1817691"/>
            <a:chExt cx="1426697" cy="2235200"/>
          </a:xfrm>
        </p:grpSpPr>
        <p:sp>
          <p:nvSpPr>
            <p:cNvPr id="18" name="Прямоугольник с двумя скругленными соседними углами 17">
              <a:hlinkClick r:id="rId12" action="ppaction://hlinksldjump"/>
            </p:cNvPr>
            <p:cNvSpPr/>
            <p:nvPr/>
          </p:nvSpPr>
          <p:spPr>
            <a:xfrm rot="10800000">
              <a:off x="357163" y="1817691"/>
              <a:ext cx="1426697" cy="2235200"/>
            </a:xfrm>
            <a:prstGeom prst="round2SameRect">
              <a:avLst>
                <a:gd name="adj1" fmla="val 10500"/>
                <a:gd name="adj2" fmla="val 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Прямоугольник 18"/>
            <p:cNvSpPr/>
            <p:nvPr/>
          </p:nvSpPr>
          <p:spPr>
            <a:xfrm rot="21600000">
              <a:off x="401039" y="1817691"/>
              <a:ext cx="1338945" cy="21913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3152" tIns="274320" rIns="73152" bIns="142240" numCol="1" spcCol="1270" anchor="t" anchorCtr="0">
              <a:noAutofit/>
            </a:bodyPr>
            <a:lstStyle/>
            <a:p>
              <a:pPr lvl="0" algn="l" defTabSz="914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000" b="0" i="0" kern="1200" dirty="0" smtClean="0">
                  <a:latin typeface="Corbel"/>
                  <a:ea typeface="+mn-ea"/>
                  <a:cs typeface="+mn-cs"/>
                </a:rPr>
                <a:t>Определение</a:t>
              </a:r>
              <a:endParaRPr lang="ru-RU" sz="2000" b="0" i="0" kern="1200" dirty="0">
                <a:latin typeface="Corbel"/>
                <a:ea typeface="+mn-ea"/>
                <a:cs typeface="+mn-cs"/>
              </a:endParaRPr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2000231" y="6611951"/>
            <a:ext cx="1490132" cy="234941"/>
            <a:chOff x="2000236" y="1817691"/>
            <a:chExt cx="1490132" cy="2235200"/>
          </a:xfrm>
          <a:solidFill>
            <a:srgbClr val="00B0F0"/>
          </a:solidFill>
        </p:grpSpPr>
        <p:sp>
          <p:nvSpPr>
            <p:cNvPr id="21" name="Прямоугольник с двумя скругленными соседними углами 20">
              <a:hlinkClick r:id="rId13" action="ppaction://hlinksldjump"/>
            </p:cNvPr>
            <p:cNvSpPr/>
            <p:nvPr/>
          </p:nvSpPr>
          <p:spPr>
            <a:xfrm rot="10800000">
              <a:off x="2000236" y="1817691"/>
              <a:ext cx="1490132" cy="2235200"/>
            </a:xfrm>
            <a:prstGeom prst="round2SameRect">
              <a:avLst>
                <a:gd name="adj1" fmla="val 10500"/>
                <a:gd name="adj2" fmla="val 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1170380"/>
                <a:satOff val="-1460"/>
                <a:lumOff val="343"/>
                <a:alphaOff val="0"/>
              </a:schemeClr>
            </a:fillRef>
            <a:effectRef idx="2">
              <a:schemeClr val="accent2">
                <a:hueOff val="1170380"/>
                <a:satOff val="-1460"/>
                <a:lumOff val="34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Прямоугольник 21"/>
            <p:cNvSpPr/>
            <p:nvPr/>
          </p:nvSpPr>
          <p:spPr>
            <a:xfrm>
              <a:off x="2046063" y="1817691"/>
              <a:ext cx="1398478" cy="218937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3152" tIns="274320" rIns="73152" bIns="142240" numCol="1" spcCol="1270" anchor="t" anchorCtr="0">
              <a:noAutofit/>
            </a:bodyPr>
            <a:lstStyle/>
            <a:p>
              <a:pPr lvl="0" algn="l" defTabSz="914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000" b="0" i="0" kern="1200" dirty="0" smtClean="0">
                  <a:latin typeface="Corbel"/>
                  <a:ea typeface="+mn-ea"/>
                  <a:cs typeface="+mn-cs"/>
                </a:rPr>
                <a:t>Классификация </a:t>
              </a:r>
              <a:r>
                <a:rPr lang="ru-RU" sz="2000" dirty="0" smtClean="0">
                  <a:latin typeface="Corbel"/>
                </a:rPr>
                <a:t>кислот</a:t>
              </a:r>
              <a:endParaRPr lang="ru-RU" sz="2000" b="0" i="0" kern="1200" dirty="0">
                <a:latin typeface="Corbel"/>
                <a:ea typeface="+mn-ea"/>
                <a:cs typeface="+mn-cs"/>
              </a:endParaRPr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3714732" y="6611951"/>
            <a:ext cx="1590645" cy="234941"/>
            <a:chOff x="3714737" y="1817691"/>
            <a:chExt cx="1590645" cy="2235200"/>
          </a:xfrm>
        </p:grpSpPr>
        <p:sp>
          <p:nvSpPr>
            <p:cNvPr id="24" name="Прямоугольник с двумя скругленными соседними углами 23">
              <a:hlinkClick r:id="rId14" action="ppaction://hlinksldjump"/>
            </p:cNvPr>
            <p:cNvSpPr/>
            <p:nvPr/>
          </p:nvSpPr>
          <p:spPr>
            <a:xfrm rot="10800000">
              <a:off x="3714737" y="1817691"/>
              <a:ext cx="1590645" cy="2235200"/>
            </a:xfrm>
            <a:prstGeom prst="round2SameRect">
              <a:avLst>
                <a:gd name="adj1" fmla="val 10500"/>
                <a:gd name="adj2" fmla="val 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2340759"/>
                <a:satOff val="-2919"/>
                <a:lumOff val="686"/>
                <a:alphaOff val="0"/>
              </a:schemeClr>
            </a:fillRef>
            <a:effectRef idx="2">
              <a:schemeClr val="accent2">
                <a:hueOff val="2340759"/>
                <a:satOff val="-2919"/>
                <a:lumOff val="68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Прямоугольник 24"/>
            <p:cNvSpPr/>
            <p:nvPr/>
          </p:nvSpPr>
          <p:spPr>
            <a:xfrm rot="21600000">
              <a:off x="3763655" y="1817691"/>
              <a:ext cx="1492809" cy="218628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3152" tIns="274320" rIns="73152" bIns="142240" numCol="1" spcCol="1270" anchor="t" anchorCtr="0">
              <a:noAutofit/>
            </a:bodyPr>
            <a:lstStyle/>
            <a:p>
              <a:pPr lvl="0" algn="l" defTabSz="914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000" b="0" i="0" kern="1200" dirty="0" smtClean="0">
                  <a:latin typeface="Corbel"/>
                  <a:ea typeface="+mn-ea"/>
                  <a:cs typeface="+mn-cs"/>
                </a:rPr>
                <a:t>Химические</a:t>
              </a:r>
              <a:r>
                <a:rPr lang="ru-RU" sz="2000" b="0" i="0" kern="1200" baseline="0" dirty="0" smtClean="0">
                  <a:latin typeface="Corbel"/>
                  <a:ea typeface="+mn-ea"/>
                  <a:cs typeface="+mn-cs"/>
                </a:rPr>
                <a:t> свойства</a:t>
              </a:r>
              <a:endParaRPr lang="ru-RU" sz="2000" b="0" i="0" kern="1200" dirty="0">
                <a:latin typeface="Corbel"/>
                <a:ea typeface="+mn-ea"/>
                <a:cs typeface="+mn-cs"/>
              </a:endParaRPr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5526382" y="6623059"/>
            <a:ext cx="1590645" cy="234941"/>
            <a:chOff x="5526387" y="1828799"/>
            <a:chExt cx="1590645" cy="2235200"/>
          </a:xfrm>
        </p:grpSpPr>
        <p:sp>
          <p:nvSpPr>
            <p:cNvPr id="27" name="Прямоугольник с двумя скругленными соседними углами 26"/>
            <p:cNvSpPr/>
            <p:nvPr/>
          </p:nvSpPr>
          <p:spPr>
            <a:xfrm rot="10800000">
              <a:off x="5526387" y="1828799"/>
              <a:ext cx="1590645" cy="2235200"/>
            </a:xfrm>
            <a:prstGeom prst="round2SameRect">
              <a:avLst>
                <a:gd name="adj1" fmla="val 10500"/>
                <a:gd name="adj2" fmla="val 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3511139"/>
                <a:satOff val="-4379"/>
                <a:lumOff val="1030"/>
                <a:alphaOff val="0"/>
              </a:schemeClr>
            </a:fillRef>
            <a:effectRef idx="2">
              <a:schemeClr val="accent2">
                <a:hueOff val="3511139"/>
                <a:satOff val="-4379"/>
                <a:lumOff val="103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Прямоугольник 27"/>
            <p:cNvSpPr/>
            <p:nvPr/>
          </p:nvSpPr>
          <p:spPr>
            <a:xfrm rot="21600000">
              <a:off x="5575305" y="1828799"/>
              <a:ext cx="1492809" cy="218628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3152" tIns="274320" rIns="73152" bIns="142240" numCol="1" spcCol="1270" anchor="t" anchorCtr="0">
              <a:noAutofit/>
            </a:bodyPr>
            <a:lstStyle/>
            <a:p>
              <a:pPr lvl="0" algn="l" defTabSz="914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000" b="0" i="0" kern="1200" dirty="0" smtClean="0">
                  <a:latin typeface="Corbel"/>
                  <a:ea typeface="+mn-ea"/>
                  <a:cs typeface="+mn-cs"/>
                </a:rPr>
                <a:t>Неорганические кислоты</a:t>
              </a:r>
              <a:endParaRPr lang="ru-RU" sz="2000" b="0" i="0" kern="1200" dirty="0">
                <a:latin typeface="Corbel"/>
                <a:ea typeface="+mn-ea"/>
                <a:cs typeface="+mn-cs"/>
              </a:endParaRPr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7276091" y="6623059"/>
            <a:ext cx="1590645" cy="234941"/>
            <a:chOff x="7276096" y="1828799"/>
            <a:chExt cx="1590645" cy="2235200"/>
          </a:xfrm>
        </p:grpSpPr>
        <p:sp>
          <p:nvSpPr>
            <p:cNvPr id="30" name="Прямоугольник с двумя скругленными соседними углами 29"/>
            <p:cNvSpPr/>
            <p:nvPr/>
          </p:nvSpPr>
          <p:spPr>
            <a:xfrm rot="10800000">
              <a:off x="7276096" y="1828799"/>
              <a:ext cx="1590645" cy="2235200"/>
            </a:xfrm>
            <a:prstGeom prst="round2SameRect">
              <a:avLst>
                <a:gd name="adj1" fmla="val 10500"/>
                <a:gd name="adj2" fmla="val 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4681519"/>
                <a:satOff val="-5839"/>
                <a:lumOff val="1373"/>
                <a:alphaOff val="0"/>
              </a:schemeClr>
            </a:fillRef>
            <a:effectRef idx="2">
              <a:schemeClr val="accent2">
                <a:hueOff val="4681519"/>
                <a:satOff val="-5839"/>
                <a:lumOff val="137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Прямоугольник 30"/>
            <p:cNvSpPr/>
            <p:nvPr/>
          </p:nvSpPr>
          <p:spPr>
            <a:xfrm rot="21600000">
              <a:off x="7325014" y="1828799"/>
              <a:ext cx="1492809" cy="218628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3152" tIns="274320" rIns="73152" bIns="142240" numCol="1" spcCol="1270" anchor="t" anchorCtr="0">
              <a:noAutofit/>
            </a:bodyPr>
            <a:lstStyle/>
            <a:p>
              <a:pPr lvl="0" algn="l" defTabSz="914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000" b="0" i="0" kern="1200" dirty="0" smtClean="0">
                  <a:latin typeface="Corbel"/>
                  <a:ea typeface="+mn-ea"/>
                  <a:cs typeface="+mn-cs"/>
                </a:rPr>
                <a:t>Органические кислоты</a:t>
              </a:r>
              <a:endParaRPr lang="ru-RU" sz="2000" b="0" i="0" kern="1200" dirty="0">
                <a:latin typeface="Corbel"/>
                <a:ea typeface="+mn-ea"/>
                <a:cs typeface="+mn-cs"/>
              </a:endParaRPr>
            </a:p>
          </p:txBody>
        </p:sp>
      </p:grpSp>
      <p:sp>
        <p:nvSpPr>
          <p:cNvPr id="32" name="Прямоугольник с двумя скругленными соседними углами 31">
            <a:hlinkClick r:id="rId15" action="ppaction://hlinksldjump"/>
          </p:cNvPr>
          <p:cNvSpPr/>
          <p:nvPr/>
        </p:nvSpPr>
        <p:spPr>
          <a:xfrm rot="10800000">
            <a:off x="0" y="0"/>
            <a:ext cx="1426697" cy="785818"/>
          </a:xfrm>
          <a:prstGeom prst="round2SameRect">
            <a:avLst>
              <a:gd name="adj1" fmla="val 50000"/>
              <a:gd name="adj2" fmla="val 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3" name="Прямоугольник 32"/>
          <p:cNvSpPr/>
          <p:nvPr/>
        </p:nvSpPr>
        <p:spPr>
          <a:xfrm>
            <a:off x="142844" y="214290"/>
            <a:ext cx="968855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dirty="0" smtClean="0">
                <a:latin typeface="Corbel"/>
              </a:rPr>
              <a:t>Главная</a:t>
            </a:r>
            <a:endParaRPr lang="ru-RU" dirty="0">
              <a:latin typeface="Corbel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3000364" y="5643578"/>
            <a:ext cx="15584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  <a:hlinkClick r:id="" action="ppaction://hlinkshowjump?jump=nextslide"/>
              </a:rPr>
              <a:t>ДАЛЕЕ</a:t>
            </a:r>
            <a:r>
              <a:rPr lang="ru-RU" b="1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&gt;&gt;&gt;</a:t>
            </a: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3" descr="\mathrm{Mg + 2 \ H_2SO_4 \longrightarrow \ MgSO_4 + \ SO_2 \uparrow + 2 \ H_2O}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85926"/>
            <a:ext cx="3714750" cy="180975"/>
          </a:xfrm>
          <a:prstGeom prst="rect">
            <a:avLst/>
          </a:prstGeom>
          <a:noFill/>
        </p:spPr>
      </p:pic>
      <p:pic>
        <p:nvPicPr>
          <p:cNvPr id="22532" name="Picture 4" descr="\mathrm{R_1-COOH + \ R_2-OH \longrightarrow \ R_1-COO-R_2 + \ H_2O}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286124"/>
            <a:ext cx="4457700" cy="180975"/>
          </a:xfrm>
          <a:prstGeom prst="rect">
            <a:avLst/>
          </a:prstGeom>
          <a:noFill/>
        </p:spPr>
      </p:pic>
      <p:pic>
        <p:nvPicPr>
          <p:cNvPr id="22533" name="Picture 5" descr="\mathrm{CH_3COOH + \ C_2H_5OH \longrightarrow \ CH_3COOC_2H_5 + \ H_2O}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643314"/>
            <a:ext cx="4210050" cy="17145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0" y="1071546"/>
            <a:ext cx="84296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С </a:t>
            </a:r>
            <a:r>
              <a:rPr lang="ru-RU" dirty="0" smtClean="0">
                <a:latin typeface="Arial" charset="0"/>
                <a:cs typeface="Arial" charset="0"/>
              </a:rPr>
              <a:t>азотной кислотой</a:t>
            </a:r>
            <a:r>
              <a:rPr lang="ru-RU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 и концентрированной </a:t>
            </a:r>
            <a:r>
              <a:rPr lang="ru-RU" dirty="0" smtClean="0">
                <a:latin typeface="Arial" charset="0"/>
                <a:cs typeface="Arial" charset="0"/>
              </a:rPr>
              <a:t>серной кислотами </a:t>
            </a:r>
            <a:r>
              <a:rPr lang="ru-RU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реакция идёт иначе: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2143116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Для органических кислот характерна </a:t>
            </a:r>
            <a:r>
              <a:rPr lang="ru-RU" sz="1600" dirty="0" smtClean="0">
                <a:latin typeface="Arial" charset="0"/>
                <a:cs typeface="Arial" charset="0"/>
              </a:rPr>
              <a:t>реакция этерификации</a:t>
            </a:r>
            <a:r>
              <a:rPr lang="ru-RU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 (взаимодействие со </a:t>
            </a:r>
            <a:r>
              <a:rPr lang="ru-RU" sz="1600" dirty="0" smtClean="0">
                <a:latin typeface="Arial" charset="0"/>
                <a:cs typeface="Arial" charset="0"/>
              </a:rPr>
              <a:t>спиртами </a:t>
            </a:r>
            <a:r>
              <a:rPr lang="ru-RU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с образованием</a:t>
            </a:r>
            <a:r>
              <a:rPr lang="ru-RU" sz="1600" dirty="0" smtClean="0">
                <a:latin typeface="Arial" charset="0"/>
                <a:cs typeface="Arial" charset="0"/>
              </a:rPr>
              <a:t> сложного эфира и</a:t>
            </a:r>
            <a:r>
              <a:rPr lang="en-US" sz="1600" dirty="0" smtClean="0">
                <a:latin typeface="Arial" charset="0"/>
                <a:cs typeface="Arial" charset="0"/>
              </a:rPr>
              <a:t> </a:t>
            </a:r>
            <a:r>
              <a:rPr lang="ru-RU" sz="1600" dirty="0" smtClean="0">
                <a:latin typeface="Arial" charset="0"/>
                <a:cs typeface="Arial" charset="0"/>
              </a:rPr>
              <a:t>воды</a:t>
            </a:r>
            <a:r>
              <a:rPr lang="ru-RU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):</a:t>
            </a:r>
          </a:p>
          <a:p>
            <a:pPr lvl="1" indent="-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 </a:t>
            </a:r>
            <a:endParaRPr lang="ru-RU" sz="2400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Например,</a:t>
            </a:r>
            <a:endParaRPr lang="ru-RU" sz="2400" dirty="0" smtClean="0">
              <a:latin typeface="Arial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357158" y="6611951"/>
            <a:ext cx="1426697" cy="234941"/>
            <a:chOff x="357163" y="1817691"/>
            <a:chExt cx="1426697" cy="2235200"/>
          </a:xfrm>
        </p:grpSpPr>
        <p:sp>
          <p:nvSpPr>
            <p:cNvPr id="9" name="Прямоугольник с двумя скругленными соседними углами 8">
              <a:hlinkClick r:id="rId5" action="ppaction://hlinksldjump"/>
            </p:cNvPr>
            <p:cNvSpPr/>
            <p:nvPr/>
          </p:nvSpPr>
          <p:spPr>
            <a:xfrm rot="10800000">
              <a:off x="357163" y="1817691"/>
              <a:ext cx="1426697" cy="2235200"/>
            </a:xfrm>
            <a:prstGeom prst="round2SameRect">
              <a:avLst>
                <a:gd name="adj1" fmla="val 10500"/>
                <a:gd name="adj2" fmla="val 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Прямоугольник 9"/>
            <p:cNvSpPr/>
            <p:nvPr/>
          </p:nvSpPr>
          <p:spPr>
            <a:xfrm rot="21600000">
              <a:off x="401039" y="1817691"/>
              <a:ext cx="1338945" cy="21913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3152" tIns="274320" rIns="73152" bIns="142240" numCol="1" spcCol="1270" anchor="t" anchorCtr="0">
              <a:noAutofit/>
            </a:bodyPr>
            <a:lstStyle/>
            <a:p>
              <a:pPr lvl="0" algn="l" defTabSz="914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000" b="0" i="0" kern="1200" dirty="0" smtClean="0">
                  <a:latin typeface="Corbel"/>
                  <a:ea typeface="+mn-ea"/>
                  <a:cs typeface="+mn-cs"/>
                </a:rPr>
                <a:t>Определение</a:t>
              </a:r>
              <a:endParaRPr lang="ru-RU" sz="2000" b="0" i="0" kern="1200" dirty="0">
                <a:latin typeface="Corbel"/>
                <a:ea typeface="+mn-ea"/>
                <a:cs typeface="+mn-cs"/>
              </a:endParaRP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2000231" y="6611951"/>
            <a:ext cx="1490132" cy="234941"/>
            <a:chOff x="2000236" y="1817691"/>
            <a:chExt cx="1490132" cy="2235200"/>
          </a:xfrm>
          <a:solidFill>
            <a:srgbClr val="00B0F0"/>
          </a:solidFill>
        </p:grpSpPr>
        <p:sp>
          <p:nvSpPr>
            <p:cNvPr id="12" name="Прямоугольник с двумя скругленными соседними углами 11">
              <a:hlinkClick r:id="rId6" action="ppaction://hlinksldjump"/>
            </p:cNvPr>
            <p:cNvSpPr/>
            <p:nvPr/>
          </p:nvSpPr>
          <p:spPr>
            <a:xfrm rot="10800000">
              <a:off x="2000236" y="1817691"/>
              <a:ext cx="1490132" cy="2235200"/>
            </a:xfrm>
            <a:prstGeom prst="round2SameRect">
              <a:avLst>
                <a:gd name="adj1" fmla="val 10500"/>
                <a:gd name="adj2" fmla="val 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1170380"/>
                <a:satOff val="-1460"/>
                <a:lumOff val="343"/>
                <a:alphaOff val="0"/>
              </a:schemeClr>
            </a:fillRef>
            <a:effectRef idx="2">
              <a:schemeClr val="accent2">
                <a:hueOff val="1170380"/>
                <a:satOff val="-1460"/>
                <a:lumOff val="34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Прямоугольник 12"/>
            <p:cNvSpPr/>
            <p:nvPr/>
          </p:nvSpPr>
          <p:spPr>
            <a:xfrm>
              <a:off x="2046063" y="1817691"/>
              <a:ext cx="1398478" cy="218937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3152" tIns="274320" rIns="73152" bIns="142240" numCol="1" spcCol="1270" anchor="t" anchorCtr="0">
              <a:noAutofit/>
            </a:bodyPr>
            <a:lstStyle/>
            <a:p>
              <a:pPr lvl="0" algn="l" defTabSz="914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000" b="0" i="0" kern="1200" dirty="0" smtClean="0">
                  <a:latin typeface="Corbel"/>
                  <a:ea typeface="+mn-ea"/>
                  <a:cs typeface="+mn-cs"/>
                </a:rPr>
                <a:t>Классификация </a:t>
              </a:r>
              <a:r>
                <a:rPr lang="ru-RU" sz="2000" dirty="0" smtClean="0">
                  <a:latin typeface="Corbel"/>
                </a:rPr>
                <a:t>кислот</a:t>
              </a:r>
              <a:endParaRPr lang="ru-RU" sz="2000" b="0" i="0" kern="1200" dirty="0">
                <a:latin typeface="Corbel"/>
                <a:ea typeface="+mn-ea"/>
                <a:cs typeface="+mn-cs"/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3714732" y="6611951"/>
            <a:ext cx="1590645" cy="234941"/>
            <a:chOff x="3714737" y="1817691"/>
            <a:chExt cx="1590645" cy="2235200"/>
          </a:xfrm>
        </p:grpSpPr>
        <p:sp>
          <p:nvSpPr>
            <p:cNvPr id="15" name="Прямоугольник с двумя скругленными соседними углами 14">
              <a:hlinkClick r:id="rId7" action="ppaction://hlinksldjump"/>
            </p:cNvPr>
            <p:cNvSpPr/>
            <p:nvPr/>
          </p:nvSpPr>
          <p:spPr>
            <a:xfrm rot="10800000">
              <a:off x="3714737" y="1817691"/>
              <a:ext cx="1590645" cy="2235200"/>
            </a:xfrm>
            <a:prstGeom prst="round2SameRect">
              <a:avLst>
                <a:gd name="adj1" fmla="val 10500"/>
                <a:gd name="adj2" fmla="val 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2340759"/>
                <a:satOff val="-2919"/>
                <a:lumOff val="686"/>
                <a:alphaOff val="0"/>
              </a:schemeClr>
            </a:fillRef>
            <a:effectRef idx="2">
              <a:schemeClr val="accent2">
                <a:hueOff val="2340759"/>
                <a:satOff val="-2919"/>
                <a:lumOff val="68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Прямоугольник 15"/>
            <p:cNvSpPr/>
            <p:nvPr/>
          </p:nvSpPr>
          <p:spPr>
            <a:xfrm rot="21600000">
              <a:off x="3763655" y="1817691"/>
              <a:ext cx="1492809" cy="218628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3152" tIns="274320" rIns="73152" bIns="142240" numCol="1" spcCol="1270" anchor="t" anchorCtr="0">
              <a:noAutofit/>
            </a:bodyPr>
            <a:lstStyle/>
            <a:p>
              <a:pPr lvl="0" algn="l" defTabSz="914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000" b="0" i="0" kern="1200" dirty="0" smtClean="0">
                  <a:latin typeface="Corbel"/>
                  <a:ea typeface="+mn-ea"/>
                  <a:cs typeface="+mn-cs"/>
                </a:rPr>
                <a:t>Химические</a:t>
              </a:r>
              <a:r>
                <a:rPr lang="ru-RU" sz="2000" b="0" i="0" kern="1200" baseline="0" dirty="0" smtClean="0">
                  <a:latin typeface="Corbel"/>
                  <a:ea typeface="+mn-ea"/>
                  <a:cs typeface="+mn-cs"/>
                </a:rPr>
                <a:t> свойства</a:t>
              </a:r>
              <a:endParaRPr lang="ru-RU" sz="2000" b="0" i="0" kern="1200" dirty="0">
                <a:latin typeface="Corbel"/>
                <a:ea typeface="+mn-ea"/>
                <a:cs typeface="+mn-cs"/>
              </a:endParaRP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5526382" y="6623059"/>
            <a:ext cx="1590645" cy="234941"/>
            <a:chOff x="5526387" y="1828799"/>
            <a:chExt cx="1590645" cy="2235200"/>
          </a:xfrm>
        </p:grpSpPr>
        <p:sp>
          <p:nvSpPr>
            <p:cNvPr id="18" name="Прямоугольник с двумя скругленными соседними углами 17"/>
            <p:cNvSpPr/>
            <p:nvPr/>
          </p:nvSpPr>
          <p:spPr>
            <a:xfrm rot="10800000">
              <a:off x="5526387" y="1828799"/>
              <a:ext cx="1590645" cy="2235200"/>
            </a:xfrm>
            <a:prstGeom prst="round2SameRect">
              <a:avLst>
                <a:gd name="adj1" fmla="val 10500"/>
                <a:gd name="adj2" fmla="val 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3511139"/>
                <a:satOff val="-4379"/>
                <a:lumOff val="1030"/>
                <a:alphaOff val="0"/>
              </a:schemeClr>
            </a:fillRef>
            <a:effectRef idx="2">
              <a:schemeClr val="accent2">
                <a:hueOff val="3511139"/>
                <a:satOff val="-4379"/>
                <a:lumOff val="103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Прямоугольник 18"/>
            <p:cNvSpPr/>
            <p:nvPr/>
          </p:nvSpPr>
          <p:spPr>
            <a:xfrm rot="21600000">
              <a:off x="5575305" y="1828799"/>
              <a:ext cx="1492809" cy="218628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3152" tIns="274320" rIns="73152" bIns="142240" numCol="1" spcCol="1270" anchor="t" anchorCtr="0">
              <a:noAutofit/>
            </a:bodyPr>
            <a:lstStyle/>
            <a:p>
              <a:pPr lvl="0" algn="l" defTabSz="914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000" b="0" i="0" kern="1200" dirty="0" smtClean="0">
                  <a:latin typeface="Corbel"/>
                  <a:ea typeface="+mn-ea"/>
                  <a:cs typeface="+mn-cs"/>
                </a:rPr>
                <a:t>Неорганические кислоты</a:t>
              </a:r>
              <a:endParaRPr lang="ru-RU" sz="2000" b="0" i="0" kern="1200" dirty="0">
                <a:latin typeface="Corbel"/>
                <a:ea typeface="+mn-ea"/>
                <a:cs typeface="+mn-cs"/>
              </a:endParaRPr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7276091" y="6623059"/>
            <a:ext cx="1590645" cy="234941"/>
            <a:chOff x="7276096" y="1828799"/>
            <a:chExt cx="1590645" cy="2235200"/>
          </a:xfrm>
        </p:grpSpPr>
        <p:sp>
          <p:nvSpPr>
            <p:cNvPr id="21" name="Прямоугольник с двумя скругленными соседними углами 20"/>
            <p:cNvSpPr/>
            <p:nvPr/>
          </p:nvSpPr>
          <p:spPr>
            <a:xfrm rot="10800000">
              <a:off x="7276096" y="1828799"/>
              <a:ext cx="1590645" cy="2235200"/>
            </a:xfrm>
            <a:prstGeom prst="round2SameRect">
              <a:avLst>
                <a:gd name="adj1" fmla="val 10500"/>
                <a:gd name="adj2" fmla="val 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4681519"/>
                <a:satOff val="-5839"/>
                <a:lumOff val="1373"/>
                <a:alphaOff val="0"/>
              </a:schemeClr>
            </a:fillRef>
            <a:effectRef idx="2">
              <a:schemeClr val="accent2">
                <a:hueOff val="4681519"/>
                <a:satOff val="-5839"/>
                <a:lumOff val="137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Прямоугольник 21"/>
            <p:cNvSpPr/>
            <p:nvPr/>
          </p:nvSpPr>
          <p:spPr>
            <a:xfrm rot="21600000">
              <a:off x="7325014" y="1828799"/>
              <a:ext cx="1492809" cy="218628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3152" tIns="274320" rIns="73152" bIns="142240" numCol="1" spcCol="1270" anchor="t" anchorCtr="0">
              <a:noAutofit/>
            </a:bodyPr>
            <a:lstStyle/>
            <a:p>
              <a:pPr lvl="0" algn="l" defTabSz="914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000" b="0" i="0" kern="1200" dirty="0" smtClean="0">
                  <a:latin typeface="Corbel"/>
                  <a:ea typeface="+mn-ea"/>
                  <a:cs typeface="+mn-cs"/>
                </a:rPr>
                <a:t>Органические кислоты</a:t>
              </a:r>
              <a:endParaRPr lang="ru-RU" sz="2000" b="0" i="0" kern="1200" dirty="0">
                <a:latin typeface="Corbel"/>
                <a:ea typeface="+mn-ea"/>
                <a:cs typeface="+mn-cs"/>
              </a:endParaRPr>
            </a:p>
          </p:txBody>
        </p:sp>
      </p:grpSp>
      <p:sp>
        <p:nvSpPr>
          <p:cNvPr id="23" name="Прямоугольник с двумя скругленными соседними углами 22">
            <a:hlinkClick r:id="rId8" action="ppaction://hlinksldjump"/>
          </p:cNvPr>
          <p:cNvSpPr/>
          <p:nvPr/>
        </p:nvSpPr>
        <p:spPr>
          <a:xfrm rot="10800000">
            <a:off x="0" y="0"/>
            <a:ext cx="1426697" cy="785818"/>
          </a:xfrm>
          <a:prstGeom prst="round2SameRect">
            <a:avLst>
              <a:gd name="adj1" fmla="val 50000"/>
              <a:gd name="adj2" fmla="val 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4" name="Прямоугольник 23"/>
          <p:cNvSpPr/>
          <p:nvPr/>
        </p:nvSpPr>
        <p:spPr>
          <a:xfrm>
            <a:off x="142844" y="214290"/>
            <a:ext cx="968855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dirty="0" smtClean="0">
                <a:latin typeface="Corbel"/>
              </a:rPr>
              <a:t>Главная</a:t>
            </a:r>
            <a:endParaRPr lang="ru-RU" dirty="0">
              <a:latin typeface="Corbel"/>
            </a:endParaRPr>
          </a:p>
        </p:txBody>
      </p:sp>
      <p:sp>
        <p:nvSpPr>
          <p:cNvPr id="25" name="Прямоугольник 24">
            <a:hlinkClick r:id="" action="ppaction://hlinkshowjump?jump=previousslide"/>
          </p:cNvPr>
          <p:cNvSpPr/>
          <p:nvPr/>
        </p:nvSpPr>
        <p:spPr>
          <a:xfrm>
            <a:off x="214282" y="3857628"/>
            <a:ext cx="137569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&lt;&lt;&lt;</a:t>
            </a:r>
            <a:r>
              <a:rPr lang="ru-RU" sz="1600" b="1" dirty="0" smtClean="0">
                <a:solidFill>
                  <a:srgbClr val="FF0000"/>
                </a:solidFill>
              </a:rPr>
              <a:t>НАЗАД</a:t>
            </a:r>
            <a:endParaRPr lang="ru-RU" sz="1600" dirty="0">
              <a:solidFill>
                <a:srgbClr val="FF0000"/>
              </a:solidFill>
            </a:endParaRPr>
          </a:p>
        </p:txBody>
      </p:sp>
      <p:pic>
        <p:nvPicPr>
          <p:cNvPr id="9218" name="Picture 2" descr="Картинка 20 из 650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000636" y="1928802"/>
            <a:ext cx="4143364" cy="4929198"/>
          </a:xfrm>
          <a:prstGeom prst="rect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соседними углами 1">
            <a:hlinkClick r:id="rId2" action="ppaction://hlinksldjump"/>
          </p:cNvPr>
          <p:cNvSpPr/>
          <p:nvPr/>
        </p:nvSpPr>
        <p:spPr>
          <a:xfrm rot="10800000">
            <a:off x="0" y="0"/>
            <a:ext cx="1426697" cy="785818"/>
          </a:xfrm>
          <a:prstGeom prst="round2SameRect">
            <a:avLst>
              <a:gd name="adj1" fmla="val 50000"/>
              <a:gd name="adj2" fmla="val 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" name="Прямоугольник 2"/>
          <p:cNvSpPr/>
          <p:nvPr/>
        </p:nvSpPr>
        <p:spPr>
          <a:xfrm>
            <a:off x="142844" y="214290"/>
            <a:ext cx="968855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dirty="0" smtClean="0">
                <a:latin typeface="Corbel"/>
              </a:rPr>
              <a:t>Главная</a:t>
            </a:r>
            <a:endParaRPr lang="ru-RU" dirty="0">
              <a:latin typeface="Corbel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357158" y="6611951"/>
            <a:ext cx="1426697" cy="234941"/>
            <a:chOff x="357163" y="1817691"/>
            <a:chExt cx="1426697" cy="2235200"/>
          </a:xfrm>
        </p:grpSpPr>
        <p:sp>
          <p:nvSpPr>
            <p:cNvPr id="5" name="Прямоугольник с двумя скругленными соседними углами 4">
              <a:hlinkClick r:id="rId3" action="ppaction://hlinksldjump"/>
            </p:cNvPr>
            <p:cNvSpPr/>
            <p:nvPr/>
          </p:nvSpPr>
          <p:spPr>
            <a:xfrm rot="10800000">
              <a:off x="357163" y="1817691"/>
              <a:ext cx="1426697" cy="2235200"/>
            </a:xfrm>
            <a:prstGeom prst="round2SameRect">
              <a:avLst>
                <a:gd name="adj1" fmla="val 10500"/>
                <a:gd name="adj2" fmla="val 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Прямоугольник 5"/>
            <p:cNvSpPr/>
            <p:nvPr/>
          </p:nvSpPr>
          <p:spPr>
            <a:xfrm rot="21600000">
              <a:off x="401039" y="1817691"/>
              <a:ext cx="1338945" cy="21913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3152" tIns="274320" rIns="73152" bIns="142240" numCol="1" spcCol="1270" anchor="t" anchorCtr="0">
              <a:noAutofit/>
            </a:bodyPr>
            <a:lstStyle/>
            <a:p>
              <a:pPr lvl="0" algn="l" defTabSz="914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000" b="0" i="0" kern="1200" dirty="0" smtClean="0">
                  <a:latin typeface="Corbel"/>
                  <a:ea typeface="+mn-ea"/>
                  <a:cs typeface="+mn-cs"/>
                </a:rPr>
                <a:t>Определение</a:t>
              </a:r>
              <a:endParaRPr lang="ru-RU" sz="2000" b="0" i="0" kern="1200" dirty="0">
                <a:latin typeface="Corbel"/>
                <a:ea typeface="+mn-ea"/>
                <a:cs typeface="+mn-cs"/>
              </a:endParaRP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2000231" y="6611951"/>
            <a:ext cx="1490132" cy="234941"/>
            <a:chOff x="2000236" y="1817691"/>
            <a:chExt cx="1490132" cy="2235200"/>
          </a:xfrm>
          <a:solidFill>
            <a:srgbClr val="00B0F0"/>
          </a:solidFill>
        </p:grpSpPr>
        <p:sp>
          <p:nvSpPr>
            <p:cNvPr id="8" name="Прямоугольник с двумя скругленными соседними углами 7">
              <a:hlinkClick r:id="rId4" action="ppaction://hlinksldjump"/>
            </p:cNvPr>
            <p:cNvSpPr/>
            <p:nvPr/>
          </p:nvSpPr>
          <p:spPr>
            <a:xfrm rot="10800000">
              <a:off x="2000236" y="1817691"/>
              <a:ext cx="1490132" cy="2235200"/>
            </a:xfrm>
            <a:prstGeom prst="round2SameRect">
              <a:avLst>
                <a:gd name="adj1" fmla="val 10500"/>
                <a:gd name="adj2" fmla="val 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1170380"/>
                <a:satOff val="-1460"/>
                <a:lumOff val="343"/>
                <a:alphaOff val="0"/>
              </a:schemeClr>
            </a:fillRef>
            <a:effectRef idx="2">
              <a:schemeClr val="accent2">
                <a:hueOff val="1170380"/>
                <a:satOff val="-1460"/>
                <a:lumOff val="34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Прямоугольник 8"/>
            <p:cNvSpPr/>
            <p:nvPr/>
          </p:nvSpPr>
          <p:spPr>
            <a:xfrm>
              <a:off x="2046063" y="1817691"/>
              <a:ext cx="1398478" cy="218937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3152" tIns="274320" rIns="73152" bIns="142240" numCol="1" spcCol="1270" anchor="t" anchorCtr="0">
              <a:noAutofit/>
            </a:bodyPr>
            <a:lstStyle/>
            <a:p>
              <a:pPr lvl="0" algn="l" defTabSz="914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000" b="0" i="0" kern="1200" dirty="0" smtClean="0">
                  <a:latin typeface="Corbel"/>
                  <a:ea typeface="+mn-ea"/>
                  <a:cs typeface="+mn-cs"/>
                </a:rPr>
                <a:t>Классификация </a:t>
              </a:r>
              <a:r>
                <a:rPr lang="ru-RU" sz="2000" dirty="0" smtClean="0">
                  <a:latin typeface="Corbel"/>
                </a:rPr>
                <a:t>кислот</a:t>
              </a:r>
              <a:endParaRPr lang="ru-RU" sz="2000" b="0" i="0" kern="1200" dirty="0">
                <a:latin typeface="Corbel"/>
                <a:ea typeface="+mn-ea"/>
                <a:cs typeface="+mn-cs"/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3714732" y="6611951"/>
            <a:ext cx="1590645" cy="234941"/>
            <a:chOff x="3714737" y="1817691"/>
            <a:chExt cx="1590645" cy="2235200"/>
          </a:xfrm>
        </p:grpSpPr>
        <p:sp>
          <p:nvSpPr>
            <p:cNvPr id="11" name="Прямоугольник с двумя скругленными соседними углами 10">
              <a:hlinkClick r:id="rId5" action="ppaction://hlinksldjump"/>
            </p:cNvPr>
            <p:cNvSpPr/>
            <p:nvPr/>
          </p:nvSpPr>
          <p:spPr>
            <a:xfrm rot="10800000">
              <a:off x="3714737" y="1817691"/>
              <a:ext cx="1590645" cy="2235200"/>
            </a:xfrm>
            <a:prstGeom prst="round2SameRect">
              <a:avLst>
                <a:gd name="adj1" fmla="val 10500"/>
                <a:gd name="adj2" fmla="val 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2340759"/>
                <a:satOff val="-2919"/>
                <a:lumOff val="686"/>
                <a:alphaOff val="0"/>
              </a:schemeClr>
            </a:fillRef>
            <a:effectRef idx="2">
              <a:schemeClr val="accent2">
                <a:hueOff val="2340759"/>
                <a:satOff val="-2919"/>
                <a:lumOff val="68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Прямоугольник 11"/>
            <p:cNvSpPr/>
            <p:nvPr/>
          </p:nvSpPr>
          <p:spPr>
            <a:xfrm rot="21600000">
              <a:off x="3763655" y="1817691"/>
              <a:ext cx="1492809" cy="218628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3152" tIns="274320" rIns="73152" bIns="142240" numCol="1" spcCol="1270" anchor="t" anchorCtr="0">
              <a:noAutofit/>
            </a:bodyPr>
            <a:lstStyle/>
            <a:p>
              <a:pPr lvl="0" algn="l" defTabSz="914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000" b="0" i="0" kern="1200" dirty="0" smtClean="0">
                  <a:latin typeface="Corbel"/>
                  <a:ea typeface="+mn-ea"/>
                  <a:cs typeface="+mn-cs"/>
                </a:rPr>
                <a:t>Химические</a:t>
              </a:r>
              <a:r>
                <a:rPr lang="ru-RU" sz="2000" b="0" i="0" kern="1200" baseline="0" dirty="0" smtClean="0">
                  <a:latin typeface="Corbel"/>
                  <a:ea typeface="+mn-ea"/>
                  <a:cs typeface="+mn-cs"/>
                </a:rPr>
                <a:t> свойства</a:t>
              </a:r>
              <a:endParaRPr lang="ru-RU" sz="2000" b="0" i="0" kern="1200" dirty="0">
                <a:latin typeface="Corbel"/>
                <a:ea typeface="+mn-ea"/>
                <a:cs typeface="+mn-cs"/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5526382" y="6623059"/>
            <a:ext cx="1590645" cy="234941"/>
            <a:chOff x="5526387" y="1828799"/>
            <a:chExt cx="1590645" cy="2235200"/>
          </a:xfrm>
        </p:grpSpPr>
        <p:sp>
          <p:nvSpPr>
            <p:cNvPr id="14" name="Прямоугольник с двумя скругленными соседними углами 13"/>
            <p:cNvSpPr/>
            <p:nvPr/>
          </p:nvSpPr>
          <p:spPr>
            <a:xfrm rot="10800000">
              <a:off x="5526387" y="1828799"/>
              <a:ext cx="1590645" cy="2235200"/>
            </a:xfrm>
            <a:prstGeom prst="round2SameRect">
              <a:avLst>
                <a:gd name="adj1" fmla="val 10500"/>
                <a:gd name="adj2" fmla="val 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3511139"/>
                <a:satOff val="-4379"/>
                <a:lumOff val="1030"/>
                <a:alphaOff val="0"/>
              </a:schemeClr>
            </a:fillRef>
            <a:effectRef idx="2">
              <a:schemeClr val="accent2">
                <a:hueOff val="3511139"/>
                <a:satOff val="-4379"/>
                <a:lumOff val="103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Прямоугольник 14"/>
            <p:cNvSpPr/>
            <p:nvPr/>
          </p:nvSpPr>
          <p:spPr>
            <a:xfrm rot="21600000">
              <a:off x="5575305" y="1828799"/>
              <a:ext cx="1492809" cy="218628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3152" tIns="274320" rIns="73152" bIns="142240" numCol="1" spcCol="1270" anchor="t" anchorCtr="0">
              <a:noAutofit/>
            </a:bodyPr>
            <a:lstStyle/>
            <a:p>
              <a:pPr lvl="0" algn="l" defTabSz="914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000" b="0" i="0" kern="1200" dirty="0" smtClean="0">
                  <a:latin typeface="Corbel"/>
                  <a:ea typeface="+mn-ea"/>
                  <a:cs typeface="+mn-cs"/>
                </a:rPr>
                <a:t>Неорганические кислоты</a:t>
              </a:r>
              <a:endParaRPr lang="ru-RU" sz="2000" b="0" i="0" kern="1200" dirty="0">
                <a:latin typeface="Corbel"/>
                <a:ea typeface="+mn-ea"/>
                <a:cs typeface="+mn-cs"/>
              </a:endParaRP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7276091" y="6623059"/>
            <a:ext cx="1590645" cy="234941"/>
            <a:chOff x="7276096" y="1828799"/>
            <a:chExt cx="1590645" cy="2235200"/>
          </a:xfrm>
        </p:grpSpPr>
        <p:sp>
          <p:nvSpPr>
            <p:cNvPr id="17" name="Прямоугольник с двумя скругленными соседними углами 16"/>
            <p:cNvSpPr/>
            <p:nvPr/>
          </p:nvSpPr>
          <p:spPr>
            <a:xfrm rot="10800000">
              <a:off x="7276096" y="1828799"/>
              <a:ext cx="1590645" cy="2235200"/>
            </a:xfrm>
            <a:prstGeom prst="round2SameRect">
              <a:avLst>
                <a:gd name="adj1" fmla="val 10500"/>
                <a:gd name="adj2" fmla="val 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4681519"/>
                <a:satOff val="-5839"/>
                <a:lumOff val="1373"/>
                <a:alphaOff val="0"/>
              </a:schemeClr>
            </a:fillRef>
            <a:effectRef idx="2">
              <a:schemeClr val="accent2">
                <a:hueOff val="4681519"/>
                <a:satOff val="-5839"/>
                <a:lumOff val="137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Прямоугольник 17"/>
            <p:cNvSpPr/>
            <p:nvPr/>
          </p:nvSpPr>
          <p:spPr>
            <a:xfrm rot="21600000">
              <a:off x="7325014" y="1828799"/>
              <a:ext cx="1492809" cy="218628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3152" tIns="274320" rIns="73152" bIns="142240" numCol="1" spcCol="1270" anchor="t" anchorCtr="0">
              <a:noAutofit/>
            </a:bodyPr>
            <a:lstStyle/>
            <a:p>
              <a:pPr lvl="0" algn="l" defTabSz="914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000" b="0" i="0" kern="1200" dirty="0" smtClean="0">
                  <a:latin typeface="Corbel"/>
                  <a:ea typeface="+mn-ea"/>
                  <a:cs typeface="+mn-cs"/>
                </a:rPr>
                <a:t>Органические кислоты</a:t>
              </a:r>
              <a:endParaRPr lang="ru-RU" sz="2000" b="0" i="0" kern="1200" dirty="0">
                <a:latin typeface="Corbel"/>
                <a:ea typeface="+mn-ea"/>
                <a:cs typeface="+mn-cs"/>
              </a:endParaRPr>
            </a:p>
          </p:txBody>
        </p:sp>
      </p:grpSp>
      <p:sp>
        <p:nvSpPr>
          <p:cNvPr id="19" name="Прямоугольник 18"/>
          <p:cNvSpPr/>
          <p:nvPr/>
        </p:nvSpPr>
        <p:spPr>
          <a:xfrm>
            <a:off x="2000232" y="214290"/>
            <a:ext cx="4831772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rbel"/>
              </a:rPr>
              <a:t>Неорганические кислоты</a:t>
            </a:r>
            <a:endParaRPr lang="ru-RU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rbel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0" y="1428736"/>
            <a:ext cx="307180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Азотистая кислота</a:t>
            </a:r>
          </a:p>
          <a:p>
            <a:r>
              <a:rPr lang="ru-RU" sz="1400" dirty="0" smtClean="0"/>
              <a:t>Азотная кислота</a:t>
            </a:r>
          </a:p>
          <a:p>
            <a:r>
              <a:rPr lang="ru-RU" sz="1400" dirty="0" smtClean="0"/>
              <a:t>Борная кислота</a:t>
            </a:r>
          </a:p>
          <a:p>
            <a:r>
              <a:rPr lang="ru-RU" sz="1400" dirty="0" err="1" smtClean="0"/>
              <a:t>Бромоводородная</a:t>
            </a:r>
            <a:r>
              <a:rPr lang="ru-RU" sz="1400" dirty="0" smtClean="0"/>
              <a:t> кислота</a:t>
            </a:r>
          </a:p>
          <a:p>
            <a:r>
              <a:rPr lang="ru-RU" sz="1400" dirty="0" err="1" smtClean="0"/>
              <a:t>Йодоводородная</a:t>
            </a:r>
            <a:r>
              <a:rPr lang="ru-RU" sz="1400" dirty="0" smtClean="0"/>
              <a:t> кислота</a:t>
            </a:r>
          </a:p>
          <a:p>
            <a:r>
              <a:rPr lang="ru-RU" sz="1400" dirty="0" smtClean="0"/>
              <a:t>Йодноватая кислота</a:t>
            </a:r>
          </a:p>
          <a:p>
            <a:r>
              <a:rPr lang="ru-RU" sz="1400" dirty="0" err="1" smtClean="0"/>
              <a:t>Иодная</a:t>
            </a:r>
            <a:r>
              <a:rPr lang="ru-RU" sz="1400" dirty="0" smtClean="0"/>
              <a:t> кислота</a:t>
            </a:r>
          </a:p>
          <a:p>
            <a:r>
              <a:rPr lang="ru-RU" sz="1400" dirty="0" smtClean="0"/>
              <a:t>Серная кислота</a:t>
            </a:r>
          </a:p>
          <a:p>
            <a:r>
              <a:rPr lang="ru-RU" sz="1400" dirty="0" smtClean="0"/>
              <a:t>Соляная кислота</a:t>
            </a:r>
          </a:p>
          <a:p>
            <a:r>
              <a:rPr lang="ru-RU" sz="1400" dirty="0" smtClean="0"/>
              <a:t>Селеновая кислота</a:t>
            </a:r>
          </a:p>
          <a:p>
            <a:r>
              <a:rPr lang="ru-RU" sz="1400" dirty="0" smtClean="0"/>
              <a:t>Ортофосфорная кислота</a:t>
            </a:r>
          </a:p>
          <a:p>
            <a:r>
              <a:rPr lang="ru-RU" sz="1400" dirty="0" err="1" smtClean="0"/>
              <a:t>Ортокарбоновая</a:t>
            </a:r>
            <a:r>
              <a:rPr lang="ru-RU" sz="1400" dirty="0" smtClean="0"/>
              <a:t> кислота</a:t>
            </a:r>
          </a:p>
          <a:p>
            <a:r>
              <a:rPr lang="ru-RU" sz="1400" dirty="0" smtClean="0"/>
              <a:t>Сернистая кислота</a:t>
            </a:r>
          </a:p>
          <a:p>
            <a:r>
              <a:rPr lang="ru-RU" sz="1400" dirty="0" smtClean="0"/>
              <a:t>Сероводородная кислота</a:t>
            </a:r>
          </a:p>
          <a:p>
            <a:r>
              <a:rPr lang="ru-RU" sz="1400" dirty="0" smtClean="0"/>
              <a:t>Фтороводородная кислота</a:t>
            </a:r>
          </a:p>
          <a:p>
            <a:r>
              <a:rPr lang="ru-RU" sz="1400" dirty="0" smtClean="0"/>
              <a:t>Хлорноватистая кислота</a:t>
            </a:r>
            <a:endParaRPr lang="ru-RU" sz="14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4286248" y="1000108"/>
            <a:ext cx="378621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sz="1400" dirty="0" smtClean="0"/>
              <a:t>Хлорноватая кислота</a:t>
            </a:r>
          </a:p>
          <a:p>
            <a:r>
              <a:rPr lang="ru-RU" sz="1400" dirty="0" smtClean="0"/>
              <a:t>Хлористая кислота</a:t>
            </a:r>
          </a:p>
          <a:p>
            <a:r>
              <a:rPr lang="ru-RU" sz="1400" dirty="0" smtClean="0"/>
              <a:t>Хлорная кислота</a:t>
            </a:r>
          </a:p>
          <a:p>
            <a:r>
              <a:rPr lang="ru-RU" sz="1400" dirty="0" smtClean="0"/>
              <a:t>Кремниевая кислота</a:t>
            </a:r>
          </a:p>
          <a:p>
            <a:r>
              <a:rPr lang="ru-RU" sz="1400" dirty="0" smtClean="0"/>
              <a:t>Марганцовая кислота</a:t>
            </a:r>
          </a:p>
          <a:p>
            <a:r>
              <a:rPr lang="ru-RU" sz="1400" dirty="0" smtClean="0"/>
              <a:t>Угольная кислота</a:t>
            </a:r>
          </a:p>
          <a:p>
            <a:r>
              <a:rPr lang="ru-RU" sz="1400" dirty="0" smtClean="0"/>
              <a:t>Синильная кислота</a:t>
            </a:r>
          </a:p>
          <a:p>
            <a:r>
              <a:rPr lang="ru-RU" sz="1400" dirty="0" smtClean="0"/>
              <a:t>Плавиковая кислота</a:t>
            </a:r>
          </a:p>
          <a:p>
            <a:r>
              <a:rPr lang="ru-RU" sz="1400" dirty="0" err="1" smtClean="0"/>
              <a:t>Роданистоводородная</a:t>
            </a:r>
            <a:r>
              <a:rPr lang="ru-RU" sz="1400" dirty="0" smtClean="0"/>
              <a:t> кислота</a:t>
            </a:r>
          </a:p>
          <a:p>
            <a:r>
              <a:rPr lang="ru-RU" sz="1400" dirty="0" smtClean="0"/>
              <a:t>Тиосерная кислота</a:t>
            </a:r>
          </a:p>
          <a:p>
            <a:r>
              <a:rPr lang="ru-RU" sz="1400" dirty="0" smtClean="0"/>
              <a:t>Мышьяковая кислота</a:t>
            </a:r>
          </a:p>
          <a:p>
            <a:r>
              <a:rPr lang="ru-RU" sz="1400" dirty="0" smtClean="0"/>
              <a:t>Молибденовая кислота</a:t>
            </a:r>
          </a:p>
          <a:p>
            <a:r>
              <a:rPr lang="ru-RU" sz="1400" dirty="0" err="1" smtClean="0"/>
              <a:t>Технециевая</a:t>
            </a:r>
            <a:r>
              <a:rPr lang="ru-RU" sz="1400" dirty="0" smtClean="0"/>
              <a:t> кислота </a:t>
            </a:r>
            <a:r>
              <a:rPr lang="ru-RU" sz="1400" i="1" dirty="0" smtClean="0"/>
              <a:t>(</a:t>
            </a:r>
            <a:r>
              <a:rPr lang="ru-RU" sz="1400" i="1" dirty="0" err="1" smtClean="0"/>
              <a:t>пертехнециевая</a:t>
            </a:r>
            <a:r>
              <a:rPr lang="ru-RU" sz="1400" i="1" dirty="0" smtClean="0"/>
              <a:t> </a:t>
            </a:r>
            <a:r>
              <a:rPr lang="ru-RU" sz="1400" i="1" dirty="0" err="1" smtClean="0"/>
              <a:t>кислота</a:t>
            </a:r>
            <a:r>
              <a:rPr lang="ru-RU" sz="1400" i="1" dirty="0" smtClean="0"/>
              <a:t>)</a:t>
            </a:r>
            <a:endParaRPr lang="ru-RU" sz="1400" dirty="0" smtClean="0"/>
          </a:p>
          <a:p>
            <a:r>
              <a:rPr lang="ru-RU" sz="1400" dirty="0" err="1" smtClean="0"/>
              <a:t>Полониевая</a:t>
            </a:r>
            <a:r>
              <a:rPr lang="ru-RU" sz="1400" dirty="0" smtClean="0"/>
              <a:t> кислота</a:t>
            </a:r>
          </a:p>
          <a:p>
            <a:r>
              <a:rPr lang="ru-RU" sz="1400" dirty="0" smtClean="0"/>
              <a:t>Плутониевая кислота </a:t>
            </a:r>
            <a:r>
              <a:rPr lang="ru-RU" sz="1400" i="1" dirty="0" smtClean="0"/>
              <a:t>(H</a:t>
            </a:r>
            <a:r>
              <a:rPr lang="ru-RU" sz="1400" i="1" baseline="-25000" dirty="0" smtClean="0"/>
              <a:t>2</a:t>
            </a:r>
            <a:r>
              <a:rPr lang="ru-RU" sz="1400" i="1" dirty="0" smtClean="0"/>
              <a:t>PuO</a:t>
            </a:r>
            <a:r>
              <a:rPr lang="ru-RU" sz="1400" i="1" baseline="-25000" dirty="0" smtClean="0"/>
              <a:t>4</a:t>
            </a:r>
            <a:r>
              <a:rPr lang="ru-RU" sz="1400" i="1" dirty="0" smtClean="0"/>
              <a:t>)</a:t>
            </a:r>
            <a:endParaRPr lang="ru-RU" sz="1400" dirty="0" smtClean="0"/>
          </a:p>
          <a:p>
            <a:r>
              <a:rPr lang="ru-RU" sz="1400" dirty="0" smtClean="0"/>
              <a:t>Метафосфорная кислота</a:t>
            </a:r>
          </a:p>
          <a:p>
            <a:r>
              <a:rPr lang="ru-RU" sz="1400" dirty="0" smtClean="0"/>
              <a:t>Хромовая кислота</a:t>
            </a:r>
            <a:endParaRPr lang="ru-RU" sz="1400" dirty="0"/>
          </a:p>
        </p:txBody>
      </p:sp>
      <p:pic>
        <p:nvPicPr>
          <p:cNvPr id="8194" name="Picture 2" descr="http://upload.wikimedia.org/wikipedia/commons/thumb/4/44/Boric_acid.jpg/220px-Boric_acid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28926" y="1000108"/>
            <a:ext cx="1023930" cy="944809"/>
          </a:xfrm>
          <a:prstGeom prst="rect">
            <a:avLst/>
          </a:prstGeom>
          <a:noFill/>
        </p:spPr>
      </p:pic>
      <p:pic>
        <p:nvPicPr>
          <p:cNvPr id="8196" name="Picture 4" descr="Иодноватая кислота: вид молекулы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71802" y="2285992"/>
            <a:ext cx="549420" cy="563156"/>
          </a:xfrm>
          <a:prstGeom prst="rect">
            <a:avLst/>
          </a:prstGeom>
          <a:noFill/>
        </p:spPr>
      </p:pic>
      <p:pic>
        <p:nvPicPr>
          <p:cNvPr id="8198" name="Picture 6" descr="Иодноватая кислота: структура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928926" y="2928934"/>
            <a:ext cx="952500" cy="1028701"/>
          </a:xfrm>
          <a:prstGeom prst="rect">
            <a:avLst/>
          </a:prstGeom>
          <a:noFill/>
        </p:spPr>
      </p:pic>
      <p:pic>
        <p:nvPicPr>
          <p:cNvPr id="8200" name="Picture 8" descr="Иодоводород: вид молекулы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071802" y="4071942"/>
            <a:ext cx="598705" cy="523867"/>
          </a:xfrm>
          <a:prstGeom prst="rect">
            <a:avLst/>
          </a:prstGeom>
          <a:noFill/>
        </p:spPr>
      </p:pic>
      <p:pic>
        <p:nvPicPr>
          <p:cNvPr id="8202" name="Picture 10" descr="Селеновая кислота: вид молекулы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071802" y="4714884"/>
            <a:ext cx="619116" cy="696506"/>
          </a:xfrm>
          <a:prstGeom prst="rect">
            <a:avLst/>
          </a:prstGeom>
          <a:noFill/>
        </p:spPr>
      </p:pic>
      <p:pic>
        <p:nvPicPr>
          <p:cNvPr id="8204" name="Picture 12" descr="Мышьяковая кислота: вид молекулы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715140" y="857232"/>
            <a:ext cx="1905000" cy="1552576"/>
          </a:xfrm>
          <a:prstGeom prst="rect">
            <a:avLst/>
          </a:prstGeom>
          <a:noFill/>
        </p:spPr>
      </p:pic>
      <p:pic>
        <p:nvPicPr>
          <p:cNvPr id="8206" name="Picture 14" descr="Carbonic-acid-3D-vdW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572396" y="2357430"/>
            <a:ext cx="919649" cy="800095"/>
          </a:xfrm>
          <a:prstGeom prst="rect">
            <a:avLst/>
          </a:prstGeom>
          <a:noFill/>
        </p:spPr>
      </p:pic>
      <p:pic>
        <p:nvPicPr>
          <p:cNvPr id="8208" name="Picture 16" descr="Хлорная кислота: вид молекулы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24" y="3214686"/>
            <a:ext cx="761992" cy="788662"/>
          </a:xfrm>
          <a:prstGeom prst="rect">
            <a:avLst/>
          </a:prstGeom>
          <a:noFill/>
        </p:spPr>
      </p:pic>
      <p:pic>
        <p:nvPicPr>
          <p:cNvPr id="8210" name="Picture 18" descr="Хромовая кислота: вид молекулы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239000" y="4214818"/>
            <a:ext cx="1905000" cy="69532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80" name="Picture 12" descr="Стеариновая кислота: вид молекул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3834" y="2500306"/>
            <a:ext cx="1355477" cy="881060"/>
          </a:xfrm>
          <a:prstGeom prst="rect">
            <a:avLst/>
          </a:prstGeom>
          <a:noFill/>
        </p:spPr>
      </p:pic>
      <p:sp>
        <p:nvSpPr>
          <p:cNvPr id="2" name="Прямоугольник с двумя скругленными соседними углами 1">
            <a:hlinkClick r:id="rId3" action="ppaction://hlinksldjump"/>
          </p:cNvPr>
          <p:cNvSpPr/>
          <p:nvPr/>
        </p:nvSpPr>
        <p:spPr>
          <a:xfrm rot="10800000">
            <a:off x="0" y="0"/>
            <a:ext cx="1426697" cy="785818"/>
          </a:xfrm>
          <a:prstGeom prst="round2SameRect">
            <a:avLst>
              <a:gd name="adj1" fmla="val 50000"/>
              <a:gd name="adj2" fmla="val 0"/>
            </a:avLst>
          </a:pr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hueOff val="0"/>
              <a:satOff val="0"/>
              <a:lumOff val="0"/>
              <a:alphaOff val="0"/>
            </a:schemeClr>
          </a:fillRef>
          <a:effectRef idx="2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" name="Прямоугольник 2"/>
          <p:cNvSpPr/>
          <p:nvPr/>
        </p:nvSpPr>
        <p:spPr>
          <a:xfrm>
            <a:off x="142844" y="214290"/>
            <a:ext cx="968855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dirty="0" smtClean="0">
                <a:latin typeface="Corbel"/>
              </a:rPr>
              <a:t>Главная</a:t>
            </a:r>
            <a:endParaRPr lang="ru-RU" dirty="0">
              <a:latin typeface="Corbel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357158" y="6611951"/>
            <a:ext cx="1426697" cy="234941"/>
            <a:chOff x="357163" y="1817691"/>
            <a:chExt cx="1426697" cy="2235200"/>
          </a:xfrm>
        </p:grpSpPr>
        <p:sp>
          <p:nvSpPr>
            <p:cNvPr id="5" name="Прямоугольник с двумя скругленными соседними углами 4">
              <a:hlinkClick r:id="rId4" action="ppaction://hlinksldjump"/>
            </p:cNvPr>
            <p:cNvSpPr/>
            <p:nvPr/>
          </p:nvSpPr>
          <p:spPr>
            <a:xfrm rot="10800000">
              <a:off x="357163" y="1817691"/>
              <a:ext cx="1426697" cy="2235200"/>
            </a:xfrm>
            <a:prstGeom prst="round2SameRect">
              <a:avLst>
                <a:gd name="adj1" fmla="val 10500"/>
                <a:gd name="adj2" fmla="val 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Прямоугольник 5"/>
            <p:cNvSpPr/>
            <p:nvPr/>
          </p:nvSpPr>
          <p:spPr>
            <a:xfrm rot="21600000">
              <a:off x="401039" y="1817691"/>
              <a:ext cx="1338945" cy="21913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3152" tIns="274320" rIns="73152" bIns="142240" numCol="1" spcCol="1270" anchor="t" anchorCtr="0">
              <a:noAutofit/>
            </a:bodyPr>
            <a:lstStyle/>
            <a:p>
              <a:pPr lvl="0" algn="l" defTabSz="914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000" b="0" i="0" kern="1200" dirty="0" smtClean="0">
                  <a:latin typeface="Corbel"/>
                  <a:ea typeface="+mn-ea"/>
                  <a:cs typeface="+mn-cs"/>
                </a:rPr>
                <a:t>Определение</a:t>
              </a:r>
              <a:endParaRPr lang="ru-RU" sz="2000" b="0" i="0" kern="1200" dirty="0">
                <a:latin typeface="Corbel"/>
                <a:ea typeface="+mn-ea"/>
                <a:cs typeface="+mn-cs"/>
              </a:endParaRP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2000231" y="6611951"/>
            <a:ext cx="1490132" cy="234941"/>
            <a:chOff x="2000236" y="1817691"/>
            <a:chExt cx="1490132" cy="2235200"/>
          </a:xfrm>
          <a:solidFill>
            <a:srgbClr val="00B0F0"/>
          </a:solidFill>
        </p:grpSpPr>
        <p:sp>
          <p:nvSpPr>
            <p:cNvPr id="8" name="Прямоугольник с двумя скругленными соседними углами 7">
              <a:hlinkClick r:id="rId5" action="ppaction://hlinksldjump"/>
            </p:cNvPr>
            <p:cNvSpPr/>
            <p:nvPr/>
          </p:nvSpPr>
          <p:spPr>
            <a:xfrm rot="10800000">
              <a:off x="2000236" y="1817691"/>
              <a:ext cx="1490132" cy="2235200"/>
            </a:xfrm>
            <a:prstGeom prst="round2SameRect">
              <a:avLst>
                <a:gd name="adj1" fmla="val 10500"/>
                <a:gd name="adj2" fmla="val 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1170380"/>
                <a:satOff val="-1460"/>
                <a:lumOff val="343"/>
                <a:alphaOff val="0"/>
              </a:schemeClr>
            </a:fillRef>
            <a:effectRef idx="2">
              <a:schemeClr val="accent2">
                <a:hueOff val="1170380"/>
                <a:satOff val="-1460"/>
                <a:lumOff val="34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Прямоугольник 8"/>
            <p:cNvSpPr/>
            <p:nvPr/>
          </p:nvSpPr>
          <p:spPr>
            <a:xfrm>
              <a:off x="2046063" y="1817691"/>
              <a:ext cx="1398478" cy="218937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3152" tIns="274320" rIns="73152" bIns="142240" numCol="1" spcCol="1270" anchor="t" anchorCtr="0">
              <a:noAutofit/>
            </a:bodyPr>
            <a:lstStyle/>
            <a:p>
              <a:pPr lvl="0" algn="l" defTabSz="914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000" b="0" i="0" kern="1200" dirty="0" smtClean="0">
                  <a:latin typeface="Corbel"/>
                  <a:ea typeface="+mn-ea"/>
                  <a:cs typeface="+mn-cs"/>
                </a:rPr>
                <a:t>Классификация </a:t>
              </a:r>
              <a:r>
                <a:rPr lang="ru-RU" sz="2000" dirty="0" smtClean="0">
                  <a:latin typeface="Corbel"/>
                </a:rPr>
                <a:t>кислот</a:t>
              </a:r>
              <a:endParaRPr lang="ru-RU" sz="2000" b="0" i="0" kern="1200" dirty="0">
                <a:latin typeface="Corbel"/>
                <a:ea typeface="+mn-ea"/>
                <a:cs typeface="+mn-cs"/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3714732" y="6611951"/>
            <a:ext cx="1590645" cy="234941"/>
            <a:chOff x="3714737" y="1817691"/>
            <a:chExt cx="1590645" cy="2235200"/>
          </a:xfrm>
        </p:grpSpPr>
        <p:sp>
          <p:nvSpPr>
            <p:cNvPr id="11" name="Прямоугольник с двумя скругленными соседними углами 10">
              <a:hlinkClick r:id="rId6" action="ppaction://hlinksldjump"/>
            </p:cNvPr>
            <p:cNvSpPr/>
            <p:nvPr/>
          </p:nvSpPr>
          <p:spPr>
            <a:xfrm rot="10800000">
              <a:off x="3714737" y="1817691"/>
              <a:ext cx="1590645" cy="2235200"/>
            </a:xfrm>
            <a:prstGeom prst="round2SameRect">
              <a:avLst>
                <a:gd name="adj1" fmla="val 10500"/>
                <a:gd name="adj2" fmla="val 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2340759"/>
                <a:satOff val="-2919"/>
                <a:lumOff val="686"/>
                <a:alphaOff val="0"/>
              </a:schemeClr>
            </a:fillRef>
            <a:effectRef idx="2">
              <a:schemeClr val="accent2">
                <a:hueOff val="2340759"/>
                <a:satOff val="-2919"/>
                <a:lumOff val="68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Прямоугольник 11"/>
            <p:cNvSpPr/>
            <p:nvPr/>
          </p:nvSpPr>
          <p:spPr>
            <a:xfrm rot="21600000">
              <a:off x="3763655" y="1817691"/>
              <a:ext cx="1492809" cy="218628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3152" tIns="274320" rIns="73152" bIns="142240" numCol="1" spcCol="1270" anchor="t" anchorCtr="0">
              <a:noAutofit/>
            </a:bodyPr>
            <a:lstStyle/>
            <a:p>
              <a:pPr lvl="0" algn="l" defTabSz="914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000" b="0" i="0" kern="1200" dirty="0" smtClean="0">
                  <a:latin typeface="Corbel"/>
                  <a:ea typeface="+mn-ea"/>
                  <a:cs typeface="+mn-cs"/>
                </a:rPr>
                <a:t>Химические</a:t>
              </a:r>
              <a:r>
                <a:rPr lang="ru-RU" sz="2000" b="0" i="0" kern="1200" baseline="0" dirty="0" smtClean="0">
                  <a:latin typeface="Corbel"/>
                  <a:ea typeface="+mn-ea"/>
                  <a:cs typeface="+mn-cs"/>
                </a:rPr>
                <a:t> свойства</a:t>
              </a:r>
              <a:endParaRPr lang="ru-RU" sz="2000" b="0" i="0" kern="1200" dirty="0">
                <a:latin typeface="Corbel"/>
                <a:ea typeface="+mn-ea"/>
                <a:cs typeface="+mn-cs"/>
              </a:endParaRPr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5526382" y="6623059"/>
            <a:ext cx="1590645" cy="234941"/>
            <a:chOff x="5526387" y="1828799"/>
            <a:chExt cx="1590645" cy="2235200"/>
          </a:xfrm>
        </p:grpSpPr>
        <p:sp>
          <p:nvSpPr>
            <p:cNvPr id="14" name="Прямоугольник с двумя скругленными соседними углами 13"/>
            <p:cNvSpPr/>
            <p:nvPr/>
          </p:nvSpPr>
          <p:spPr>
            <a:xfrm rot="10800000">
              <a:off x="5526387" y="1828799"/>
              <a:ext cx="1590645" cy="2235200"/>
            </a:xfrm>
            <a:prstGeom prst="round2SameRect">
              <a:avLst>
                <a:gd name="adj1" fmla="val 10500"/>
                <a:gd name="adj2" fmla="val 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3511139"/>
                <a:satOff val="-4379"/>
                <a:lumOff val="1030"/>
                <a:alphaOff val="0"/>
              </a:schemeClr>
            </a:fillRef>
            <a:effectRef idx="2">
              <a:schemeClr val="accent2">
                <a:hueOff val="3511139"/>
                <a:satOff val="-4379"/>
                <a:lumOff val="103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Прямоугольник 14"/>
            <p:cNvSpPr/>
            <p:nvPr/>
          </p:nvSpPr>
          <p:spPr>
            <a:xfrm rot="21600000">
              <a:off x="5575305" y="1828799"/>
              <a:ext cx="1492809" cy="218628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3152" tIns="274320" rIns="73152" bIns="142240" numCol="1" spcCol="1270" anchor="t" anchorCtr="0">
              <a:noAutofit/>
            </a:bodyPr>
            <a:lstStyle/>
            <a:p>
              <a:pPr lvl="0" algn="l" defTabSz="914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000" b="0" i="0" kern="1200" dirty="0" smtClean="0">
                  <a:latin typeface="Corbel"/>
                  <a:ea typeface="+mn-ea"/>
                  <a:cs typeface="+mn-cs"/>
                </a:rPr>
                <a:t>Неорганические кислоты</a:t>
              </a:r>
              <a:endParaRPr lang="ru-RU" sz="2000" b="0" i="0" kern="1200" dirty="0">
                <a:latin typeface="Corbel"/>
                <a:ea typeface="+mn-ea"/>
                <a:cs typeface="+mn-cs"/>
              </a:endParaRP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7276091" y="6623059"/>
            <a:ext cx="1590645" cy="234941"/>
            <a:chOff x="7276096" y="1828799"/>
            <a:chExt cx="1590645" cy="2235200"/>
          </a:xfrm>
        </p:grpSpPr>
        <p:sp>
          <p:nvSpPr>
            <p:cNvPr id="17" name="Прямоугольник с двумя скругленными соседними углами 16"/>
            <p:cNvSpPr/>
            <p:nvPr/>
          </p:nvSpPr>
          <p:spPr>
            <a:xfrm rot="10800000">
              <a:off x="7276096" y="1828799"/>
              <a:ext cx="1590645" cy="2235200"/>
            </a:xfrm>
            <a:prstGeom prst="round2SameRect">
              <a:avLst>
                <a:gd name="adj1" fmla="val 10500"/>
                <a:gd name="adj2" fmla="val 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4681519"/>
                <a:satOff val="-5839"/>
                <a:lumOff val="1373"/>
                <a:alphaOff val="0"/>
              </a:schemeClr>
            </a:fillRef>
            <a:effectRef idx="2">
              <a:schemeClr val="accent2">
                <a:hueOff val="4681519"/>
                <a:satOff val="-5839"/>
                <a:lumOff val="137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Прямоугольник 17"/>
            <p:cNvSpPr/>
            <p:nvPr/>
          </p:nvSpPr>
          <p:spPr>
            <a:xfrm rot="21600000">
              <a:off x="7325014" y="1828799"/>
              <a:ext cx="1492809" cy="218628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3152" tIns="274320" rIns="73152" bIns="142240" numCol="1" spcCol="1270" anchor="t" anchorCtr="0">
              <a:noAutofit/>
            </a:bodyPr>
            <a:lstStyle/>
            <a:p>
              <a:pPr lvl="0" algn="l" defTabSz="914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ru-RU" sz="2000" b="0" i="0" kern="1200" dirty="0" smtClean="0">
                  <a:latin typeface="Corbel"/>
                  <a:ea typeface="+mn-ea"/>
                  <a:cs typeface="+mn-cs"/>
                </a:rPr>
                <a:t>Органические кислоты</a:t>
              </a:r>
              <a:endParaRPr lang="ru-RU" sz="2000" b="0" i="0" kern="1200" dirty="0">
                <a:latin typeface="Corbel"/>
                <a:ea typeface="+mn-ea"/>
                <a:cs typeface="+mn-cs"/>
              </a:endParaRPr>
            </a:p>
          </p:txBody>
        </p:sp>
      </p:grpSp>
      <p:sp>
        <p:nvSpPr>
          <p:cNvPr id="19" name="Прямоугольник 18"/>
          <p:cNvSpPr/>
          <p:nvPr/>
        </p:nvSpPr>
        <p:spPr>
          <a:xfrm>
            <a:off x="2071670" y="214290"/>
            <a:ext cx="4932761" cy="5909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rbel"/>
              </a:rPr>
              <a:t>Органические кислоты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rbel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42844" y="1357298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dirty="0" smtClean="0"/>
              <a:t>Адипиновая кислота</a:t>
            </a:r>
          </a:p>
          <a:p>
            <a:r>
              <a:rPr lang="ru-RU" sz="1600" dirty="0" err="1" smtClean="0"/>
              <a:t>Азелаиновая</a:t>
            </a:r>
            <a:r>
              <a:rPr lang="ru-RU" sz="1600" dirty="0" smtClean="0"/>
              <a:t> кислота</a:t>
            </a:r>
          </a:p>
          <a:p>
            <a:r>
              <a:rPr lang="ru-RU" sz="1600" dirty="0" smtClean="0"/>
              <a:t>Акриловая кислота</a:t>
            </a:r>
          </a:p>
          <a:p>
            <a:r>
              <a:rPr lang="ru-RU" sz="1600" dirty="0" smtClean="0"/>
              <a:t>Аконитовая кислота</a:t>
            </a:r>
          </a:p>
          <a:p>
            <a:r>
              <a:rPr lang="ru-RU" sz="1600" dirty="0" smtClean="0"/>
              <a:t>Аскорбиновая кислота (витамин C)</a:t>
            </a:r>
          </a:p>
          <a:p>
            <a:r>
              <a:rPr lang="ru-RU" sz="1600" dirty="0" smtClean="0"/>
              <a:t>Валериановая кислота</a:t>
            </a:r>
          </a:p>
          <a:p>
            <a:r>
              <a:rPr lang="ru-RU" sz="1600" dirty="0" smtClean="0"/>
              <a:t>Винная кислота</a:t>
            </a:r>
          </a:p>
          <a:p>
            <a:r>
              <a:rPr lang="ru-RU" sz="1600" dirty="0" err="1" smtClean="0"/>
              <a:t>Гиалуроновая</a:t>
            </a:r>
            <a:r>
              <a:rPr lang="ru-RU" sz="1600" dirty="0" smtClean="0"/>
              <a:t> кислота</a:t>
            </a:r>
          </a:p>
          <a:p>
            <a:r>
              <a:rPr lang="ru-RU" sz="1600" dirty="0" smtClean="0"/>
              <a:t>Дезоксирибонуклеиновая кислота(ДНК)</a:t>
            </a:r>
          </a:p>
          <a:p>
            <a:r>
              <a:rPr lang="ru-RU" sz="1600" dirty="0" smtClean="0"/>
              <a:t>Капроновая кислота</a:t>
            </a:r>
          </a:p>
          <a:p>
            <a:r>
              <a:rPr lang="ru-RU" sz="1600" dirty="0" err="1" smtClean="0"/>
              <a:t>Лауриновая</a:t>
            </a:r>
            <a:r>
              <a:rPr lang="ru-RU" sz="1600" dirty="0" smtClean="0"/>
              <a:t> кислота</a:t>
            </a:r>
          </a:p>
          <a:p>
            <a:r>
              <a:rPr lang="ru-RU" sz="1600" dirty="0" err="1" smtClean="0"/>
              <a:t>Лизергиновая</a:t>
            </a:r>
            <a:r>
              <a:rPr lang="ru-RU" sz="1600" dirty="0" smtClean="0"/>
              <a:t> кислота</a:t>
            </a:r>
          </a:p>
          <a:p>
            <a:r>
              <a:rPr lang="ru-RU" sz="1600" dirty="0" smtClean="0"/>
              <a:t>Лимонная кислота</a:t>
            </a:r>
          </a:p>
          <a:p>
            <a:r>
              <a:rPr lang="ru-RU" sz="1600" dirty="0" smtClean="0"/>
              <a:t>Масляная кислота</a:t>
            </a:r>
            <a:endParaRPr lang="ru-RU" sz="16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4572000" y="1142984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>Малоновая кислота</a:t>
            </a:r>
          </a:p>
          <a:p>
            <a:r>
              <a:rPr lang="ru-RU" dirty="0" smtClean="0"/>
              <a:t>Молочная кислота</a:t>
            </a:r>
          </a:p>
          <a:p>
            <a:r>
              <a:rPr lang="ru-RU" dirty="0" smtClean="0"/>
              <a:t>Мочевая кислота</a:t>
            </a:r>
          </a:p>
          <a:p>
            <a:r>
              <a:rPr lang="ru-RU" dirty="0" smtClean="0"/>
              <a:t>Муравьиная кислота</a:t>
            </a:r>
          </a:p>
          <a:p>
            <a:r>
              <a:rPr lang="ru-RU" dirty="0" smtClean="0"/>
              <a:t>Олеиновая кислота</a:t>
            </a:r>
          </a:p>
          <a:p>
            <a:r>
              <a:rPr lang="ru-RU" dirty="0" smtClean="0"/>
              <a:t>Пальмитиновая кислота</a:t>
            </a:r>
          </a:p>
          <a:p>
            <a:r>
              <a:rPr lang="ru-RU" dirty="0" smtClean="0"/>
              <a:t>Пировиноградная кислота</a:t>
            </a:r>
          </a:p>
          <a:p>
            <a:r>
              <a:rPr lang="ru-RU" dirty="0" err="1" smtClean="0"/>
              <a:t>Пропионовая</a:t>
            </a:r>
            <a:r>
              <a:rPr lang="ru-RU" dirty="0" smtClean="0"/>
              <a:t> кислота</a:t>
            </a:r>
          </a:p>
          <a:p>
            <a:r>
              <a:rPr lang="ru-RU" dirty="0" smtClean="0"/>
              <a:t>Салициловая кислота</a:t>
            </a:r>
          </a:p>
          <a:p>
            <a:r>
              <a:rPr lang="ru-RU" dirty="0" smtClean="0"/>
              <a:t>Стеариновая кислота</a:t>
            </a:r>
          </a:p>
          <a:p>
            <a:r>
              <a:rPr lang="ru-RU" dirty="0" smtClean="0"/>
              <a:t>Уксусная кислота</a:t>
            </a:r>
          </a:p>
          <a:p>
            <a:r>
              <a:rPr lang="ru-RU" dirty="0" smtClean="0"/>
              <a:t>Щавелевая кислота</a:t>
            </a:r>
          </a:p>
          <a:p>
            <a:r>
              <a:rPr lang="ru-RU" dirty="0" smtClean="0"/>
              <a:t>Яблочная кислота</a:t>
            </a:r>
          </a:p>
          <a:p>
            <a:r>
              <a:rPr lang="ru-RU" dirty="0" smtClean="0"/>
              <a:t>Янтарная кислота</a:t>
            </a:r>
            <a:endParaRPr lang="ru-RU" dirty="0"/>
          </a:p>
        </p:txBody>
      </p:sp>
      <p:pic>
        <p:nvPicPr>
          <p:cNvPr id="7170" name="Picture 2" descr="http://upload.wikimedia.org/wikipedia/commons/thumb/f/f9/Formic-acid.JPG/220px-Formic-acid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00364" y="857232"/>
            <a:ext cx="1023930" cy="1368343"/>
          </a:xfrm>
          <a:prstGeom prst="rect">
            <a:avLst/>
          </a:prstGeom>
          <a:noFill/>
        </p:spPr>
      </p:pic>
      <p:pic>
        <p:nvPicPr>
          <p:cNvPr id="7172" name="Picture 4" descr="Валериановая кислота: вид молекулы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714612" y="2643182"/>
            <a:ext cx="1202331" cy="733422"/>
          </a:xfrm>
          <a:prstGeom prst="rect">
            <a:avLst/>
          </a:prstGeom>
          <a:noFill/>
        </p:spPr>
      </p:pic>
      <p:pic>
        <p:nvPicPr>
          <p:cNvPr id="7174" name="Picture 6" descr="Масляная кислота: вид молекулы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571736" y="3571876"/>
            <a:ext cx="1643074" cy="911907"/>
          </a:xfrm>
          <a:prstGeom prst="rect">
            <a:avLst/>
          </a:prstGeom>
          <a:noFill/>
        </p:spPr>
      </p:pic>
      <p:pic>
        <p:nvPicPr>
          <p:cNvPr id="7176" name="Picture 8" descr="ЛСД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428860" y="4500570"/>
            <a:ext cx="1738310" cy="1240522"/>
          </a:xfrm>
          <a:prstGeom prst="rect">
            <a:avLst/>
          </a:prstGeom>
          <a:noFill/>
        </p:spPr>
      </p:pic>
      <p:pic>
        <p:nvPicPr>
          <p:cNvPr id="7178" name="Picture 10" descr="Уксусная кислота: вид молекулы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929454" y="1214422"/>
            <a:ext cx="1905000" cy="1419226"/>
          </a:xfrm>
          <a:prstGeom prst="rect">
            <a:avLst/>
          </a:prstGeom>
          <a:noFill/>
        </p:spPr>
      </p:pic>
      <p:pic>
        <p:nvPicPr>
          <p:cNvPr id="7182" name="Picture 14" descr="Стеариновая кислота: химическая формула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102914" y="3214686"/>
            <a:ext cx="2041086" cy="285752"/>
          </a:xfrm>
          <a:prstGeom prst="rect">
            <a:avLst/>
          </a:prstGeom>
          <a:noFill/>
        </p:spPr>
      </p:pic>
      <p:pic>
        <p:nvPicPr>
          <p:cNvPr id="7184" name="Picture 16" descr="Салициловая кислота: структура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215206" y="3500438"/>
            <a:ext cx="952500" cy="1304926"/>
          </a:xfrm>
          <a:prstGeom prst="rect">
            <a:avLst/>
          </a:prstGeom>
          <a:noFill/>
        </p:spPr>
      </p:pic>
      <p:pic>
        <p:nvPicPr>
          <p:cNvPr id="7186" name="Picture 18" descr="Салициловая кислота: химическая формула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394461" y="3786190"/>
            <a:ext cx="749539" cy="816998"/>
          </a:xfrm>
          <a:prstGeom prst="rect">
            <a:avLst/>
          </a:prstGeom>
          <a:noFill/>
        </p:spPr>
      </p:pic>
      <p:pic>
        <p:nvPicPr>
          <p:cNvPr id="7188" name="Picture 20" descr="Пропионовая кислота: структура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929454" y="4857760"/>
            <a:ext cx="952500" cy="71437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69BA382-DE24-4158-BBE4-785555219A2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309</Words>
  <Application>Microsoft Office PowerPoint</Application>
  <PresentationFormat>Экран (4:3)</PresentationFormat>
  <Paragraphs>189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2012-04-10T15:53:24Z</dcterms:created>
  <dcterms:modified xsi:type="dcterms:W3CDTF">2013-02-06T18:27:25Z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TC020116629991</vt:lpwstr>
  </property>
</Properties>
</file>