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81" r:id="rId4"/>
    <p:sldId id="282" r:id="rId5"/>
    <p:sldId id="287" r:id="rId6"/>
    <p:sldId id="283" r:id="rId7"/>
    <p:sldId id="285" r:id="rId8"/>
    <p:sldId id="289" r:id="rId9"/>
    <p:sldId id="290" r:id="rId10"/>
    <p:sldId id="291" r:id="rId11"/>
    <p:sldId id="292" r:id="rId12"/>
    <p:sldId id="272" r:id="rId13"/>
    <p:sldId id="303" r:id="rId14"/>
    <p:sldId id="298" r:id="rId15"/>
    <p:sldId id="296" r:id="rId16"/>
    <p:sldId id="274" r:id="rId17"/>
    <p:sldId id="305" r:id="rId18"/>
    <p:sldId id="306" r:id="rId19"/>
    <p:sldId id="300" r:id="rId20"/>
    <p:sldId id="302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341DE-25CF-4C66-89B5-EABC39AD6DD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D4613-D646-4C5F-BE25-68BFD02D3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Действие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Человек размышляющий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Картина 2. Осмысление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Просмотрите второй абзац.</a:t>
            </a:r>
          </a:p>
          <a:p>
            <a:r>
              <a:rPr lang="ru-RU" dirty="0" smtClean="0"/>
              <a:t>Как меняется мир героя, когда он слушает голос Веры Васильевны?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		Послушаем и мы этот романс.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Героиня</a:t>
            </a:r>
            <a:endParaRPr lang="ru-RU" dirty="0"/>
          </a:p>
        </p:txBody>
      </p:sp>
      <p:pic>
        <p:nvPicPr>
          <p:cNvPr id="28676" name="Picture 4" descr="http://video.mail.ru/mail/larusapx/749/i-4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16832"/>
            <a:ext cx="5184576" cy="3871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Мир героя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1. Какие детали рисуют быт </a:t>
            </a:r>
            <a:r>
              <a:rPr lang="ru-RU" dirty="0" err="1" smtClean="0"/>
              <a:t>Симеонова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 smtClean="0"/>
              <a:t>2. Чем занимается?</a:t>
            </a:r>
          </a:p>
          <a:p>
            <a:pPr>
              <a:buNone/>
            </a:pPr>
            <a:r>
              <a:rPr lang="ru-RU" dirty="0" smtClean="0"/>
              <a:t>3. Как относится к одиночеству?</a:t>
            </a:r>
          </a:p>
          <a:p>
            <a:pPr>
              <a:buNone/>
            </a:pPr>
            <a:r>
              <a:rPr lang="ru-RU" dirty="0" smtClean="0"/>
              <a:t>4. Каков он? Что является основным в характере этого человека?</a:t>
            </a:r>
          </a:p>
          <a:p>
            <a:pPr>
              <a:buNone/>
            </a:pPr>
            <a:r>
              <a:rPr lang="ru-RU" dirty="0" smtClean="0"/>
              <a:t>5. Почему он не решается посетить так привлекающую его в воображении конечную остановку трамвая с названием «Река </a:t>
            </a:r>
            <a:r>
              <a:rPr lang="ru-RU" dirty="0" err="1" smtClean="0"/>
              <a:t>Оккервиль</a:t>
            </a:r>
            <a:r>
              <a:rPr lang="ru-RU" dirty="0" smtClean="0"/>
              <a:t>»?</a:t>
            </a:r>
          </a:p>
          <a:p>
            <a:pPr>
              <a:buNone/>
            </a:pPr>
            <a:r>
              <a:rPr lang="ru-RU" dirty="0" smtClean="0"/>
              <a:t>6. Взаимоотношения с Верой Васильевной. </a:t>
            </a:r>
          </a:p>
          <a:p>
            <a:pPr>
              <a:buNone/>
            </a:pPr>
            <a:r>
              <a:rPr lang="ru-RU" dirty="0" smtClean="0"/>
              <a:t>Каковы их чувства друг к другу? </a:t>
            </a:r>
          </a:p>
          <a:p>
            <a:pPr>
              <a:buNone/>
            </a:pPr>
            <a:r>
              <a:rPr lang="ru-RU" dirty="0" smtClean="0"/>
              <a:t>7. Какую роль играет в рассказе Тамара? </a:t>
            </a:r>
          </a:p>
          <a:p>
            <a:pPr>
              <a:buNone/>
            </a:pPr>
            <a:r>
              <a:rPr lang="ru-RU" dirty="0" smtClean="0"/>
              <a:t>8. </a:t>
            </a:r>
            <a:r>
              <a:rPr lang="ru-RU" dirty="0" smtClean="0"/>
              <a:t>В каких двух мирах существует герой?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Тамара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Какую роль играет в рассказе Тамара? </a:t>
            </a:r>
          </a:p>
          <a:p>
            <a:r>
              <a:rPr lang="ru-RU" dirty="0" smtClean="0"/>
              <a:t>Как </a:t>
            </a:r>
            <a:r>
              <a:rPr lang="ru-RU" dirty="0" err="1" smtClean="0"/>
              <a:t>Симеонов</a:t>
            </a:r>
            <a:r>
              <a:rPr lang="ru-RU" dirty="0" smtClean="0"/>
              <a:t> относится к ней? </a:t>
            </a:r>
          </a:p>
          <a:p>
            <a:r>
              <a:rPr lang="ru-RU" dirty="0" smtClean="0"/>
              <a:t>Что говорит о </a:t>
            </a:r>
            <a:r>
              <a:rPr lang="ru-RU" dirty="0" err="1" smtClean="0"/>
              <a:t>Симеонове</a:t>
            </a:r>
            <a:r>
              <a:rPr lang="ru-RU" dirty="0" smtClean="0"/>
              <a:t> странное отношение к Тамаре?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843808" y="548680"/>
            <a:ext cx="2808312" cy="187220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МИР  СИМЕОНОВА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 descr="http://img.board.com.ua/a/1043773961/wm/1-est-starinnyie-nasttennyie-chasyi-i-starinna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708920"/>
            <a:ext cx="2232248" cy="2972779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5796136" y="1412776"/>
            <a:ext cx="2736304" cy="144016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rPr>
              <a:t>Река </a:t>
            </a:r>
            <a:r>
              <a:rPr lang="ru-RU" sz="2000" dirty="0" err="1" smtClean="0">
                <a:solidFill>
                  <a:schemeClr val="bg1"/>
                </a:solidFill>
                <a:latin typeface="Arial Unicode MS" pitchFamily="34" charset="-128"/>
                <a:cs typeface="Arial" pitchFamily="34" charset="0"/>
              </a:rPr>
              <a:t>Оккервиль</a:t>
            </a:r>
            <a:endParaRPr lang="ru-RU" sz="4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796136" y="3212976"/>
            <a:ext cx="2808312" cy="15121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Вера Васильевна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868144" y="4869160"/>
            <a:ext cx="2520280" cy="136815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Голубой туман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79512" y="1700808"/>
            <a:ext cx="2520280" cy="122413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Перевод ненужной книги с редкого языка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51520" y="188640"/>
            <a:ext cx="2232248" cy="122413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Пир на расстеленной газете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07504" y="3212976"/>
            <a:ext cx="2736304" cy="151216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Семья расставляет западнями чашки и блюдца 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323528" y="5013176"/>
            <a:ext cx="2304256" cy="136815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mtClean="0"/>
              <a:t>Тамара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Река </a:t>
            </a:r>
            <a:r>
              <a:rPr lang="ru-RU" dirty="0" err="1" smtClean="0"/>
              <a:t>Оккервиль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«…</a:t>
            </a:r>
            <a:r>
              <a:rPr lang="ru-RU" i="1" dirty="0" smtClean="0"/>
              <a:t>не надо разочаровываться</a:t>
            </a:r>
            <a:r>
              <a:rPr lang="ru-RU" dirty="0" smtClean="0"/>
              <a:t>, ездить на речку </a:t>
            </a:r>
            <a:r>
              <a:rPr lang="ru-RU" dirty="0" err="1" smtClean="0"/>
              <a:t>Оккервиль</a:t>
            </a:r>
            <a:r>
              <a:rPr lang="ru-RU" dirty="0" smtClean="0"/>
              <a:t>, лучше </a:t>
            </a:r>
            <a:r>
              <a:rPr lang="ru-RU" i="1" dirty="0" smtClean="0"/>
              <a:t>мысленно</a:t>
            </a:r>
            <a:r>
              <a:rPr lang="ru-RU" dirty="0" smtClean="0"/>
              <a:t> обсадить ее берега длинноволосыми ивами…»</a:t>
            </a:r>
          </a:p>
          <a:p>
            <a:pPr>
              <a:buNone/>
            </a:pPr>
            <a:r>
              <a:rPr lang="ru-RU" dirty="0" smtClean="0"/>
              <a:t>«…только река </a:t>
            </a:r>
            <a:r>
              <a:rPr lang="ru-RU" dirty="0" err="1" smtClean="0"/>
              <a:t>Оккервиль</a:t>
            </a:r>
            <a:r>
              <a:rPr lang="ru-RU" dirty="0" smtClean="0"/>
              <a:t>, сужаясь и расширяясь, течет и никак </a:t>
            </a:r>
            <a:r>
              <a:rPr lang="ru-RU" i="1" dirty="0" smtClean="0"/>
              <a:t>не может выбрать себе устойчивого облика</a:t>
            </a:r>
            <a:r>
              <a:rPr lang="ru-RU" dirty="0" smtClean="0"/>
              <a:t>».</a:t>
            </a:r>
          </a:p>
          <a:p>
            <a:pPr>
              <a:buNone/>
            </a:pPr>
            <a:r>
              <a:rPr lang="ru-RU" dirty="0" smtClean="0"/>
              <a:t>«на этом </a:t>
            </a:r>
            <a:r>
              <a:rPr lang="ru-RU" dirty="0" err="1" smtClean="0"/>
              <a:t>Оккервиле</a:t>
            </a:r>
            <a:r>
              <a:rPr lang="ru-RU" dirty="0" smtClean="0"/>
              <a:t> всегда что-то тревожное с небом, - как беспокойно мечутся </a:t>
            </a:r>
            <a:r>
              <a:rPr lang="ru-RU" i="1" dirty="0" smtClean="0"/>
              <a:t>прозрачные</a:t>
            </a:r>
            <a:r>
              <a:rPr lang="ru-RU" dirty="0" smtClean="0"/>
              <a:t>, прирученные </a:t>
            </a:r>
            <a:r>
              <a:rPr lang="ru-RU" i="1" dirty="0" smtClean="0"/>
              <a:t>тени</a:t>
            </a:r>
            <a:r>
              <a:rPr lang="ru-RU" dirty="0" smtClean="0"/>
              <a:t> нашего </a:t>
            </a:r>
            <a:r>
              <a:rPr lang="ru-RU" i="1" dirty="0" smtClean="0"/>
              <a:t>воображения</a:t>
            </a:r>
            <a:r>
              <a:rPr lang="ru-RU" dirty="0" smtClean="0"/>
              <a:t>, когда сопение и </a:t>
            </a:r>
            <a:r>
              <a:rPr lang="ru-RU" i="1" dirty="0" smtClean="0"/>
              <a:t>запахи живой жизни</a:t>
            </a:r>
            <a:r>
              <a:rPr lang="ru-RU" dirty="0" smtClean="0"/>
              <a:t> проникают в их прохладный, туманный мир!»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героя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Почему  ему  стало тяжело, когда он случайно узнаёт о том, что Вера Васильевна жива?</a:t>
            </a:r>
          </a:p>
          <a:p>
            <a:r>
              <a:rPr lang="ru-RU" dirty="0" smtClean="0"/>
              <a:t>Почему, приняв решение увидеться с Верой Васильевной, </a:t>
            </a:r>
            <a:r>
              <a:rPr lang="ru-RU" dirty="0" err="1" smtClean="0"/>
              <a:t>Симеонов</a:t>
            </a:r>
            <a:r>
              <a:rPr lang="ru-RU" dirty="0" smtClean="0"/>
              <a:t> хочет видеть ее старой, одинокой, несчастной?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Разочарование героя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«Она предала его. Или это он предал Веру Васильевну?»</a:t>
            </a:r>
          </a:p>
          <a:p>
            <a:r>
              <a:rPr lang="ru-RU" dirty="0" smtClean="0"/>
              <a:t>Защищает ли </a:t>
            </a:r>
            <a:r>
              <a:rPr lang="ru-RU" dirty="0" err="1" smtClean="0"/>
              <a:t>Симеонов</a:t>
            </a:r>
            <a:r>
              <a:rPr lang="ru-RU" dirty="0" smtClean="0"/>
              <a:t> свои мечты?</a:t>
            </a:r>
          </a:p>
          <a:p>
            <a:r>
              <a:rPr lang="ru-RU" dirty="0" smtClean="0"/>
              <a:t>Пытается ли он изменить свою жизнь?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059832" y="548680"/>
            <a:ext cx="2808312" cy="187220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МИР  СИМЕОНОВА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 descr="http://img.board.com.ua/a/1043773961/wm/1-est-starinnyie-nasttennyie-chasyi-i-starinna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708920"/>
            <a:ext cx="2232248" cy="2972779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5796136" y="1412776"/>
            <a:ext cx="2736304" cy="14401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  <a:latin typeface="Arial Unicode MS" pitchFamily="34" charset="-128"/>
                <a:cs typeface="Arial" pitchFamily="34" charset="0"/>
              </a:rPr>
              <a:t>Река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50" endPos="85000" dir="5400000" sy="-100000" algn="bl" rotWithShape="0"/>
                </a:effectLst>
                <a:latin typeface="Arial Unicode MS" pitchFamily="34" charset="-128"/>
                <a:cs typeface="Arial" pitchFamily="34" charset="0"/>
              </a:rPr>
              <a:t>Оккервиль</a:t>
            </a:r>
            <a:endParaRPr lang="ru-RU" sz="44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50" endPos="85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796136" y="3212976"/>
            <a:ext cx="2808312" cy="151216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Вера Васильевна</a:t>
            </a:r>
            <a:endParaRPr lang="ru-RU" dirty="0">
              <a:solidFill>
                <a:schemeClr val="bg1"/>
              </a:solidFill>
              <a:effectLst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868144" y="4869160"/>
            <a:ext cx="2520280" cy="136815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reflection blurRad="6350" stA="55000" endA="50" endPos="85000" dir="5400000" sy="-100000" algn="bl" rotWithShape="0"/>
                </a:effectLst>
              </a:rPr>
              <a:t>Голубой туман</a:t>
            </a:r>
            <a:endParaRPr lang="ru-RU" dirty="0">
              <a:solidFill>
                <a:schemeClr val="bg1"/>
              </a:solidFill>
              <a:effectLst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67544" y="1484784"/>
            <a:ext cx="2520280" cy="122413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Перевод ненужной книги с редкого языка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79512" y="188640"/>
            <a:ext cx="2232248" cy="122413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Пир на расстеленной газете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0" y="2780928"/>
            <a:ext cx="2555776" cy="144016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Семья расставляет западнями чашки и блюдца 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0" y="4293096"/>
            <a:ext cx="2304256" cy="136815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mtClean="0"/>
              <a:t>Тамара</a:t>
            </a: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43608" y="5534472"/>
            <a:ext cx="2448272" cy="132352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Вера Васильевна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Ваше мнение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могло бы изменить жизнь </a:t>
            </a:r>
            <a:r>
              <a:rPr lang="ru-RU" dirty="0" err="1" smtClean="0"/>
              <a:t>Симеонова</a:t>
            </a:r>
            <a:r>
              <a:rPr lang="ru-RU" dirty="0" smtClean="0"/>
              <a:t>?</a:t>
            </a:r>
          </a:p>
          <a:p>
            <a:r>
              <a:rPr lang="ru-RU" dirty="0" smtClean="0"/>
              <a:t>Мог бы </a:t>
            </a:r>
            <a:r>
              <a:rPr lang="ru-RU" dirty="0" err="1" smtClean="0"/>
              <a:t>Симеонов</a:t>
            </a:r>
            <a:r>
              <a:rPr lang="ru-RU" dirty="0" smtClean="0"/>
              <a:t> найти счастье в реальной жизни?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Вопрос перед занавесом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132857"/>
            <a:ext cx="8229600" cy="288032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Почему люди склонны подменять реальную жизнь иллюзиями, фантазиями, выдуманным миром?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None/>
            </a:pPr>
            <a:r>
              <a:rPr lang="ru-RU" sz="2000" dirty="0" smtClean="0"/>
              <a:t>	«Мне интересны люди „с </a:t>
            </a:r>
            <a:r>
              <a:rPr lang="ru-RU" sz="2000" dirty="0" err="1" smtClean="0"/>
              <a:t>отшиба</a:t>
            </a:r>
            <a:r>
              <a:rPr lang="ru-RU" sz="2000" dirty="0" smtClean="0"/>
              <a:t>“, то есть те, к которым мы, как правило, глухи, кого мы воспринимаем как нелепых, не в силах расслышать их речей, не в силах разглядеть их боли. </a:t>
            </a:r>
            <a:r>
              <a:rPr lang="ru-RU" sz="2000" i="1" dirty="0" smtClean="0"/>
              <a:t>Они уходят из жизни, мало что поняв, часто недополучив чего-то важного, и уходя, недоумевают как дети: праздник окончен, а где же подарки</a:t>
            </a:r>
            <a:r>
              <a:rPr lang="ru-RU" sz="2000" dirty="0" smtClean="0"/>
              <a:t>? </a:t>
            </a:r>
            <a:r>
              <a:rPr lang="ru-RU" sz="2000" b="1" dirty="0" smtClean="0"/>
              <a:t>А подарком и была жизнь, да и сами они были подарком, но никто им этого не объяснил</a:t>
            </a:r>
            <a:r>
              <a:rPr lang="ru-RU" sz="2000" dirty="0" smtClean="0"/>
              <a:t>». 			</a:t>
            </a:r>
          </a:p>
          <a:p>
            <a:pPr algn="just">
              <a:lnSpc>
                <a:spcPct val="90000"/>
              </a:lnSpc>
              <a:buNone/>
            </a:pPr>
            <a:endParaRPr lang="ru-RU" sz="2000" dirty="0" smtClean="0"/>
          </a:p>
          <a:p>
            <a:pPr algn="just">
              <a:lnSpc>
                <a:spcPct val="90000"/>
              </a:lnSpc>
              <a:buNone/>
            </a:pPr>
            <a:r>
              <a:rPr lang="ru-RU" sz="2000" dirty="0" smtClean="0"/>
              <a:t>								Т.Н. Толстая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Домашнее задание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3600" dirty="0" smtClean="0"/>
              <a:t>	Выучите наизусть стихотворение Поля Верлена «Целует клавиши прелестная  рука…». Найдите созвучие рассказа Т.Толстой стихотворению Поля Верлена. Стр. 163.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иллюзия?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b="1" dirty="0" err="1" smtClean="0"/>
              <a:t>Иллю́зия</a:t>
            </a:r>
            <a:r>
              <a:rPr lang="ru-RU" b="1" dirty="0" smtClean="0"/>
              <a:t> </a:t>
            </a:r>
            <a:r>
              <a:rPr lang="ru-RU" dirty="0" smtClean="0"/>
              <a:t>[лат. </a:t>
            </a:r>
            <a:r>
              <a:rPr lang="ru-RU" dirty="0" err="1" smtClean="0"/>
              <a:t>illūdere</a:t>
            </a:r>
            <a:r>
              <a:rPr lang="ru-RU" dirty="0" smtClean="0"/>
              <a:t> обманывать]. </a:t>
            </a:r>
          </a:p>
          <a:p>
            <a:pPr marL="514350" indent="-514350">
              <a:buAutoNum type="arabicPeriod"/>
            </a:pPr>
            <a:r>
              <a:rPr lang="ru-RU" dirty="0" smtClean="0"/>
              <a:t>Обман чувств, нечто кажущееся. </a:t>
            </a:r>
            <a:r>
              <a:rPr lang="ru-RU" i="1" dirty="0" smtClean="0"/>
              <a:t>Оптическая иллюзия.</a:t>
            </a:r>
            <a:r>
              <a:rPr lang="ru-RU" dirty="0" smtClean="0"/>
              <a:t> || Ср. галлюцинация.).</a:t>
            </a:r>
          </a:p>
          <a:p>
            <a:pPr marL="514350" indent="-514350">
              <a:buNone/>
            </a:pPr>
            <a:r>
              <a:rPr lang="ru-RU" dirty="0" smtClean="0"/>
              <a:t>2.    </a:t>
            </a:r>
            <a:r>
              <a:rPr lang="ru-RU" i="1" dirty="0" smtClean="0"/>
              <a:t>перен.</a:t>
            </a:r>
            <a:r>
              <a:rPr lang="ru-RU" dirty="0" smtClean="0"/>
              <a:t> Нечто несбыточное, мечта. </a:t>
            </a:r>
            <a:r>
              <a:rPr lang="ru-RU" i="1" dirty="0" smtClean="0"/>
              <a:t>Предаваться иллюзиям.</a:t>
            </a:r>
          </a:p>
          <a:p>
            <a:pPr marL="514350" indent="-514350">
              <a:buNone/>
            </a:pPr>
            <a:r>
              <a:rPr lang="ru-RU" i="1" dirty="0" smtClean="0"/>
              <a:t>	</a:t>
            </a:r>
            <a:r>
              <a:rPr lang="ru-RU" sz="2100" dirty="0" smtClean="0"/>
              <a:t>Толковый словарь иноязычных слов. </a:t>
            </a:r>
            <a:r>
              <a:rPr lang="en-US" sz="2100" i="1" dirty="0" smtClean="0"/>
              <a:t>http://slovari.yandex.ru/</a:t>
            </a:r>
            <a:endParaRPr lang="ru-RU" sz="2100" dirty="0"/>
          </a:p>
        </p:txBody>
      </p:sp>
      <p:pic>
        <p:nvPicPr>
          <p:cNvPr id="1026" name="Picture 2" descr="&amp;Icy;&amp;lcy;&amp;lcy;&amp;yucy;&amp;zcy;&amp;icy;&amp;icy; (19 &amp;fcy;&amp;ocy;&amp;tcy;&amp;ocy;)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888" y="1601145"/>
            <a:ext cx="3197225" cy="4524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иллюзия?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330824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Иллюзия </a:t>
            </a:r>
            <a:r>
              <a:rPr lang="ru-RU" i="1" dirty="0" smtClean="0"/>
              <a:t>(лат. </a:t>
            </a:r>
            <a:r>
              <a:rPr lang="ru-RU" i="1" dirty="0" err="1" smtClean="0"/>
              <a:t>illusio</a:t>
            </a:r>
            <a:r>
              <a:rPr lang="ru-RU" i="1" dirty="0" smtClean="0"/>
              <a:t> – обман)</a:t>
            </a:r>
            <a:r>
              <a:rPr lang="ru-RU" dirty="0" smtClean="0"/>
              <a:t>  - </a:t>
            </a:r>
            <a:br>
              <a:rPr lang="ru-RU" dirty="0" smtClean="0"/>
            </a:br>
            <a:r>
              <a:rPr lang="ru-RU" dirty="0" smtClean="0"/>
              <a:t>поверхностное представление, чистая фантазия; в практической жизни – облегчающий самообман («предаваться иллюзиям») вместо трезвого взгляда на факты.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100" i="1" dirty="0" smtClean="0"/>
              <a:t>	Новая философская энциклопедия: В 4 тт. М.: Мысль. Под редакцией В. С. Стёпина. 2001.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&amp;Icy;&amp;lcy;&amp;lcy;&amp;yucy;&amp;zcy;&amp;icy;&amp;icy; (19 &amp;fcy;&amp;ocy;&amp;tcy;&amp;ocy;)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220" y="1600200"/>
            <a:ext cx="319856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Проблемные вопросы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Как автор отвечает на вопрос, который прозвучал перед занавесом: почему люди склонны подменять реальную жизнь иллюзиями, фантазиями, выдуманным миром?</a:t>
            </a:r>
          </a:p>
          <a:p>
            <a:r>
              <a:rPr lang="ru-RU" dirty="0" smtClean="0"/>
              <a:t> Что происходит с человеком, отгородившимся от реального мира и погрузившимся в мир иллюзорный? </a:t>
            </a:r>
          </a:p>
          <a:p>
            <a:r>
              <a:rPr lang="ru-RU" dirty="0" smtClean="0"/>
              <a:t>Что испытывает человек, если мир его фантазий сталкивается с реальностью?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0.liveinternet.ru/images/attach/c/0/44/165/44165220_re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3165239" cy="2376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ассоциации вызывает название рассказа?</a:t>
            </a:r>
            <a:endParaRPr lang="ru-RU" dirty="0"/>
          </a:p>
        </p:txBody>
      </p:sp>
      <p:pic>
        <p:nvPicPr>
          <p:cNvPr id="5" name="Рисунок 4" descr="http://www.klintsy.ru/foto/bfoto/1_55670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484784"/>
            <a:ext cx="4176462" cy="3312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g0.liveinternet.ru/images/attach/c/0/37/612/37612633_039663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33664"/>
            <a:ext cx="401998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http://gorod.dp.ua/photo/2001/gorbunova/orel/r6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005064"/>
            <a:ext cx="3593372" cy="269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/>
              <a:t>Хронотоп</a:t>
            </a:r>
            <a:r>
              <a:rPr lang="ru-RU" sz="3600" dirty="0" smtClean="0"/>
              <a:t> рассказа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/>
              <a:t>Время</a:t>
            </a:r>
            <a:r>
              <a:rPr lang="ru-RU" sz="2800" dirty="0" smtClean="0"/>
              <a:t> – знак зодиака менялся на Скорпиона (24 октября- конец октября) </a:t>
            </a:r>
          </a:p>
          <a:p>
            <a:pPr>
              <a:buNone/>
            </a:pPr>
            <a:r>
              <a:rPr lang="ru-RU" sz="2800" b="1" dirty="0" smtClean="0"/>
              <a:t>				Место</a:t>
            </a:r>
            <a:r>
              <a:rPr lang="ru-RU" sz="2800" dirty="0" smtClean="0"/>
              <a:t> – Петербург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Овал 3"/>
          <p:cNvSpPr/>
          <p:nvPr/>
        </p:nvSpPr>
        <p:spPr>
          <a:xfrm>
            <a:off x="2987824" y="4221088"/>
            <a:ext cx="2952328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мокрый, струящийся, бьющий ветром в стекла</a:t>
            </a:r>
            <a:endParaRPr lang="ru-RU" sz="2000" dirty="0"/>
          </a:p>
        </p:txBody>
      </p:sp>
      <p:sp>
        <p:nvSpPr>
          <p:cNvPr id="5" name="Овал 4"/>
          <p:cNvSpPr/>
          <p:nvPr/>
        </p:nvSpPr>
        <p:spPr>
          <a:xfrm>
            <a:off x="6084168" y="3429000"/>
            <a:ext cx="2880320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000" dirty="0" smtClean="0"/>
              <a:t>злой петровский  умысел</a:t>
            </a:r>
          </a:p>
        </p:txBody>
      </p:sp>
      <p:sp>
        <p:nvSpPr>
          <p:cNvPr id="6" name="Овал 5"/>
          <p:cNvSpPr/>
          <p:nvPr/>
        </p:nvSpPr>
        <p:spPr>
          <a:xfrm>
            <a:off x="395536" y="3356992"/>
            <a:ext cx="2520280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000" dirty="0" smtClean="0"/>
              <a:t>ночные          кошмары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5877272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Как чувствует себя человек в этом мире?</a:t>
            </a:r>
            <a:endParaRPr lang="ru-RU" sz="2400" b="1" dirty="0"/>
          </a:p>
        </p:txBody>
      </p:sp>
      <p:sp>
        <p:nvSpPr>
          <p:cNvPr id="11" name="Стрелка вниз 10"/>
          <p:cNvSpPr/>
          <p:nvPr/>
        </p:nvSpPr>
        <p:spPr>
          <a:xfrm rot="3424193">
            <a:off x="2657153" y="2958376"/>
            <a:ext cx="43204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211960" y="3140968"/>
            <a:ext cx="43204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9280389">
            <a:off x="6023231" y="3060893"/>
            <a:ext cx="43204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… </a:t>
            </a:r>
            <a:r>
              <a:rPr lang="ru-RU" i="1" dirty="0" smtClean="0"/>
              <a:t>извлекал из рваного, пятнами желтизны пошедшего конверта Веру Васильевну.</a:t>
            </a:r>
          </a:p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/>
              <a:t>	Какой эффект достигается при использовании </a:t>
            </a:r>
            <a:r>
              <a:rPr lang="ru-RU" dirty="0" smtClean="0">
                <a:hlinkClick r:id="rId2" action="ppaction://hlinksldjump"/>
              </a:rPr>
              <a:t>метонимии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Метонимия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u="sng" dirty="0" smtClean="0"/>
              <a:t>Метонимия</a:t>
            </a:r>
            <a:r>
              <a:rPr lang="ru-RU" dirty="0" smtClean="0"/>
              <a:t> - переименование. Употребление названия одного предмета вместо названия другого на основании внешней или внутренней связи между ними.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476</Words>
  <Application>Microsoft Office PowerPoint</Application>
  <PresentationFormat>Экран (4:3)</PresentationFormat>
  <Paragraphs>88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Действие I.  Человек размышляющий</vt:lpstr>
      <vt:lpstr>Вопрос перед занавесом</vt:lpstr>
      <vt:lpstr>Что такое иллюзия?</vt:lpstr>
      <vt:lpstr>Что такое иллюзия?</vt:lpstr>
      <vt:lpstr>Проблемные вопросы урока</vt:lpstr>
      <vt:lpstr>Какие ассоциации вызывает название рассказа?</vt:lpstr>
      <vt:lpstr>Хронотоп рассказа</vt:lpstr>
      <vt:lpstr>Слайд 8</vt:lpstr>
      <vt:lpstr>Метонимия</vt:lpstr>
      <vt:lpstr>Слайд 10</vt:lpstr>
      <vt:lpstr>Героиня</vt:lpstr>
      <vt:lpstr>Мир героя</vt:lpstr>
      <vt:lpstr>Тамара</vt:lpstr>
      <vt:lpstr>Слайд 14</vt:lpstr>
      <vt:lpstr>Река Оккервиль</vt:lpstr>
      <vt:lpstr>Выбор героя</vt:lpstr>
      <vt:lpstr>Разочарование героя</vt:lpstr>
      <vt:lpstr>Слайд 18</vt:lpstr>
      <vt:lpstr>Ваше мнение</vt:lpstr>
      <vt:lpstr>Слайд 20</vt:lpstr>
      <vt:lpstr>Домашнее задание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Действие I.  Человек размышляющий</dc:title>
  <dc:creator>Admin</dc:creator>
  <cp:lastModifiedBy>Admin</cp:lastModifiedBy>
  <cp:revision>50</cp:revision>
  <dcterms:created xsi:type="dcterms:W3CDTF">2003-12-31T18:33:11Z</dcterms:created>
  <dcterms:modified xsi:type="dcterms:W3CDTF">2014-01-07T14:27:17Z</dcterms:modified>
</cp:coreProperties>
</file>