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70" r:id="rId12"/>
    <p:sldId id="269" r:id="rId13"/>
    <p:sldId id="263" r:id="rId14"/>
    <p:sldId id="264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B80F2-A0E8-4855-AC2D-5B8975D495A9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CA41-8555-4208-A338-E2A3EB9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1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CA41-8555-4208-A338-E2A3EB924B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5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ulia\Desktop\0b0f519a53abe192d7a8076f6ce24e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298103"/>
            <a:ext cx="6120680" cy="1077218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Учебные трудности пятиклассников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64704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В-третьих,</a:t>
            </a:r>
            <a:r>
              <a:rPr lang="ru-RU" sz="2800" dirty="0"/>
              <a:t> изменяется само содержание домашнего задания. Если в начальной школе оно в большей степени было направлено на отработку репродуктивных умений учащихся (писать, читать, считать), то на среднем этапе обучения – на развитие способности рассуждать, анализировать, делать самостоятельный вывод. </a:t>
            </a:r>
          </a:p>
        </p:txBody>
      </p:sp>
    </p:spTree>
    <p:extLst>
      <p:ext uri="{BB962C8B-B14F-4D97-AF65-F5344CB8AC3E}">
        <p14:creationId xmlns:p14="http://schemas.microsoft.com/office/powerpoint/2010/main" val="11810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Главное назначение домашнего задания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воспитание волевых усилий ребенка, ответственности и самостоятельности; </a:t>
            </a:r>
          </a:p>
          <a:p>
            <a:pPr lvl="0"/>
            <a:r>
              <a:rPr lang="ru-RU" dirty="0"/>
              <a:t>овладение навыками учебного труда, выраженное в различных способах учебной работы; </a:t>
            </a:r>
          </a:p>
          <a:p>
            <a:pPr lvl="0"/>
            <a:r>
              <a:rPr lang="ru-RU" dirty="0"/>
              <a:t>формирование умения добывать необходимую информацию из различных справочников, пособий, словарей; </a:t>
            </a:r>
          </a:p>
          <a:p>
            <a:pPr lvl="0"/>
            <a:r>
              <a:rPr lang="ru-RU" dirty="0"/>
              <a:t>формирование исследовательских умений ученика (сопоставление, сравнение, предположение, построение гипотезы и т. д.).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3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08720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Развить способность к суждению у всех учащихся на уроке – неблагодарное и нереальное занятие. </a:t>
            </a:r>
            <a:r>
              <a:rPr lang="ru-RU" sz="2400" u="sng" dirty="0"/>
              <a:t>Развитие ума, способность самостоятельно мыслить формируются и совершенствуются в ходе индивидуального освоения умственной культуры эпохи.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Выполнение домашнего задания должно обучать ребенка полемизировать с самим собой, без наличия оппонента и учителя взвешивать все "за" и "против".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Самое элементарное в домашнем задании – это буквальное повторение пройденного учебного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8320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Анализ результатов педагогического исследования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Высокий уровень познавательного отношения к учению –  </a:t>
            </a:r>
            <a:r>
              <a:rPr lang="en-US" dirty="0" smtClean="0"/>
              <a:t>6</a:t>
            </a:r>
            <a:r>
              <a:rPr lang="ru-RU" dirty="0" smtClean="0"/>
              <a:t>  человек </a:t>
            </a:r>
          </a:p>
          <a:p>
            <a:r>
              <a:rPr lang="ru-RU" dirty="0" smtClean="0"/>
              <a:t>Средний уровень познавательного отношения к учению - </a:t>
            </a:r>
            <a:r>
              <a:rPr lang="ru-RU" dirty="0" smtClean="0"/>
              <a:t>1</a:t>
            </a:r>
            <a:r>
              <a:rPr lang="en-US" dirty="0" smtClean="0"/>
              <a:t>9</a:t>
            </a:r>
            <a:r>
              <a:rPr lang="ru-RU" dirty="0" smtClean="0"/>
              <a:t>  </a:t>
            </a:r>
            <a:r>
              <a:rPr lang="ru-RU" dirty="0" smtClean="0"/>
              <a:t>человек </a:t>
            </a:r>
          </a:p>
          <a:p>
            <a:r>
              <a:rPr lang="ru-RU" dirty="0" smtClean="0"/>
              <a:t>Низкий уровень познавательного отношения к учению  -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1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Письменные домашние задания выполняют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Всегда и в полном объеме  -  </a:t>
            </a:r>
            <a:r>
              <a:rPr lang="en-US" dirty="0" smtClean="0"/>
              <a:t>10 </a:t>
            </a:r>
            <a:r>
              <a:rPr lang="ru-RU" dirty="0" smtClean="0"/>
              <a:t>учащихся </a:t>
            </a:r>
            <a:endParaRPr lang="ru-RU" dirty="0" smtClean="0"/>
          </a:p>
          <a:p>
            <a:r>
              <a:rPr lang="ru-RU" dirty="0" smtClean="0"/>
              <a:t>Всегда, но часто в неполном объеме -  </a:t>
            </a:r>
            <a:r>
              <a:rPr lang="en-US" dirty="0" smtClean="0"/>
              <a:t>10 </a:t>
            </a:r>
            <a:r>
              <a:rPr lang="ru-RU" dirty="0" smtClean="0"/>
              <a:t>учащихся </a:t>
            </a:r>
            <a:endParaRPr lang="en-US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всегда или частично  -   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 smtClean="0"/>
              <a:t>учащихся </a:t>
            </a:r>
          </a:p>
          <a:p>
            <a:r>
              <a:rPr lang="ru-RU" dirty="0" smtClean="0"/>
              <a:t>Редко или никогда  -  </a:t>
            </a:r>
            <a:r>
              <a:rPr lang="en-US" dirty="0" smtClean="0"/>
              <a:t>0</a:t>
            </a:r>
            <a:r>
              <a:rPr lang="ru-RU" dirty="0" smtClean="0"/>
              <a:t>  </a:t>
            </a:r>
            <a:r>
              <a:rPr lang="ru-RU" dirty="0" smtClean="0"/>
              <a:t>учащихся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2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Ведение дневников: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Дневник аккуратно заполнен, подпись родителей своевременна – 14</a:t>
            </a:r>
          </a:p>
          <a:p>
            <a:r>
              <a:rPr lang="ru-RU" dirty="0"/>
              <a:t>Дневник аккуратно заполнен, подпись родителей </a:t>
            </a:r>
            <a:r>
              <a:rPr lang="ru-RU" dirty="0" smtClean="0"/>
              <a:t>несвоевременна </a:t>
            </a:r>
            <a:r>
              <a:rPr lang="ru-RU" dirty="0"/>
              <a:t>– </a:t>
            </a:r>
            <a:r>
              <a:rPr lang="ru-RU" dirty="0" smtClean="0"/>
              <a:t>1</a:t>
            </a:r>
            <a:endParaRPr lang="ru-RU" dirty="0"/>
          </a:p>
          <a:p>
            <a:r>
              <a:rPr lang="ru-RU" dirty="0" smtClean="0"/>
              <a:t>Дневник заполняется неаккуратно, подпись родителей своевременна - 5</a:t>
            </a:r>
          </a:p>
          <a:p>
            <a:r>
              <a:rPr lang="ru-RU" dirty="0" smtClean="0"/>
              <a:t>Дневник не заполнен, подпись родителей несвоевременна - 5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2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1124744"/>
            <a:ext cx="6192688" cy="38164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 эти проблемы решаемы, необходимо только внимание и терпение взрослых.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Памятка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для родителей пятиклассника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Помогайте ребенку в учебе, чтобы он понял все детали трудного задания и сам мог выполнить аналогичное, подробно объясняя свои действия. </a:t>
            </a:r>
          </a:p>
          <a:p>
            <a:pPr lvl="0"/>
            <a:r>
              <a:rPr lang="ru-RU" dirty="0"/>
              <a:t>Чаще играйте с ребенком в развивающие игры, чтобы тренировать его память, внимание и мышление. Разгадывайте кроссворды, головоломки, шарады. </a:t>
            </a:r>
          </a:p>
          <a:p>
            <a:pPr lvl="0"/>
            <a:r>
              <a:rPr lang="ru-RU" dirty="0"/>
              <a:t>Приучайте ребенка к режиму дня, тем самым развивая его волю и собранность. </a:t>
            </a:r>
          </a:p>
          <a:p>
            <a:pPr lvl="0"/>
            <a:r>
              <a:rPr lang="ru-RU" dirty="0"/>
              <a:t>Помогайте ему стремиться совершенствовать свои способности не только в учебе, но и в других делах. Что касается учебы, то пусть ребенок научится в первую очередь добросовестно выполнять домашнее задание. При подготовке домашнего задания ученику помогут специальные памятки.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8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Родителям на заметку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Не превращайте выполнение ребенком домашних заданий в орудие пыток. </a:t>
            </a:r>
          </a:p>
          <a:p>
            <a:pPr lvl="0"/>
            <a:r>
              <a:rPr lang="ru-RU" b="1" dirty="0"/>
              <a:t>Формируйте положительную мотивацию выполнения домашнего задания, его дальнюю перспективу. </a:t>
            </a:r>
          </a:p>
          <a:p>
            <a:pPr lvl="0"/>
            <a:r>
              <a:rPr lang="ru-RU" b="1" dirty="0"/>
              <a:t>Поощряйте своего ребенка за хорошо выполненное домашнее задание, хвалите его, радуйтесь его результатам, связанным с положительной отметкой. </a:t>
            </a:r>
          </a:p>
          <a:p>
            <a:pPr lvl="0"/>
            <a:r>
              <a:rPr lang="ru-RU" b="1" dirty="0"/>
              <a:t>Помогайте ребенку в выполнении домашнего задания только в том случае, если он в этом нуждается.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0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980728"/>
            <a:ext cx="6768752" cy="4742211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/>
              <a:t>Не пытайтесь выполнять задание за своего ребенка, лучше пусть он вообще домашнее задание не сделает, чем сделаете его вы. </a:t>
            </a:r>
          </a:p>
          <a:p>
            <a:pPr lvl="0"/>
            <a:r>
              <a:rPr lang="ru-RU" b="1" dirty="0"/>
              <a:t>Формируйте у ребенка культуру умственного труда, интересуйтесь, какую дополнительную литературу можно использовать для качественного выполнения домашних заданий. </a:t>
            </a:r>
          </a:p>
          <a:p>
            <a:pPr lvl="0"/>
            <a:r>
              <a:rPr lang="ru-RU" b="1" dirty="0"/>
              <a:t>Используйте возможность дополнительных и стимулирующих занятий в школе для того, чтобы снизить учебную нагрузку дома. </a:t>
            </a:r>
          </a:p>
          <a:p>
            <a:pPr lvl="0"/>
            <a:r>
              <a:rPr lang="ru-RU" b="1" dirty="0"/>
              <a:t>Консультируйтесь с учителями-предметниками, если видите, что ваш ребенок испытывает затруднения с подготовкой домашних заданий.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3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 родительского собрания: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Выработать единые требования к учебной деятельности пятиклассников 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3" descr="C:\Users\Julia\Desktop\school_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745">
            <a:off x="4788024" y="3446618"/>
            <a:ext cx="3405758" cy="25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Основная причина трудностей – нарушение внимания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Внимание – направленность и сосредоточенность сознания человека на определенных объектах при одновременном отвлечении от других. </a:t>
            </a:r>
            <a:endParaRPr lang="ru-RU" sz="3200" b="1" dirty="0"/>
          </a:p>
        </p:txBody>
      </p:sp>
      <p:pic>
        <p:nvPicPr>
          <p:cNvPr id="6146" name="Picture 2" descr="C:\Users\Julia\Desktop\hk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8920"/>
            <a:ext cx="2133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Нарушение устойчивости внимания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Проблема:</a:t>
            </a:r>
            <a:r>
              <a:rPr lang="ru-RU" dirty="0" smtClean="0"/>
              <a:t> ребенок не может понять суть объяснений (или внимательно прочитать – перескакивает через слова), когда решает задачи, постоянно задумывается, начинает заниматься чем-то другим. Как результат – уроки делает несколько часов вместо 40 минут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Julia\Desktop\xaIbPrWWV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3123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 «лечения»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Такого ребенка надо постепенно учить сосредотачиваться на предмете и поменьше отвлекаться на посторонние раздражители (шум, свет, голоса). Начинать надо с малого. Сумел не отвлекаться 5 минут – уже молодец. Можно расслабиться. Потом еще 5 минут «сильной» концентрации внимания. Время сосредоточения увеличивайте постепенно.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5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Переключение внимания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Часто бывает, что сделав один предмет, ребенок не может начать сразу делать уроки по другому предмету. </a:t>
            </a:r>
            <a:endParaRPr lang="ru-RU" sz="3200" dirty="0"/>
          </a:p>
        </p:txBody>
      </p:sp>
      <p:pic>
        <p:nvPicPr>
          <p:cNvPr id="3074" name="Picture 2" descr="C:\Users\Julia\Desktop\art_554_m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205">
            <a:off x="5627653" y="3875048"/>
            <a:ext cx="2501579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9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 «лечения»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r>
              <a:rPr lang="ru-RU" dirty="0" smtClean="0"/>
              <a:t>Дайте ребенку немного отдохнуть, прежде чем занять его другим видом деятельности. Учитывайте это при подготовке домашнего задания. Так, выполнив задание по математике, ребенок может попить чай, отвлечься. А потом заняться упражнениями по русскому языку. </a:t>
            </a:r>
            <a:endParaRPr lang="ru-RU" dirty="0"/>
          </a:p>
        </p:txBody>
      </p:sp>
      <p:pic>
        <p:nvPicPr>
          <p:cNvPr id="8194" name="Picture 2" descr="C:\Users\Julia\Desktop\21-4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908">
            <a:off x="6059501" y="4318452"/>
            <a:ext cx="2621548" cy="21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Трудности распределения внимания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Может проявиться п</a:t>
            </a:r>
            <a:r>
              <a:rPr lang="en-US" dirty="0" smtClean="0"/>
              <a:t>h</a:t>
            </a:r>
            <a:r>
              <a:rPr lang="ru-RU" dirty="0" smtClean="0"/>
              <a:t>и выполнении письменных заданий. Например, при написании диктанта: надо одновременно и слушать, и записывать, и проверять ошибки, а ведь еще и сосед под боком спрашивает: «Как писать?»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Julia\Desktop\11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7444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 «лечения»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Найдите дома старую книжку, в которой не жалко писать. Засеките время (минут семь) и дайте ребенку задание: читая текст, последовательно вычеркивать в словах определенные 2-3 буквы разными способами. Например, букву «А» – вертикальной чертой, «О» – горизонтальной, а букву «Л»  просто подчеркиваем. Можно усложнить задание: одновременно в незнакомом тексте вычеркиваем буквы и запоминаем содержание.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8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Упражнения на тренировку внимания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Рассмотреть две похожие картинки, найти отличия </a:t>
            </a:r>
          </a:p>
          <a:p>
            <a:r>
              <a:rPr lang="ru-RU" dirty="0" smtClean="0"/>
              <a:t>Медленно прочитайте ребенку несколько предложений и одновременно постукивайте по столу карандашом. Ребенок должен сосчитать, сколько было постукиваний, и запомнить текст </a:t>
            </a:r>
          </a:p>
          <a:p>
            <a:r>
              <a:rPr lang="ru-RU" dirty="0" smtClean="0"/>
              <a:t>Можно идти по улице, остановиться перед витриной. Пусть ребенок посмотрит 1-2 минуты, а потом отвернется и перечислит, что запомнил.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4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Русская народная мудрость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«Пастух должен привести лошадь к водопою, но лошадь будет пить сама»</a:t>
            </a:r>
            <a:endParaRPr lang="ru-RU" sz="4000" b="1" dirty="0"/>
          </a:p>
        </p:txBody>
      </p:sp>
      <p:pic>
        <p:nvPicPr>
          <p:cNvPr id="5123" name="Picture 3" descr="C:\Users\Julia\Desktop\187-0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56" y="3573016"/>
            <a:ext cx="52387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Решение родительского собрания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Родителям учащихся обеспечить контроль выполнения письменных и устных домашних заданий. </a:t>
            </a:r>
          </a:p>
          <a:p>
            <a:r>
              <a:rPr lang="ru-RU" sz="2800" b="1" dirty="0" smtClean="0"/>
              <a:t>Усилить проверку дневников, аккуратного ведения записи домашнего задания.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052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Пополнить арсенал знаний родителей по вопросу учебных трудностей пятиклассников; </a:t>
            </a:r>
          </a:p>
          <a:p>
            <a:pPr lvl="0"/>
            <a:r>
              <a:rPr lang="ru-RU" b="1" dirty="0" smtClean="0"/>
              <a:t>Изучить отношение детей к школьным знаниям;</a:t>
            </a:r>
            <a:endParaRPr lang="en-US" b="1" dirty="0" smtClean="0"/>
          </a:p>
          <a:p>
            <a:pPr lvl="0"/>
            <a:r>
              <a:rPr lang="ru-RU" b="1" dirty="0"/>
              <a:t>Показать родителям значение </a:t>
            </a:r>
            <a:r>
              <a:rPr lang="ru-RU" b="1" dirty="0" smtClean="0"/>
              <a:t>домашней </a:t>
            </a:r>
            <a:r>
              <a:rPr lang="ru-RU" b="1" dirty="0"/>
              <a:t>работы </a:t>
            </a:r>
            <a:r>
              <a:rPr lang="ru-RU" b="1" dirty="0" smtClean="0"/>
              <a:t>школьника;</a:t>
            </a:r>
          </a:p>
          <a:p>
            <a:r>
              <a:rPr lang="ru-RU" b="1" dirty="0" smtClean="0"/>
              <a:t>Обсудить </a:t>
            </a:r>
            <a:r>
              <a:rPr lang="ru-RU" b="1" dirty="0"/>
              <a:t>проблемы подготовки домашних заданий учащимися класса, определить возможные пути решения данной проблемы</a:t>
            </a:r>
          </a:p>
        </p:txBody>
      </p:sp>
      <p:pic>
        <p:nvPicPr>
          <p:cNvPr id="4" name="Picture 2" descr="C:\Users\Julia\Desktop\Cartoon-Clipart-Free-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2" y="620688"/>
            <a:ext cx="1746769" cy="17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052736"/>
            <a:ext cx="6912768" cy="467020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Aparajita" pitchFamily="34" charset="0"/>
              </a:rPr>
              <a:t>«Занятия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Aparajita" pitchFamily="34" charset="0"/>
              </a:rPr>
              <a:t>в школе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cs typeface="Aparajita" pitchFamily="34" charset="0"/>
              </a:rPr>
              <a:t> могут только вдолбить в ребенка все правила, добытые чужим пониманием, но способность правильно пользоваться ими разовьет только домашний самостоятельный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cs typeface="Aparajita" pitchFamily="34" charset="0"/>
              </a:rPr>
              <a:t>труд» </a:t>
            </a:r>
            <a:endParaRPr lang="ru-RU" sz="3600" dirty="0">
              <a:solidFill>
                <a:schemeClr val="accent2">
                  <a:lumMod val="50000"/>
                </a:schemeClr>
              </a:solidFill>
              <a:cs typeface="Aparajita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cs typeface="Aparajita" pitchFamily="34" charset="0"/>
              </a:rPr>
              <a:t>                            (Эммануил Кант)</a:t>
            </a:r>
            <a:endParaRPr lang="ru-RU" sz="3600" dirty="0">
              <a:solidFill>
                <a:schemeClr val="accent2">
                  <a:lumMod val="50000"/>
                </a:schemeClr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 какими трудностями сталкиваются пятиклассники?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Пробелы в знаниях за курс начальной школы </a:t>
            </a:r>
          </a:p>
          <a:p>
            <a:r>
              <a:rPr lang="ru-RU" b="1" dirty="0" smtClean="0"/>
              <a:t>Отсутствие желания учиться </a:t>
            </a:r>
          </a:p>
          <a:p>
            <a:r>
              <a:rPr lang="ru-RU" b="1" dirty="0" smtClean="0"/>
              <a:t>Слабая организация самостоятельной деятельности. Нужен постоянный контроль</a:t>
            </a:r>
          </a:p>
          <a:p>
            <a:r>
              <a:rPr lang="ru-RU" b="1" dirty="0" smtClean="0"/>
              <a:t>Невнимательность и рассеянность </a:t>
            </a:r>
          </a:p>
          <a:p>
            <a:r>
              <a:rPr lang="ru-RU" b="1" dirty="0" smtClean="0"/>
              <a:t>Трудности в выполнении письменных заданий по русскому языку </a:t>
            </a:r>
          </a:p>
          <a:p>
            <a:r>
              <a:rPr lang="ru-RU" b="1" dirty="0" smtClean="0"/>
              <a:t>Трудности при решении математических задач </a:t>
            </a:r>
          </a:p>
          <a:p>
            <a:r>
              <a:rPr lang="ru-RU" b="1" dirty="0" smtClean="0"/>
              <a:t>Трудности в подготовке устных ответов </a:t>
            </a:r>
          </a:p>
          <a:p>
            <a:r>
              <a:rPr lang="ru-RU" b="1" dirty="0" smtClean="0"/>
              <a:t>Неуверенность в своих способностях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00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Причины данных трудностей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u="sng" dirty="0" smtClean="0"/>
              <a:t>Недостатки учебной подготовки </a:t>
            </a:r>
          </a:p>
          <a:p>
            <a:pPr marL="0" indent="0">
              <a:buNone/>
            </a:pPr>
            <a:r>
              <a:rPr lang="ru-RU" dirty="0" smtClean="0"/>
              <a:t>У многих пятиклассников есть пробелы в знаниях за предшествующие периоды обучения, у них могут быть не сформированы учебные умения и навыки. Также трудности могут быть связаны с </a:t>
            </a:r>
            <a:r>
              <a:rPr lang="ru-RU" b="1" dirty="0" err="1" smtClean="0"/>
              <a:t>несформированностью</a:t>
            </a:r>
            <a:r>
              <a:rPr lang="ru-RU" b="1" dirty="0" smtClean="0"/>
              <a:t> мыслительных действий и операций (анализа и синтеза), с плохим речевым развитием, с недостатками развития внимания и памяти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Причины данных трудностей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Слабая произвольность поведения и деятельности – нежелание и «невозможность», по словам школьников, заставить себя постоянно заниматься.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80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Почему именно в 5 классе остро встает вопрос выполнения домашнего задания?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Во-первых</a:t>
            </a:r>
            <a:r>
              <a:rPr lang="ru-RU" dirty="0"/>
              <a:t>, потому, что дети начинают учиться у разных учителей. При изучении каждого предмета есть свои специфические требования к подготовке домашних заданий. Если ученик их не знает, если он их не усвоил, то столкнется с большими трудностями, которые скажутся не только на его учебных результатах, но и на его физическом и эмоциональном состоянии</a:t>
            </a:r>
          </a:p>
        </p:txBody>
      </p:sp>
    </p:spTree>
    <p:extLst>
      <p:ext uri="{BB962C8B-B14F-4D97-AF65-F5344CB8AC3E}">
        <p14:creationId xmlns:p14="http://schemas.microsoft.com/office/powerpoint/2010/main" val="4705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1640" y="1196753"/>
            <a:ext cx="6840760" cy="4526186"/>
          </a:xfrm>
        </p:spPr>
        <p:txBody>
          <a:bodyPr>
            <a:normAutofit lnSpcReduction="10000"/>
          </a:bodyPr>
          <a:lstStyle/>
          <a:p>
            <a:r>
              <a:rPr lang="ru-RU" b="1" u="sng" dirty="0"/>
              <a:t>Во-вторых,</a:t>
            </a:r>
            <a:r>
              <a:rPr lang="ru-RU" dirty="0"/>
              <a:t> изменяется ситуация общения ученика и учителя. Если в начальной школе ребенок приспосабливается к общению с одним учителем, то на средней ступени обучения его задача становится гораздо сложнее, так как он вступает в контакт с большим количеством взрослых. Этот контакт не всегда и не сразу бывает положительным: ученик иногда боится лишний раз спросить учителя, скрывает, что у него есть непонятые вопросы, параграфы, темы. Все это приводит к тому, что успеваемость резко падает и результаты учебной деятельности ухудшаются.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4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179</TotalTime>
  <Words>1314</Words>
  <Application>Microsoft Office PowerPoint</Application>
  <PresentationFormat>Экран (4:3)</PresentationFormat>
  <Paragraphs>92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Кнопка</vt:lpstr>
      <vt:lpstr>Презентация PowerPoint</vt:lpstr>
      <vt:lpstr>Цель родительского собрания: </vt:lpstr>
      <vt:lpstr>Задачи: </vt:lpstr>
      <vt:lpstr>Презентация PowerPoint</vt:lpstr>
      <vt:lpstr>С какими трудностями сталкиваются пятиклассники? </vt:lpstr>
      <vt:lpstr>Причины данных трудностей </vt:lpstr>
      <vt:lpstr>Причины данных трудностей </vt:lpstr>
      <vt:lpstr>Почему именно в 5 классе остро встает вопрос выполнения домашнего задания? </vt:lpstr>
      <vt:lpstr>Презентация PowerPoint</vt:lpstr>
      <vt:lpstr>Презентация PowerPoint</vt:lpstr>
      <vt:lpstr>Главное назначение домашнего задания </vt:lpstr>
      <vt:lpstr>Презентация PowerPoint</vt:lpstr>
      <vt:lpstr>Анализ результатов педагогического исследования </vt:lpstr>
      <vt:lpstr>Письменные домашние задания выполняют </vt:lpstr>
      <vt:lpstr>Ведение дневников: </vt:lpstr>
      <vt:lpstr>Все эти проблемы решаемы, необходимо только внимание и терпение взрослых. </vt:lpstr>
      <vt:lpstr> Памятка для родителей пятиклассника </vt:lpstr>
      <vt:lpstr>Родителям на заметку </vt:lpstr>
      <vt:lpstr>Презентация PowerPoint</vt:lpstr>
      <vt:lpstr>Основная причина трудностей – нарушение внимания </vt:lpstr>
      <vt:lpstr>Нарушение устойчивости внимания </vt:lpstr>
      <vt:lpstr>Метод «лечения» </vt:lpstr>
      <vt:lpstr>Переключение внимания </vt:lpstr>
      <vt:lpstr>Метод «лечения» </vt:lpstr>
      <vt:lpstr>Трудности распределения внимания </vt:lpstr>
      <vt:lpstr>Метод «лечения» </vt:lpstr>
      <vt:lpstr>Упражнения на тренировку внимания </vt:lpstr>
      <vt:lpstr>Русская народная мудрость:  </vt:lpstr>
      <vt:lpstr>Решение родительского собрания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Учебные трудности пятиклассников</dc:title>
  <dc:creator>Julia</dc:creator>
  <cp:lastModifiedBy>Julia</cp:lastModifiedBy>
  <cp:revision>21</cp:revision>
  <dcterms:created xsi:type="dcterms:W3CDTF">2013-02-10T15:42:27Z</dcterms:created>
  <dcterms:modified xsi:type="dcterms:W3CDTF">2013-02-18T11:38:13Z</dcterms:modified>
</cp:coreProperties>
</file>