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стихотворения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СТихотворные</a:t>
            </a:r>
            <a:r>
              <a:rPr lang="ru-RU" dirty="0" smtClean="0"/>
              <a:t> размеры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Двусложные:</a:t>
            </a:r>
          </a:p>
          <a:p>
            <a:pPr indent="0">
              <a:buNone/>
            </a:pPr>
            <a:r>
              <a:rPr lang="ru-RU" dirty="0" smtClean="0"/>
              <a:t>  </a:t>
            </a:r>
            <a:r>
              <a:rPr lang="ru-RU" sz="2200" dirty="0" smtClean="0">
                <a:solidFill>
                  <a:srgbClr val="0070C0"/>
                </a:solidFill>
              </a:rPr>
              <a:t>- </a:t>
            </a:r>
            <a:r>
              <a:rPr lang="ru-RU" sz="2200" b="1" dirty="0" smtClean="0">
                <a:solidFill>
                  <a:srgbClr val="0070C0"/>
                </a:solidFill>
              </a:rPr>
              <a:t>хорей</a:t>
            </a:r>
          </a:p>
          <a:p>
            <a:pPr indent="0">
              <a:buNone/>
            </a:pPr>
            <a:r>
              <a:rPr lang="ru-RU" dirty="0" smtClean="0">
                <a:solidFill>
                  <a:srgbClr val="C00000"/>
                </a:solidFill>
                <a:latin typeface="Calibri"/>
              </a:rPr>
              <a:t>       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u="sng" dirty="0" smtClean="0">
                <a:solidFill>
                  <a:srgbClr val="C00000"/>
                </a:solidFill>
                <a:latin typeface="Calibri"/>
              </a:rPr>
              <a:t>I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|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u="sng" dirty="0" smtClean="0">
                <a:solidFill>
                  <a:srgbClr val="C00000"/>
                </a:solidFill>
                <a:latin typeface="Calibri"/>
              </a:rPr>
              <a:t>I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dirty="0" smtClean="0">
                <a:latin typeface="Calibri"/>
              </a:rPr>
              <a:t>|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u="sng" dirty="0" smtClean="0">
                <a:solidFill>
                  <a:srgbClr val="C00000"/>
                </a:solidFill>
                <a:latin typeface="Calibri"/>
              </a:rPr>
              <a:t>I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_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_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 </a:t>
            </a:r>
          </a:p>
          <a:p>
            <a:pPr marL="285750" indent="-285750">
              <a:buFont typeface="Wingdings"/>
              <a:buChar char="þ"/>
            </a:pPr>
            <a:r>
              <a:rPr lang="ru-RU" dirty="0" smtClean="0">
                <a:latin typeface="Calibri"/>
                <a:sym typeface="Wingdings"/>
              </a:rPr>
              <a:t>Н</a:t>
            </a:r>
            <a:r>
              <a:rPr lang="en-US" b="1" dirty="0" smtClean="0">
                <a:latin typeface="Calibri"/>
                <a:sym typeface="Wingdings"/>
              </a:rPr>
              <a:t>é</a:t>
            </a:r>
            <a:r>
              <a:rPr lang="ru-RU" dirty="0" smtClean="0">
                <a:latin typeface="Calibri"/>
                <a:sym typeface="Wingdings"/>
              </a:rPr>
              <a:t>|о| х</a:t>
            </a:r>
            <a:r>
              <a:rPr lang="en-US" b="1" dirty="0" smtClean="0">
                <a:latin typeface="Calibri"/>
                <a:sym typeface="Wingdings"/>
              </a:rPr>
              <a:t>ó</a:t>
            </a:r>
            <a:r>
              <a:rPr lang="ru-RU" dirty="0" err="1" smtClean="0">
                <a:latin typeface="Calibri"/>
                <a:sym typeface="Wingdings"/>
              </a:rPr>
              <a:t>т|но</a:t>
            </a:r>
            <a:r>
              <a:rPr lang="ru-RU" dirty="0" smtClean="0">
                <a:latin typeface="Calibri"/>
                <a:sym typeface="Wingdings"/>
              </a:rPr>
              <a:t>| </a:t>
            </a:r>
            <a:r>
              <a:rPr lang="ru-RU" b="1" dirty="0" err="1" smtClean="0">
                <a:latin typeface="Calibri"/>
                <a:sym typeface="Wingdings"/>
              </a:rPr>
              <a:t>ú</a:t>
            </a:r>
            <a:r>
              <a:rPr lang="ru-RU" dirty="0" err="1" smtClean="0">
                <a:latin typeface="Calibri"/>
                <a:sym typeface="Wingdings"/>
              </a:rPr>
              <a:t>|не|см</a:t>
            </a:r>
            <a:r>
              <a:rPr lang="en-US" b="1" dirty="0" smtClean="0">
                <a:latin typeface="Calibri"/>
                <a:sym typeface="Wingdings"/>
              </a:rPr>
              <a:t>é</a:t>
            </a:r>
            <a:r>
              <a:rPr lang="ru-RU" dirty="0" err="1" smtClean="0">
                <a:latin typeface="Calibri"/>
                <a:sym typeface="Wingdings"/>
              </a:rPr>
              <a:t>ло</a:t>
            </a:r>
            <a:r>
              <a:rPr lang="ru-RU" dirty="0" smtClean="0">
                <a:latin typeface="Calibri"/>
                <a:sym typeface="Wingdings"/>
              </a:rPr>
              <a:t>|</a:t>
            </a:r>
            <a:endParaRPr lang="ru-RU" dirty="0">
              <a:latin typeface="Calibri"/>
              <a:sym typeface="Wingdings"/>
            </a:endParaRPr>
          </a:p>
          <a:p>
            <a:pPr indent="0">
              <a:buNone/>
            </a:pPr>
            <a:r>
              <a:rPr lang="ru-RU" dirty="0" smtClean="0">
                <a:latin typeface="Calibri"/>
                <a:sym typeface="Wingdings"/>
              </a:rPr>
              <a:t>       С</a:t>
            </a:r>
            <a:r>
              <a:rPr lang="en-US" b="1" dirty="0" smtClean="0">
                <a:latin typeface="Calibri"/>
                <a:sym typeface="Wingdings"/>
              </a:rPr>
              <a:t>ó</a:t>
            </a:r>
            <a:r>
              <a:rPr lang="ru-RU" dirty="0" err="1" smtClean="0">
                <a:latin typeface="Calibri"/>
                <a:sym typeface="Wingdings"/>
              </a:rPr>
              <a:t>лн|це</a:t>
            </a:r>
            <a:r>
              <a:rPr lang="ru-RU" dirty="0" smtClean="0">
                <a:latin typeface="Calibri"/>
                <a:sym typeface="Wingdings"/>
              </a:rPr>
              <a:t> |см</a:t>
            </a:r>
            <a:r>
              <a:rPr lang="en-US" b="1" dirty="0" smtClean="0">
                <a:latin typeface="Calibri"/>
                <a:sym typeface="Wingdings"/>
              </a:rPr>
              <a:t>ó</a:t>
            </a:r>
            <a:r>
              <a:rPr lang="ru-RU" dirty="0" err="1" smtClean="0">
                <a:latin typeface="Calibri"/>
                <a:sym typeface="Wingdings"/>
              </a:rPr>
              <a:t>т|рит</a:t>
            </a:r>
            <a:r>
              <a:rPr lang="ru-RU" dirty="0" smtClean="0">
                <a:latin typeface="Calibri"/>
                <a:sym typeface="Wingdings"/>
              </a:rPr>
              <a:t> |н</a:t>
            </a:r>
            <a:r>
              <a:rPr lang="en-US" b="1" dirty="0" smtClean="0">
                <a:latin typeface="Calibri"/>
                <a:sym typeface="Wingdings"/>
              </a:rPr>
              <a:t>á</a:t>
            </a:r>
            <a:r>
              <a:rPr lang="ru-RU" b="1" dirty="0" smtClean="0">
                <a:latin typeface="Calibri"/>
                <a:sym typeface="Wingdings"/>
              </a:rPr>
              <a:t> </a:t>
            </a:r>
            <a:r>
              <a:rPr lang="ru-RU" dirty="0" smtClean="0">
                <a:latin typeface="Calibri"/>
                <a:sym typeface="Wingdings"/>
              </a:rPr>
              <a:t>|</a:t>
            </a:r>
            <a:r>
              <a:rPr lang="ru-RU" dirty="0" err="1" smtClean="0">
                <a:latin typeface="Calibri"/>
                <a:sym typeface="Wingdings"/>
              </a:rPr>
              <a:t>по|л</a:t>
            </a:r>
            <a:r>
              <a:rPr lang="ru-RU" b="1" dirty="0" err="1" smtClean="0">
                <a:latin typeface="Calibri"/>
                <a:sym typeface="Wingdings"/>
              </a:rPr>
              <a:t>я</a:t>
            </a:r>
            <a:r>
              <a:rPr lang="ru-RU" dirty="0" smtClean="0">
                <a:latin typeface="Calibri"/>
                <a:sym typeface="Wingdings"/>
              </a:rPr>
              <a:t>|.</a:t>
            </a:r>
            <a:endParaRPr lang="ru-RU" dirty="0" smtClean="0">
              <a:latin typeface="Calibri"/>
            </a:endParaRPr>
          </a:p>
          <a:p>
            <a:pPr indent="0">
              <a:buNone/>
            </a:pPr>
            <a:r>
              <a:rPr lang="ru-RU" dirty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Calibri"/>
              </a:rPr>
              <a:t>- </a:t>
            </a:r>
            <a:r>
              <a:rPr lang="ru-RU" sz="2200" b="1" dirty="0" smtClean="0">
                <a:solidFill>
                  <a:srgbClr val="0070C0"/>
                </a:solidFill>
                <a:latin typeface="Calibri"/>
              </a:rPr>
              <a:t>ямб</a:t>
            </a:r>
          </a:p>
          <a:p>
            <a:pPr lvl="0" indent="0">
              <a:buNone/>
            </a:pPr>
            <a:r>
              <a:rPr lang="ru-RU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u="sng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u="sng" dirty="0" smtClean="0">
                <a:solidFill>
                  <a:srgbClr val="C00000"/>
                </a:solidFill>
                <a:latin typeface="Calibri"/>
              </a:rPr>
              <a:t>I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_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|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u="sng" dirty="0">
                <a:solidFill>
                  <a:srgbClr val="C00000"/>
                </a:solidFill>
                <a:latin typeface="Calibri"/>
              </a:rPr>
              <a:t>I</a:t>
            </a:r>
            <a:r>
              <a:rPr lang="ru-RU" u="sng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|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u="sng" dirty="0" smtClean="0">
                <a:solidFill>
                  <a:srgbClr val="C00000"/>
                </a:solidFill>
                <a:latin typeface="Calibri"/>
              </a:rPr>
              <a:t>I</a:t>
            </a:r>
            <a:r>
              <a:rPr lang="ru-RU" u="sng" dirty="0" smtClean="0">
                <a:solidFill>
                  <a:srgbClr val="C00000"/>
                </a:solidFill>
                <a:latin typeface="Calibri"/>
              </a:rPr>
              <a:t>_</a:t>
            </a:r>
          </a:p>
          <a:p>
            <a:pPr marL="285750" lvl="0" indent="-285750">
              <a:buFont typeface="Wingdings"/>
              <a:buChar char="þ"/>
            </a:pP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Мо|р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Wingdings"/>
              </a:rPr>
              <a:t>ó</a:t>
            </a:r>
            <a:r>
              <a:rPr lang="ru-RU" dirty="0" smtClean="0">
                <a:solidFill>
                  <a:prstClr val="black"/>
                </a:solidFill>
                <a:latin typeface="Calibri"/>
                <a:sym typeface="Wingdings"/>
              </a:rPr>
              <a:t>з| и |с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Wingdings"/>
              </a:rPr>
              <a:t>ó</a:t>
            </a: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лн|це</a:t>
            </a:r>
            <a:r>
              <a:rPr lang="ru-RU" dirty="0" smtClean="0">
                <a:solidFill>
                  <a:prstClr val="black"/>
                </a:solidFill>
                <a:latin typeface="Calibri"/>
                <a:sym typeface="Wingdings"/>
              </a:rPr>
              <a:t>; |д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Wingdings"/>
              </a:rPr>
              <a:t>é</a:t>
            </a: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нь</a:t>
            </a:r>
            <a:r>
              <a:rPr lang="ru-RU" dirty="0" smtClean="0">
                <a:solidFill>
                  <a:prstClr val="black"/>
                </a:solidFill>
                <a:latin typeface="Calibri"/>
                <a:sym typeface="Wingdings"/>
              </a:rPr>
              <a:t> |</a:t>
            </a: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чу|д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Wingdings"/>
              </a:rPr>
              <a:t>é</a:t>
            </a: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с|ный</a:t>
            </a:r>
            <a:r>
              <a:rPr lang="ru-RU" dirty="0" smtClean="0">
                <a:solidFill>
                  <a:prstClr val="black"/>
                </a:solidFill>
                <a:latin typeface="Calibri"/>
                <a:sym typeface="Wingdings"/>
              </a:rPr>
              <a:t>|!</a:t>
            </a:r>
          </a:p>
          <a:p>
            <a:pPr lvl="0" indent="0">
              <a:buNone/>
            </a:pPr>
            <a:r>
              <a:rPr lang="ru-RU" dirty="0">
                <a:solidFill>
                  <a:prstClr val="black"/>
                </a:solidFill>
                <a:latin typeface="Calibri"/>
                <a:sym typeface="Wingdings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  <a:sym typeface="Wingdings"/>
              </a:rPr>
              <a:t>       </a:t>
            </a: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Е|щ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Wingdings"/>
              </a:rPr>
              <a:t>é</a:t>
            </a:r>
            <a:r>
              <a:rPr lang="ru-RU" dirty="0" smtClean="0">
                <a:solidFill>
                  <a:prstClr val="black"/>
                </a:solidFill>
                <a:latin typeface="Calibri"/>
                <a:sym typeface="Wingdings"/>
              </a:rPr>
              <a:t> |ты |</a:t>
            </a: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др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Wingdings"/>
              </a:rPr>
              <a:t>é</a:t>
            </a: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м|лешь</a:t>
            </a:r>
            <a:r>
              <a:rPr lang="ru-RU" dirty="0" smtClean="0">
                <a:solidFill>
                  <a:prstClr val="black"/>
                </a:solidFill>
                <a:latin typeface="Calibri"/>
                <a:sym typeface="Wingdings"/>
              </a:rPr>
              <a:t>|, </a:t>
            </a: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др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Wingdings"/>
              </a:rPr>
              <a:t>ỳ</a:t>
            </a:r>
            <a:r>
              <a:rPr lang="ru-RU" dirty="0" smtClean="0">
                <a:solidFill>
                  <a:prstClr val="black"/>
                </a:solidFill>
                <a:latin typeface="Calibri"/>
                <a:sym typeface="Wingdings"/>
              </a:rPr>
              <a:t>г |</a:t>
            </a: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пре|л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Wingdings"/>
              </a:rPr>
              <a:t>é</a:t>
            </a:r>
            <a:r>
              <a:rPr lang="ru-RU" dirty="0" err="1" smtClean="0">
                <a:solidFill>
                  <a:prstClr val="black"/>
                </a:solidFill>
                <a:latin typeface="Calibri"/>
                <a:sym typeface="Wingdings"/>
              </a:rPr>
              <a:t>ст|ный</a:t>
            </a:r>
            <a:r>
              <a:rPr lang="ru-RU" dirty="0" smtClean="0">
                <a:solidFill>
                  <a:prstClr val="black"/>
                </a:solidFill>
                <a:latin typeface="Calibri"/>
                <a:sym typeface="Wingdings"/>
              </a:rPr>
              <a:t>|…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prstClr val="black"/>
                </a:solidFill>
              </a:rPr>
              <a:t>СТихотворные</a:t>
            </a:r>
            <a:r>
              <a:rPr lang="ru-RU" sz="3200" dirty="0">
                <a:solidFill>
                  <a:prstClr val="black"/>
                </a:solidFill>
              </a:rPr>
              <a:t> размеры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Трехсложные: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дактиль</a:t>
            </a:r>
          </a:p>
          <a:p>
            <a:pPr indent="0">
              <a:buNone/>
            </a:pP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sz="1300" u="sng" dirty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dirty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| </a:t>
            </a:r>
            <a:r>
              <a:rPr lang="ru-RU" sz="13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 </a:t>
            </a:r>
            <a:r>
              <a:rPr lang="en-US" sz="1300" u="sng" dirty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| 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 </a:t>
            </a:r>
            <a:r>
              <a:rPr lang="en-US" sz="1300" u="sng" dirty="0" smtClean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_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_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</a:t>
            </a:r>
          </a:p>
          <a:p>
            <a:pPr indent="0">
              <a:buNone/>
            </a:pPr>
            <a:r>
              <a:rPr lang="ru-RU" sz="1300" dirty="0" smtClean="0">
                <a:latin typeface="Calibri"/>
                <a:sym typeface="Wingdings"/>
              </a:rPr>
              <a:t> </a:t>
            </a:r>
            <a:r>
              <a:rPr lang="en-US" sz="1300" b="1" dirty="0" smtClean="0">
                <a:latin typeface="Calibri"/>
                <a:sym typeface="Wingdings"/>
              </a:rPr>
              <a:t>é</a:t>
            </a:r>
            <a:r>
              <a:rPr lang="ru-RU" sz="1300" dirty="0" smtClean="0">
                <a:latin typeface="Calibri"/>
                <a:sym typeface="Wingdings"/>
              </a:rPr>
              <a:t>ль |</a:t>
            </a:r>
            <a:r>
              <a:rPr lang="ru-RU" sz="1300" dirty="0" err="1" smtClean="0">
                <a:latin typeface="Calibri"/>
                <a:sym typeface="Wingdings"/>
              </a:rPr>
              <a:t>ру|ка|в</a:t>
            </a:r>
            <a:r>
              <a:rPr lang="en-US" sz="1300" b="1" dirty="0" smtClean="0">
                <a:latin typeface="Calibri"/>
                <a:sym typeface="Wingdings"/>
              </a:rPr>
              <a:t>ó</a:t>
            </a:r>
            <a:r>
              <a:rPr lang="ru-RU" sz="1300" dirty="0" smtClean="0">
                <a:latin typeface="Calibri"/>
                <a:sym typeface="Wingdings"/>
              </a:rPr>
              <a:t>м |мне |</a:t>
            </a:r>
            <a:r>
              <a:rPr lang="ru-RU" sz="1300" dirty="0" err="1" smtClean="0">
                <a:latin typeface="Calibri"/>
                <a:sym typeface="Wingdings"/>
              </a:rPr>
              <a:t>тро|п</a:t>
            </a:r>
            <a:r>
              <a:rPr lang="en-US" sz="1300" b="1" dirty="0" smtClean="0">
                <a:latin typeface="Calibri"/>
                <a:sym typeface="Wingdings"/>
              </a:rPr>
              <a:t>ú</a:t>
            </a:r>
            <a:r>
              <a:rPr lang="ru-RU" sz="1300" dirty="0" err="1" smtClean="0">
                <a:latin typeface="Calibri"/>
                <a:sym typeface="Wingdings"/>
              </a:rPr>
              <a:t>н|ку</a:t>
            </a:r>
            <a:r>
              <a:rPr lang="ru-RU" sz="1300" dirty="0" smtClean="0">
                <a:latin typeface="Calibri"/>
                <a:sym typeface="Wingdings"/>
              </a:rPr>
              <a:t> |</a:t>
            </a:r>
            <a:r>
              <a:rPr lang="ru-RU" sz="1300" dirty="0" err="1" smtClean="0">
                <a:latin typeface="Calibri"/>
                <a:sym typeface="Wingdings"/>
              </a:rPr>
              <a:t>за|в</a:t>
            </a:r>
            <a:r>
              <a:rPr lang="en-US" sz="1300" b="1" dirty="0" smtClean="0">
                <a:latin typeface="Calibri"/>
                <a:sym typeface="Wingdings"/>
              </a:rPr>
              <a:t>é</a:t>
            </a:r>
            <a:r>
              <a:rPr lang="ru-RU" sz="1300" dirty="0" smtClean="0">
                <a:latin typeface="Calibri"/>
                <a:sym typeface="Wingdings"/>
              </a:rPr>
              <a:t>|</a:t>
            </a:r>
            <a:r>
              <a:rPr lang="ru-RU" sz="1300" dirty="0" err="1" smtClean="0">
                <a:latin typeface="Calibri"/>
                <a:sym typeface="Wingdings"/>
              </a:rPr>
              <a:t>си|ла</a:t>
            </a:r>
            <a:r>
              <a:rPr lang="ru-RU" sz="1300" dirty="0" smtClean="0">
                <a:latin typeface="Calibri"/>
                <a:sym typeface="Wingdings"/>
              </a:rPr>
              <a:t>|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амфибрахий</a:t>
            </a:r>
          </a:p>
          <a:p>
            <a:pPr indent="0">
              <a:buNone/>
            </a:pPr>
            <a:r>
              <a:rPr lang="ru-RU" sz="1300" u="sng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sz="1300" u="sng" dirty="0" smtClean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| </a:t>
            </a:r>
            <a:r>
              <a:rPr lang="ru-RU" sz="13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sz="1300" u="sng" dirty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sz="1300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| 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sz="1300" u="sng" dirty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_</a:t>
            </a:r>
            <a:r>
              <a:rPr lang="ru-RU" sz="1300" dirty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_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</a:t>
            </a:r>
          </a:p>
          <a:p>
            <a:pPr indent="0">
              <a:buNone/>
            </a:pPr>
            <a:r>
              <a:rPr lang="ru-RU" sz="1300" dirty="0" smtClean="0">
                <a:latin typeface="Calibri"/>
                <a:sym typeface="Wingdings"/>
              </a:rPr>
              <a:t> </a:t>
            </a:r>
            <a:r>
              <a:rPr lang="ru-RU" sz="1300" dirty="0" err="1" smtClean="0">
                <a:latin typeface="Calibri"/>
                <a:sym typeface="Wingdings"/>
              </a:rPr>
              <a:t>Ду|б</a:t>
            </a:r>
            <a:r>
              <a:rPr lang="en-US" sz="1300" b="1" dirty="0" smtClean="0">
                <a:latin typeface="Calibri"/>
                <a:sym typeface="Wingdings"/>
              </a:rPr>
              <a:t>ó</a:t>
            </a:r>
            <a:r>
              <a:rPr lang="ru-RU" sz="1300" dirty="0" smtClean="0">
                <a:latin typeface="Calibri"/>
                <a:sym typeface="Wingdings"/>
              </a:rPr>
              <a:t>|вый |</a:t>
            </a:r>
            <a:r>
              <a:rPr lang="ru-RU" sz="1300" dirty="0" err="1" smtClean="0">
                <a:latin typeface="Calibri"/>
                <a:sym typeface="Wingdings"/>
              </a:rPr>
              <a:t>лис|т</a:t>
            </a:r>
            <a:r>
              <a:rPr lang="en-US" sz="1300" b="1" dirty="0" smtClean="0">
                <a:latin typeface="Calibri"/>
                <a:sym typeface="Wingdings"/>
              </a:rPr>
              <a:t>ó</a:t>
            </a:r>
            <a:r>
              <a:rPr lang="ru-RU" sz="1300" dirty="0" smtClean="0">
                <a:latin typeface="Calibri"/>
                <a:sym typeface="Wingdings"/>
              </a:rPr>
              <a:t>к| </a:t>
            </a:r>
            <a:r>
              <a:rPr lang="ru-RU" sz="1300" dirty="0" err="1" smtClean="0">
                <a:latin typeface="Calibri"/>
                <a:sym typeface="Wingdings"/>
              </a:rPr>
              <a:t>о|то|рв</a:t>
            </a:r>
            <a:r>
              <a:rPr lang="en-US" sz="1300" b="1" dirty="0" smtClean="0">
                <a:latin typeface="Calibri"/>
                <a:sym typeface="Wingdings"/>
              </a:rPr>
              <a:t>á</a:t>
            </a:r>
            <a:r>
              <a:rPr lang="ru-RU" sz="1300" dirty="0" err="1" smtClean="0">
                <a:latin typeface="Calibri"/>
                <a:sym typeface="Wingdings"/>
              </a:rPr>
              <a:t>л|ся</a:t>
            </a:r>
            <a:r>
              <a:rPr lang="ru-RU" sz="1300" dirty="0" smtClean="0">
                <a:latin typeface="Calibri"/>
                <a:sym typeface="Wingdings"/>
              </a:rPr>
              <a:t>| от| в</a:t>
            </a:r>
            <a:r>
              <a:rPr lang="en-US" sz="1300" b="1" dirty="0" smtClean="0">
                <a:latin typeface="Calibri"/>
                <a:sym typeface="Wingdings"/>
              </a:rPr>
              <a:t>é</a:t>
            </a:r>
            <a:r>
              <a:rPr lang="ru-RU" sz="1300" dirty="0" err="1" smtClean="0">
                <a:latin typeface="Calibri"/>
                <a:sym typeface="Wingdings"/>
              </a:rPr>
              <a:t>т|ки</a:t>
            </a:r>
            <a:r>
              <a:rPr lang="ru-RU" sz="1300" dirty="0" smtClean="0">
                <a:latin typeface="Calibri"/>
                <a:sym typeface="Wingdings"/>
              </a:rPr>
              <a:t>| </a:t>
            </a:r>
            <a:r>
              <a:rPr lang="ru-RU" sz="1300" dirty="0" err="1" smtClean="0">
                <a:latin typeface="Calibri"/>
                <a:sym typeface="Wingdings"/>
              </a:rPr>
              <a:t>ро|д</a:t>
            </a:r>
            <a:r>
              <a:rPr lang="en-US" sz="1300" b="1" dirty="0" smtClean="0">
                <a:latin typeface="Calibri"/>
                <a:sym typeface="Wingdings"/>
              </a:rPr>
              <a:t>ú</a:t>
            </a:r>
            <a:r>
              <a:rPr lang="ru-RU" sz="1300" dirty="0" smtClean="0">
                <a:latin typeface="Calibri"/>
                <a:sym typeface="Wingdings"/>
              </a:rPr>
              <a:t>|мой|</a:t>
            </a:r>
            <a:endParaRPr lang="ru-RU" dirty="0" smtClean="0"/>
          </a:p>
          <a:p>
            <a:pPr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анапест</a:t>
            </a:r>
          </a:p>
          <a:p>
            <a:pPr indent="0">
              <a:buNone/>
            </a:pPr>
            <a:r>
              <a:rPr lang="ru-RU" sz="1300" u="sng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sz="1300" u="sng" dirty="0" smtClean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Calibri"/>
              </a:rPr>
              <a:t>|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en-US" sz="1300" u="sng" dirty="0" smtClean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Calibri"/>
              </a:rPr>
              <a:t>|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   </a:t>
            </a:r>
            <a:r>
              <a:rPr lang="ru-RU" sz="13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300" u="sng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en-US" sz="1300" u="sng" dirty="0" smtClean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300" u="sng" dirty="0">
                <a:solidFill>
                  <a:srgbClr val="C00000"/>
                </a:solidFill>
                <a:latin typeface="Calibri"/>
              </a:rPr>
              <a:t>_</a:t>
            </a:r>
            <a:r>
              <a:rPr lang="ru-RU" sz="1300" dirty="0">
                <a:solidFill>
                  <a:srgbClr val="C00000"/>
                </a:solidFill>
                <a:latin typeface="Calibri"/>
              </a:rPr>
              <a:t>   </a:t>
            </a:r>
            <a:endParaRPr lang="ru-RU" sz="1300" dirty="0" smtClean="0">
              <a:solidFill>
                <a:srgbClr val="C00000"/>
              </a:solidFill>
              <a:latin typeface="Calibri"/>
            </a:endParaRPr>
          </a:p>
          <a:p>
            <a:pPr marL="285750" indent="-285750">
              <a:buFont typeface="Wingdings"/>
              <a:buChar char="þ"/>
            </a:pPr>
            <a:r>
              <a:rPr lang="ru-RU" sz="1300" dirty="0" smtClean="0">
                <a:latin typeface="Calibri"/>
              </a:rPr>
              <a:t>Я| </a:t>
            </a:r>
            <a:r>
              <a:rPr lang="ru-RU" sz="1300" dirty="0" err="1" smtClean="0">
                <a:latin typeface="Calibri"/>
              </a:rPr>
              <a:t>те|б</a:t>
            </a:r>
            <a:r>
              <a:rPr lang="en-US" sz="1300" b="1" dirty="0" smtClean="0">
                <a:latin typeface="Calibri"/>
              </a:rPr>
              <a:t>é</a:t>
            </a:r>
            <a:r>
              <a:rPr lang="ru-RU" sz="1300" dirty="0" smtClean="0">
                <a:latin typeface="Calibri"/>
              </a:rPr>
              <a:t>| </a:t>
            </a:r>
            <a:r>
              <a:rPr lang="ru-RU" sz="1300" dirty="0" err="1" smtClean="0">
                <a:latin typeface="Calibri"/>
              </a:rPr>
              <a:t>ни|че|г</a:t>
            </a:r>
            <a:r>
              <a:rPr lang="en-US" sz="1300" b="1" dirty="0" smtClean="0">
                <a:latin typeface="Calibri"/>
              </a:rPr>
              <a:t>ó</a:t>
            </a:r>
            <a:r>
              <a:rPr lang="ru-RU" sz="1300" dirty="0" smtClean="0">
                <a:latin typeface="Calibri"/>
              </a:rPr>
              <a:t>| не |</a:t>
            </a:r>
            <a:r>
              <a:rPr lang="ru-RU" sz="1300" dirty="0" err="1" smtClean="0">
                <a:latin typeface="Calibri"/>
              </a:rPr>
              <a:t>ска|ж</a:t>
            </a:r>
            <a:r>
              <a:rPr lang="en-US" sz="1300" b="1" dirty="0" smtClean="0">
                <a:latin typeface="Calibri"/>
              </a:rPr>
              <a:t>ỳ</a:t>
            </a:r>
            <a:r>
              <a:rPr lang="ru-RU" sz="1300" dirty="0" smtClean="0">
                <a:latin typeface="Calibri"/>
              </a:rPr>
              <a:t>|, </a:t>
            </a:r>
          </a:p>
          <a:p>
            <a:pPr indent="0">
              <a:buNone/>
            </a:pPr>
            <a:r>
              <a:rPr lang="ru-RU" sz="1300" b="1" dirty="0" smtClean="0">
                <a:latin typeface="Calibri"/>
              </a:rPr>
              <a:t>         </a:t>
            </a:r>
            <a:r>
              <a:rPr lang="ru-RU" sz="1300" dirty="0" smtClean="0">
                <a:latin typeface="Calibri"/>
              </a:rPr>
              <a:t>Я |</a:t>
            </a:r>
            <a:r>
              <a:rPr lang="ru-RU" sz="1300" dirty="0" err="1" smtClean="0">
                <a:latin typeface="Calibri"/>
              </a:rPr>
              <a:t>те|б</a:t>
            </a:r>
            <a:r>
              <a:rPr lang="ru-RU" sz="1300" b="1" dirty="0" err="1" smtClean="0">
                <a:latin typeface="Calibri"/>
              </a:rPr>
              <a:t>я</a:t>
            </a:r>
            <a:r>
              <a:rPr lang="ru-RU" sz="1300" dirty="0" smtClean="0">
                <a:latin typeface="Calibri"/>
              </a:rPr>
              <a:t>| не| </a:t>
            </a:r>
            <a:r>
              <a:rPr lang="ru-RU" sz="1300" dirty="0" err="1" smtClean="0">
                <a:latin typeface="Calibri"/>
              </a:rPr>
              <a:t>встре|в</a:t>
            </a:r>
            <a:r>
              <a:rPr lang="en-US" sz="1300" b="1" dirty="0" smtClean="0">
                <a:latin typeface="Calibri"/>
              </a:rPr>
              <a:t>ó</a:t>
            </a:r>
            <a:r>
              <a:rPr lang="ru-RU" sz="1300" dirty="0" smtClean="0">
                <a:latin typeface="Calibri"/>
              </a:rPr>
              <a:t>|</a:t>
            </a:r>
            <a:r>
              <a:rPr lang="ru-RU" sz="1300" dirty="0" err="1" smtClean="0">
                <a:latin typeface="Calibri"/>
              </a:rPr>
              <a:t>жу</a:t>
            </a:r>
            <a:r>
              <a:rPr lang="ru-RU" sz="1300" dirty="0" smtClean="0">
                <a:latin typeface="Calibri"/>
              </a:rPr>
              <a:t>| </a:t>
            </a:r>
            <a:r>
              <a:rPr lang="ru-RU" sz="1300" dirty="0" err="1" smtClean="0">
                <a:latin typeface="Calibri"/>
              </a:rPr>
              <a:t>ни|ч</a:t>
            </a:r>
            <a:r>
              <a:rPr lang="en-US" sz="1300" b="1" dirty="0" smtClean="0">
                <a:latin typeface="Calibri"/>
              </a:rPr>
              <a:t>ỳ</a:t>
            </a:r>
            <a:r>
              <a:rPr lang="ru-RU" sz="1300" dirty="0" err="1" smtClean="0">
                <a:latin typeface="Calibri"/>
              </a:rPr>
              <a:t>ть</a:t>
            </a:r>
            <a:r>
              <a:rPr lang="ru-RU" sz="1300" dirty="0" smtClean="0">
                <a:latin typeface="Calibri"/>
              </a:rPr>
              <a:t>|…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рифмовка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____                                  </a:t>
            </a:r>
            <a:r>
              <a:rPr lang="ru-RU" u="sng" dirty="0" smtClean="0">
                <a:solidFill>
                  <a:srgbClr val="0070C0"/>
                </a:solidFill>
              </a:rPr>
              <a:t>ПЕРЕКРЕСТНАЯ</a:t>
            </a:r>
          </a:p>
          <a:p>
            <a:pPr indent="0">
              <a:buNone/>
            </a:pPr>
            <a:r>
              <a:rPr lang="ru-RU" dirty="0" smtClean="0"/>
              <a:t>         ------</a:t>
            </a:r>
          </a:p>
          <a:p>
            <a:pPr indent="0">
              <a:buNone/>
            </a:pPr>
            <a:r>
              <a:rPr lang="ru-RU" dirty="0" smtClean="0"/>
              <a:t>         ------</a:t>
            </a:r>
          </a:p>
          <a:p>
            <a:pPr indent="0">
              <a:buNone/>
            </a:pPr>
            <a:r>
              <a:rPr lang="ru-RU" dirty="0" smtClean="0"/>
              <a:t>         ------</a:t>
            </a:r>
          </a:p>
          <a:p>
            <a:pPr indent="0">
              <a:buNone/>
            </a:pPr>
            <a:endParaRPr lang="ru-RU" dirty="0" smtClean="0"/>
          </a:p>
          <a:p>
            <a:r>
              <a:rPr lang="ru-RU" dirty="0" smtClean="0"/>
              <a:t>------                                   </a:t>
            </a:r>
            <a:r>
              <a:rPr lang="ru-RU" u="sng" dirty="0" smtClean="0">
                <a:solidFill>
                  <a:srgbClr val="0070C0"/>
                </a:solidFill>
              </a:rPr>
              <a:t>ПАРНАЯ (СМЕЖНАЯ)</a:t>
            </a:r>
          </a:p>
          <a:p>
            <a:pPr indent="0">
              <a:buNone/>
            </a:pPr>
            <a:r>
              <a:rPr lang="ru-RU" dirty="0" smtClean="0"/>
              <a:t>         ------ </a:t>
            </a:r>
          </a:p>
          <a:p>
            <a:pPr indent="0">
              <a:buNone/>
            </a:pPr>
            <a:r>
              <a:rPr lang="ru-RU" dirty="0" smtClean="0"/>
              <a:t>         ------</a:t>
            </a:r>
          </a:p>
          <a:p>
            <a:pPr indent="0">
              <a:buNone/>
            </a:pPr>
            <a:r>
              <a:rPr lang="ru-RU" dirty="0" smtClean="0"/>
              <a:t>         ------</a:t>
            </a:r>
          </a:p>
          <a:p>
            <a:pPr indent="0">
              <a:buNone/>
            </a:pPr>
            <a:endParaRPr lang="ru-RU" dirty="0" smtClean="0"/>
          </a:p>
          <a:p>
            <a:r>
              <a:rPr lang="ru-RU" dirty="0" smtClean="0"/>
              <a:t>------                                    </a:t>
            </a:r>
            <a:r>
              <a:rPr lang="ru-RU" u="sng" dirty="0" smtClean="0">
                <a:solidFill>
                  <a:srgbClr val="0070C0"/>
                </a:solidFill>
              </a:rPr>
              <a:t>КОЛЬЦЕВАЯ (ОПОЯСЫВАЮЩАЯ</a:t>
            </a:r>
            <a:r>
              <a:rPr lang="ru-RU" u="sng" dirty="0" smtClean="0"/>
              <a:t>)</a:t>
            </a:r>
          </a:p>
          <a:p>
            <a:pPr indent="0">
              <a:buNone/>
            </a:pPr>
            <a:r>
              <a:rPr lang="ru-RU" dirty="0" smtClean="0"/>
              <a:t>         ------</a:t>
            </a:r>
          </a:p>
          <a:p>
            <a:pPr indent="0">
              <a:buNone/>
            </a:pPr>
            <a:r>
              <a:rPr lang="ru-RU" dirty="0" smtClean="0"/>
              <a:t>         ------</a:t>
            </a:r>
          </a:p>
          <a:p>
            <a:pPr indent="0">
              <a:buNone/>
            </a:pPr>
            <a:r>
              <a:rPr lang="ru-RU" dirty="0" smtClean="0"/>
              <a:t>         ------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 rot="1794379">
            <a:off x="1760199" y="2582808"/>
            <a:ext cx="432048" cy="543627"/>
          </a:xfrm>
          <a:prstGeom prst="arc">
            <a:avLst>
              <a:gd name="adj1" fmla="val 15536596"/>
              <a:gd name="adj2" fmla="val 20972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2747829">
            <a:off x="1680663" y="2718448"/>
            <a:ext cx="465763" cy="718113"/>
          </a:xfrm>
          <a:prstGeom prst="arc">
            <a:avLst>
              <a:gd name="adj1" fmla="val 14840869"/>
              <a:gd name="adj2" fmla="val 210095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2076619" y="3658027"/>
            <a:ext cx="74469" cy="29016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19" y="3982825"/>
            <a:ext cx="79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авая фигурная скобка 9"/>
          <p:cNvSpPr/>
          <p:nvPr/>
        </p:nvSpPr>
        <p:spPr>
          <a:xfrm>
            <a:off x="2076618" y="4581128"/>
            <a:ext cx="479157" cy="720080"/>
          </a:xfrm>
          <a:prstGeom prst="rightBrace">
            <a:avLst>
              <a:gd name="adj1" fmla="val 394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2044801" y="4790864"/>
            <a:ext cx="111193" cy="3006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рифмовка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Перекрестная</a:t>
            </a:r>
          </a:p>
          <a:p>
            <a:pPr marL="285750" indent="-285750">
              <a:buFont typeface="Wingdings"/>
              <a:buChar char="þ"/>
            </a:pPr>
            <a:r>
              <a:rPr lang="ru-RU" sz="3200" dirty="0" smtClean="0">
                <a:sym typeface="Wingdings"/>
              </a:rPr>
              <a:t>Пусть сосны и </a:t>
            </a:r>
            <a:r>
              <a:rPr lang="ru-RU" sz="3200" u="sng" dirty="0" smtClean="0">
                <a:sym typeface="Wingdings"/>
              </a:rPr>
              <a:t>ели</a:t>
            </a:r>
          </a:p>
          <a:p>
            <a:pPr indent="0">
              <a:buNone/>
            </a:pPr>
            <a:r>
              <a:rPr lang="ru-RU" sz="3200" dirty="0">
                <a:sym typeface="Wingdings"/>
              </a:rPr>
              <a:t> </a:t>
            </a:r>
            <a:r>
              <a:rPr lang="ru-RU" sz="3200" dirty="0" smtClean="0">
                <a:sym typeface="Wingdings"/>
              </a:rPr>
              <a:t>        Всю зиму </a:t>
            </a:r>
            <a:r>
              <a:rPr lang="ru-RU" sz="3200" u="dbl" dirty="0" smtClean="0">
                <a:sym typeface="Wingdings"/>
              </a:rPr>
              <a:t>торчат,</a:t>
            </a:r>
          </a:p>
          <a:p>
            <a:pPr indent="0">
              <a:buNone/>
            </a:pPr>
            <a:r>
              <a:rPr lang="ru-RU" sz="3200" dirty="0">
                <a:sym typeface="Wingdings"/>
              </a:rPr>
              <a:t> </a:t>
            </a:r>
            <a:r>
              <a:rPr lang="ru-RU" sz="3200" dirty="0" smtClean="0">
                <a:sym typeface="Wingdings"/>
              </a:rPr>
              <a:t>        В нега и </a:t>
            </a:r>
            <a:r>
              <a:rPr lang="ru-RU" sz="3200" u="sng" dirty="0" smtClean="0">
                <a:sym typeface="Wingdings"/>
              </a:rPr>
              <a:t>метели</a:t>
            </a:r>
          </a:p>
          <a:p>
            <a:pPr indent="0">
              <a:buNone/>
            </a:pPr>
            <a:r>
              <a:rPr lang="ru-RU" sz="3200" dirty="0">
                <a:sym typeface="Wingdings"/>
              </a:rPr>
              <a:t> </a:t>
            </a:r>
            <a:r>
              <a:rPr lang="ru-RU" sz="3200" dirty="0" smtClean="0">
                <a:sym typeface="Wingdings"/>
              </a:rPr>
              <a:t>        Закутавшись, </a:t>
            </a:r>
            <a:r>
              <a:rPr lang="ru-RU" sz="3200" u="dbl" dirty="0" smtClean="0">
                <a:sym typeface="Wingdings"/>
              </a:rPr>
              <a:t>спят.</a:t>
            </a:r>
            <a:endParaRPr lang="ru-RU" sz="3200" u="dbl" dirty="0" smtClean="0"/>
          </a:p>
          <a:p>
            <a:r>
              <a:rPr lang="ru-RU" sz="3200" dirty="0" smtClean="0">
                <a:solidFill>
                  <a:srgbClr val="0070C0"/>
                </a:solidFill>
              </a:rPr>
              <a:t>Смежная</a:t>
            </a:r>
          </a:p>
          <a:p>
            <a:pPr marL="285750" indent="-285750">
              <a:buFont typeface="Wingdings"/>
              <a:buChar char="þ"/>
            </a:pPr>
            <a:r>
              <a:rPr lang="ru-RU" sz="3200" dirty="0" smtClean="0">
                <a:sym typeface="Wingdings"/>
              </a:rPr>
              <a:t>Сижу за решеткой в темнице </a:t>
            </a:r>
            <a:r>
              <a:rPr lang="ru-RU" sz="3200" u="sng" dirty="0" smtClean="0">
                <a:sym typeface="Wingdings"/>
              </a:rPr>
              <a:t>сырой.</a:t>
            </a:r>
          </a:p>
          <a:p>
            <a:pPr indent="0">
              <a:buNone/>
            </a:pPr>
            <a:r>
              <a:rPr lang="ru-RU" sz="3200" dirty="0">
                <a:sym typeface="Wingdings"/>
              </a:rPr>
              <a:t> </a:t>
            </a:r>
            <a:r>
              <a:rPr lang="ru-RU" sz="3200" dirty="0" smtClean="0">
                <a:sym typeface="Wingdings"/>
              </a:rPr>
              <a:t>        Вскормленный в неволе орел </a:t>
            </a:r>
            <a:r>
              <a:rPr lang="ru-RU" sz="3200" u="sng" dirty="0" smtClean="0">
                <a:sym typeface="Wingdings"/>
              </a:rPr>
              <a:t>молодой,</a:t>
            </a:r>
          </a:p>
          <a:p>
            <a:pPr indent="0">
              <a:buNone/>
            </a:pPr>
            <a:r>
              <a:rPr lang="ru-RU" sz="3200" dirty="0">
                <a:sym typeface="Wingdings"/>
              </a:rPr>
              <a:t> </a:t>
            </a:r>
            <a:r>
              <a:rPr lang="ru-RU" sz="3200" dirty="0" smtClean="0">
                <a:sym typeface="Wingdings"/>
              </a:rPr>
              <a:t>        Мой грустный товарищ, махая </a:t>
            </a:r>
            <a:r>
              <a:rPr lang="ru-RU" sz="3200" u="dbl" dirty="0" smtClean="0">
                <a:sym typeface="Wingdings"/>
              </a:rPr>
              <a:t>крылом,</a:t>
            </a:r>
          </a:p>
          <a:p>
            <a:pPr indent="0">
              <a:buNone/>
            </a:pPr>
            <a:r>
              <a:rPr lang="ru-RU" sz="3200" dirty="0">
                <a:sym typeface="Wingdings"/>
              </a:rPr>
              <a:t> </a:t>
            </a:r>
            <a:r>
              <a:rPr lang="ru-RU" sz="3200" dirty="0" smtClean="0">
                <a:sym typeface="Wingdings"/>
              </a:rPr>
              <a:t>        Кровавую пищу клюет под </a:t>
            </a:r>
            <a:r>
              <a:rPr lang="ru-RU" sz="3200" u="dbl" dirty="0" smtClean="0">
                <a:sym typeface="Wingdings"/>
              </a:rPr>
              <a:t>окном.</a:t>
            </a:r>
            <a:endParaRPr lang="ru-RU" sz="3200" u="dbl" dirty="0" smtClean="0"/>
          </a:p>
          <a:p>
            <a:r>
              <a:rPr lang="ru-RU" sz="3200" dirty="0" smtClean="0">
                <a:solidFill>
                  <a:srgbClr val="0070C0"/>
                </a:solidFill>
              </a:rPr>
              <a:t>Кольцевая </a:t>
            </a:r>
          </a:p>
          <a:p>
            <a:pPr marL="285750" indent="-285750">
              <a:buFont typeface="Wingdings"/>
              <a:buChar char="þ"/>
            </a:pPr>
            <a:r>
              <a:rPr lang="ru-RU" sz="3200" dirty="0" smtClean="0">
                <a:sym typeface="Wingdings"/>
              </a:rPr>
              <a:t>Как весел грохот летних </a:t>
            </a:r>
            <a:r>
              <a:rPr lang="ru-RU" sz="3200" u="sng" dirty="0" smtClean="0">
                <a:sym typeface="Wingdings"/>
              </a:rPr>
              <a:t>бурь,</a:t>
            </a:r>
          </a:p>
          <a:p>
            <a:pPr indent="0">
              <a:buNone/>
            </a:pPr>
            <a:r>
              <a:rPr lang="ru-RU" sz="3200" dirty="0">
                <a:sym typeface="Wingdings"/>
              </a:rPr>
              <a:t> </a:t>
            </a:r>
            <a:r>
              <a:rPr lang="ru-RU" sz="3200" dirty="0" smtClean="0">
                <a:sym typeface="Wingdings"/>
              </a:rPr>
              <a:t>         Когда, взметая прах </a:t>
            </a:r>
            <a:r>
              <a:rPr lang="ru-RU" sz="3200" u="dbl" dirty="0" smtClean="0">
                <a:sym typeface="Wingdings"/>
              </a:rPr>
              <a:t>летучий,</a:t>
            </a:r>
          </a:p>
          <a:p>
            <a:pPr indent="0">
              <a:buNone/>
            </a:pPr>
            <a:r>
              <a:rPr lang="ru-RU" sz="3200" dirty="0">
                <a:sym typeface="Wingdings"/>
              </a:rPr>
              <a:t> </a:t>
            </a:r>
            <a:r>
              <a:rPr lang="ru-RU" sz="3200" dirty="0" smtClean="0">
                <a:sym typeface="Wingdings"/>
              </a:rPr>
              <a:t>         Гроза, нахлынувшая </a:t>
            </a:r>
            <a:r>
              <a:rPr lang="ru-RU" sz="3200" u="dbl" dirty="0" smtClean="0">
                <a:sym typeface="Wingdings"/>
              </a:rPr>
              <a:t>тучей,</a:t>
            </a:r>
          </a:p>
          <a:p>
            <a:pPr indent="0">
              <a:buNone/>
            </a:pPr>
            <a:r>
              <a:rPr lang="ru-RU" sz="3200" dirty="0">
                <a:sym typeface="Wingdings"/>
              </a:rPr>
              <a:t> </a:t>
            </a:r>
            <a:r>
              <a:rPr lang="ru-RU" sz="3200" dirty="0" smtClean="0">
                <a:sym typeface="Wingdings"/>
              </a:rPr>
              <a:t>         Смутит небесную </a:t>
            </a:r>
            <a:r>
              <a:rPr lang="ru-RU" sz="3200" u="sng" dirty="0" smtClean="0">
                <a:sym typeface="Wingdings"/>
              </a:rPr>
              <a:t>лазурь…</a:t>
            </a:r>
          </a:p>
          <a:p>
            <a:pPr indent="0">
              <a:buNone/>
            </a:pPr>
            <a:r>
              <a:rPr lang="ru-RU" dirty="0">
                <a:sym typeface="Wingdings"/>
              </a:rPr>
              <a:t> </a:t>
            </a:r>
            <a:r>
              <a:rPr lang="ru-RU" dirty="0" smtClean="0">
                <a:sym typeface="Wingdings"/>
              </a:rPr>
              <a:t>        </a:t>
            </a: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5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рифма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Мужская</a:t>
            </a:r>
          </a:p>
          <a:p>
            <a:pPr indent="0">
              <a:buNone/>
            </a:pPr>
            <a:r>
              <a:rPr lang="ru-RU" sz="1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ru-RU" sz="1000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sz="1000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sz="1000" u="sng" dirty="0" smtClean="0">
                <a:solidFill>
                  <a:srgbClr val="C00000"/>
                </a:solidFill>
                <a:latin typeface="Calibri"/>
              </a:rPr>
              <a:t>      </a:t>
            </a:r>
            <a:r>
              <a:rPr lang="ru-RU" sz="1000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sz="1000" u="sng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en-US" sz="1000" u="sng" dirty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000" u="sng" dirty="0">
                <a:solidFill>
                  <a:srgbClr val="C00000"/>
                </a:solidFill>
                <a:latin typeface="Calibri"/>
              </a:rPr>
              <a:t>_</a:t>
            </a:r>
            <a:r>
              <a:rPr lang="ru-RU" sz="1000" dirty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u="sng" dirty="0" smtClean="0"/>
              <a:t> </a:t>
            </a:r>
          </a:p>
          <a:p>
            <a:pPr marL="285750" indent="-285750">
              <a:buFont typeface="Wingdings"/>
              <a:buChar char="þ"/>
            </a:pPr>
            <a:r>
              <a:rPr lang="ru-RU" dirty="0" smtClean="0"/>
              <a:t>Я тебе ничего |не| </a:t>
            </a:r>
            <a:r>
              <a:rPr lang="ru-RU" dirty="0" err="1" smtClean="0"/>
              <a:t>ска|ж</a:t>
            </a:r>
            <a:r>
              <a:rPr lang="en-US" b="1" dirty="0" smtClean="0"/>
              <a:t>ỳ</a:t>
            </a:r>
            <a:endParaRPr lang="ru-RU" b="1" dirty="0" smtClean="0"/>
          </a:p>
          <a:p>
            <a:pPr indent="0">
              <a:buNone/>
            </a:pPr>
            <a:endParaRPr lang="ru-RU" b="1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Женская</a:t>
            </a:r>
          </a:p>
          <a:p>
            <a:pPr indent="0">
              <a:buNone/>
            </a:pPr>
            <a:r>
              <a:rPr lang="ru-RU" sz="1000" dirty="0" smtClean="0">
                <a:solidFill>
                  <a:prstClr val="black"/>
                </a:solidFill>
                <a:latin typeface="Calibri"/>
              </a:rPr>
              <a:t>           </a:t>
            </a:r>
            <a:r>
              <a:rPr lang="ru-RU" sz="1000" u="sng" dirty="0" smtClean="0">
                <a:solidFill>
                  <a:srgbClr val="C00000"/>
                </a:solidFill>
                <a:latin typeface="Calibri"/>
              </a:rPr>
              <a:t>     </a:t>
            </a:r>
            <a:r>
              <a:rPr lang="ru-RU" sz="1000" dirty="0" smtClean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sz="10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sz="1000" u="sng" dirty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000" u="sng" dirty="0">
                <a:solidFill>
                  <a:srgbClr val="C00000"/>
                </a:solidFill>
                <a:latin typeface="Calibri"/>
              </a:rPr>
              <a:t>_</a:t>
            </a:r>
            <a:r>
              <a:rPr lang="ru-RU" sz="1000" dirty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0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000" u="sng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000" dirty="0">
                <a:solidFill>
                  <a:srgbClr val="C00000"/>
                </a:solidFill>
                <a:latin typeface="Calibri"/>
              </a:rPr>
              <a:t>_</a:t>
            </a:r>
            <a:r>
              <a:rPr lang="ru-RU" sz="1000" u="sng" dirty="0">
                <a:solidFill>
                  <a:srgbClr val="C00000"/>
                </a:solidFill>
                <a:latin typeface="Calibri"/>
              </a:rPr>
              <a:t>   </a:t>
            </a:r>
            <a:endParaRPr lang="ru-RU" sz="1000" u="sng" dirty="0" smtClean="0">
              <a:solidFill>
                <a:srgbClr val="C00000"/>
              </a:solidFill>
              <a:latin typeface="Calibri"/>
            </a:endParaRPr>
          </a:p>
          <a:p>
            <a:pPr marL="285750" indent="-285750">
              <a:buFont typeface="Wingdings"/>
              <a:buChar char="þ"/>
            </a:pPr>
            <a:r>
              <a:rPr lang="ru-RU" dirty="0" smtClean="0">
                <a:latin typeface="Calibri"/>
                <a:sym typeface="Wingdings"/>
              </a:rPr>
              <a:t>Дубовый листок оторвался от ветки |</a:t>
            </a:r>
            <a:r>
              <a:rPr lang="ru-RU" dirty="0" err="1" smtClean="0">
                <a:latin typeface="Calibri"/>
                <a:sym typeface="Wingdings"/>
              </a:rPr>
              <a:t>ро|д</a:t>
            </a:r>
            <a:r>
              <a:rPr lang="en-US" b="1" dirty="0" smtClean="0">
                <a:latin typeface="Calibri"/>
                <a:sym typeface="Wingdings"/>
              </a:rPr>
              <a:t>ú</a:t>
            </a:r>
            <a:r>
              <a:rPr lang="ru-RU" dirty="0" smtClean="0">
                <a:latin typeface="Calibri"/>
                <a:sym typeface="Wingdings"/>
              </a:rPr>
              <a:t>|мой</a:t>
            </a:r>
          </a:p>
          <a:p>
            <a:pPr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Дактилическая</a:t>
            </a:r>
          </a:p>
          <a:p>
            <a:pPr indent="0">
              <a:buNone/>
            </a:pPr>
            <a:r>
              <a:rPr lang="ru-RU" sz="1000" dirty="0" smtClean="0">
                <a:solidFill>
                  <a:prstClr val="black"/>
                </a:solidFill>
                <a:latin typeface="Calibri"/>
              </a:rPr>
              <a:t>           </a:t>
            </a:r>
            <a:r>
              <a:rPr lang="ru-RU" sz="1000" u="sng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en-US" sz="1000" u="sng" dirty="0">
                <a:solidFill>
                  <a:srgbClr val="C00000"/>
                </a:solidFill>
                <a:latin typeface="Calibri"/>
              </a:rPr>
              <a:t>I</a:t>
            </a:r>
            <a:r>
              <a:rPr lang="ru-RU" sz="1000" u="sng" dirty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000" dirty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000" dirty="0" smtClean="0">
                <a:solidFill>
                  <a:srgbClr val="C00000"/>
                </a:solidFill>
                <a:latin typeface="Calibri"/>
              </a:rPr>
              <a:t>  </a:t>
            </a:r>
            <a:r>
              <a:rPr lang="ru-RU" sz="1000" u="sng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000" u="sng" dirty="0">
                <a:solidFill>
                  <a:srgbClr val="C00000"/>
                </a:solidFill>
                <a:latin typeface="Calibri"/>
              </a:rPr>
              <a:t>_</a:t>
            </a:r>
            <a:r>
              <a:rPr lang="ru-RU" sz="1000" dirty="0">
                <a:solidFill>
                  <a:srgbClr val="C00000"/>
                </a:solidFill>
                <a:latin typeface="Calibri"/>
              </a:rPr>
              <a:t>    </a:t>
            </a:r>
            <a:r>
              <a:rPr lang="ru-RU" sz="1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000" u="sng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ru-RU" sz="1000" dirty="0">
                <a:solidFill>
                  <a:srgbClr val="C00000"/>
                </a:solidFill>
                <a:latin typeface="Calibri"/>
              </a:rPr>
              <a:t>_  </a:t>
            </a:r>
            <a:r>
              <a:rPr lang="ru-RU" sz="1000" u="sng" dirty="0">
                <a:solidFill>
                  <a:srgbClr val="C00000"/>
                </a:solidFill>
                <a:latin typeface="Calibri"/>
              </a:rPr>
              <a:t>   </a:t>
            </a:r>
            <a:endParaRPr lang="ru-RU" sz="1000" u="sng" dirty="0" smtClean="0">
              <a:solidFill>
                <a:srgbClr val="C00000"/>
              </a:solidFill>
              <a:latin typeface="Calibri"/>
            </a:endParaRPr>
          </a:p>
          <a:p>
            <a:pPr indent="0">
              <a:buNone/>
            </a:pPr>
            <a:r>
              <a:rPr lang="ru-RU" sz="1900" dirty="0" smtClean="0">
                <a:latin typeface="Calibri"/>
                <a:sym typeface="Wingdings"/>
              </a:rPr>
              <a:t>  Ель рукавом мне тропинку </a:t>
            </a:r>
            <a:r>
              <a:rPr lang="ru-RU" sz="1900" dirty="0" err="1" smtClean="0">
                <a:latin typeface="Calibri"/>
                <a:sym typeface="Wingdings"/>
              </a:rPr>
              <a:t>за|в</a:t>
            </a:r>
            <a:r>
              <a:rPr lang="en-US" sz="1900" b="1" dirty="0" smtClean="0">
                <a:latin typeface="Calibri"/>
                <a:sym typeface="Wingdings"/>
              </a:rPr>
              <a:t>é</a:t>
            </a:r>
            <a:r>
              <a:rPr lang="en-US" sz="1900" dirty="0" smtClean="0">
                <a:latin typeface="Calibri"/>
                <a:sym typeface="Wingdings"/>
              </a:rPr>
              <a:t>|</a:t>
            </a:r>
            <a:r>
              <a:rPr lang="ru-RU" sz="1900" dirty="0" err="1" smtClean="0">
                <a:latin typeface="Calibri"/>
                <a:sym typeface="Wingdings"/>
              </a:rPr>
              <a:t>си|ла</a:t>
            </a:r>
            <a:endParaRPr lang="ru-RU" sz="1900" dirty="0" smtClean="0"/>
          </a:p>
          <a:p>
            <a:pPr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8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272</TotalTime>
  <Words>342</Words>
  <Application>Microsoft Office PowerPoint</Application>
  <PresentationFormat>Экран (4:3)</PresentationFormat>
  <Paragraphs>68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анализ стихотворения</vt:lpstr>
      <vt:lpstr>СТихотворные размеры</vt:lpstr>
      <vt:lpstr>СТихотворные размеры</vt:lpstr>
      <vt:lpstr>рифмовка</vt:lpstr>
      <vt:lpstr>рифмовка</vt:lpstr>
      <vt:lpstr>рифма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к анализу стихотворения</dc:title>
  <dc:creator>SAMSUNG</dc:creator>
  <cp:lastModifiedBy>SAMSUNG</cp:lastModifiedBy>
  <cp:revision>22</cp:revision>
  <dcterms:created xsi:type="dcterms:W3CDTF">2014-01-07T12:58:33Z</dcterms:created>
  <dcterms:modified xsi:type="dcterms:W3CDTF">2014-01-07T17:41:59Z</dcterms:modified>
</cp:coreProperties>
</file>