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9"/>
  </p:notesMasterIdLst>
  <p:sldIdLst>
    <p:sldId id="270" r:id="rId2"/>
    <p:sldId id="275" r:id="rId3"/>
    <p:sldId id="276" r:id="rId4"/>
    <p:sldId id="266" r:id="rId5"/>
    <p:sldId id="269" r:id="rId6"/>
    <p:sldId id="268" r:id="rId7"/>
    <p:sldId id="288" r:id="rId8"/>
    <p:sldId id="274" r:id="rId9"/>
    <p:sldId id="285" r:id="rId10"/>
    <p:sldId id="262" r:id="rId11"/>
    <p:sldId id="263" r:id="rId12"/>
    <p:sldId id="277" r:id="rId13"/>
    <p:sldId id="281" r:id="rId14"/>
    <p:sldId id="278" r:id="rId15"/>
    <p:sldId id="280" r:id="rId16"/>
    <p:sldId id="279" r:id="rId17"/>
    <p:sldId id="28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9933"/>
    <a:srgbClr val="66CCFF"/>
    <a:srgbClr val="6699FF"/>
    <a:srgbClr val="FF66FF"/>
    <a:srgbClr val="FFFF00"/>
    <a:srgbClr val="000066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DD83D1B-E6DF-4C1F-8461-D873E02561A7}" type="datetimeFigureOut">
              <a:rPr lang="ru-RU"/>
              <a:pPr>
                <a:defRPr/>
              </a:pPr>
              <a:t>13.04.2014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61B1FDA-E2BD-49EB-AE35-B7F27E6E9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688C31-3E97-4B70-B43A-E6CE6B8198C8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5BC02F-3D4C-4194-ADD1-21EC1FD361C8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6"/>
            </a:xfrm>
            <a:custGeom>
              <a:avLst/>
              <a:gdLst>
                <a:gd name="T0" fmla="*/ 0 w 860"/>
                <a:gd name="T1" fmla="*/ 2147483646 h 2502"/>
                <a:gd name="T2" fmla="*/ 2147483646 w 860"/>
                <a:gd name="T3" fmla="*/ 2147483646 h 2502"/>
                <a:gd name="T4" fmla="*/ 2147483646 w 860"/>
                <a:gd name="T5" fmla="*/ 0 h 2502"/>
                <a:gd name="T6" fmla="*/ 2147483646 w 860"/>
                <a:gd name="T7" fmla="*/ 0 h 2502"/>
                <a:gd name="T8" fmla="*/ 0 w 860"/>
                <a:gd name="T9" fmla="*/ 2147483646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147483646 w 228"/>
              <a:gd name="T1" fmla="*/ 2147483646 h 57"/>
              <a:gd name="T2" fmla="*/ 0 w 228"/>
              <a:gd name="T3" fmla="*/ 0 h 57"/>
              <a:gd name="T4" fmla="*/ 2147483646 w 228"/>
              <a:gd name="T5" fmla="*/ 2147483646 h 57"/>
              <a:gd name="T6" fmla="*/ 2147483646 w 228"/>
              <a:gd name="T7" fmla="*/ 2147483646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2147483646 w 39"/>
              <a:gd name="T3" fmla="*/ 2147483646 h 51"/>
              <a:gd name="T4" fmla="*/ 2147483646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3D2A9C-9852-43E9-866D-13369C1F5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E26BA-4C62-4F4C-859B-77DFD5392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5D1EB-41CB-46FC-BB11-B0E28B4A5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F9BFA4-E808-4D69-90D0-D85887A55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E659C-2C62-4BCF-ABAD-265A25CEC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FDABBD-0830-4641-BCE6-1D894593E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BAFAF-50DB-4A2C-9A55-C59601EC7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4F492-480E-4AA5-B19A-44C6E69B84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806F-42E9-4D24-8DEE-A70B0FCA6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159B10-10E4-4BA1-BB5B-AFD1BEC1F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2EA22-C18D-4BF5-8F29-31749F1B1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B19F2-60D6-42AD-8C5F-2120EA2CA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19B55-E397-44E2-9CC9-8957FC584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357F-AAD7-40DE-B478-45200D804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A2C67-3A25-4988-BF81-BAB119258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B9452-D8FA-453C-B625-DF9D8FCEE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D8FB6-B998-4C28-9A7C-F4463A39A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0" y="0"/>
              <a:ext cx="1073150" cy="5291139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2147483646 w 676"/>
                <a:gd name="T5" fmla="*/ 2147483646 h 3333"/>
                <a:gd name="T6" fmla="*/ 2147483646 w 676"/>
                <a:gd name="T7" fmla="*/ 0 h 3333"/>
                <a:gd name="T8" fmla="*/ 2147483646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Corbel" pitchFamily="34" charset="0"/>
              </a:defRPr>
            </a:lvl1pPr>
          </a:lstStyle>
          <a:p>
            <a:pPr>
              <a:defRPr/>
            </a:pPr>
            <a:fld id="{2F80CE48-1BD6-4961-9DE4-B5551E191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83" r:id="rId12"/>
    <p:sldLayoutId id="2147483777" r:id="rId13"/>
    <p:sldLayoutId id="2147483784" r:id="rId14"/>
    <p:sldLayoutId id="2147483778" r:id="rId15"/>
    <p:sldLayoutId id="2147483779" r:id="rId16"/>
    <p:sldLayoutId id="2147483780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971550" y="404813"/>
            <a:ext cx="74295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sz="1600" b="1" dirty="0" smtClean="0">
              <a:solidFill>
                <a:srgbClr val="FF0000"/>
              </a:solidFill>
              <a:latin typeface="+mj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+mj-lt"/>
              </a:rPr>
              <a:t>«Использование геометрических знаний по теме «Линии» при изготовлении прихватки»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+mj-lt"/>
              </a:rPr>
              <a:t>Интегрированный урок математики и трудового обучения в 6 «В» классе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+mj-lt"/>
              </a:rPr>
              <a:t>специальной (коррекционной) общеобразовательной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+mj-lt"/>
              </a:rPr>
              <a:t> школы</a:t>
            </a:r>
            <a:r>
              <a:rPr lang="en-US" b="1" dirty="0" smtClean="0">
                <a:solidFill>
                  <a:srgbClr val="7030A0"/>
                </a:solidFill>
                <a:latin typeface="+mj-lt"/>
              </a:rPr>
              <a:t> VIII </a:t>
            </a:r>
            <a:r>
              <a:rPr lang="ru-RU" b="1" dirty="0" smtClean="0">
                <a:solidFill>
                  <a:srgbClr val="7030A0"/>
                </a:solidFill>
                <a:latin typeface="+mj-lt"/>
              </a:rPr>
              <a:t>вида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ru-RU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19"/>
          <p:cNvSpPr txBox="1">
            <a:spLocks noChangeArrowheads="1"/>
          </p:cNvSpPr>
          <p:nvPr/>
        </p:nvSpPr>
        <p:spPr>
          <a:xfrm>
            <a:off x="5724525" y="4797425"/>
            <a:ext cx="3000375" cy="1412875"/>
          </a:xfrm>
          <a:prstGeom prst="rect">
            <a:avLst/>
          </a:prstGeom>
          <a:noFill/>
        </p:spPr>
        <p:txBody>
          <a:bodyPr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b="1" kern="0" dirty="0" smtClean="0">
                <a:solidFill>
                  <a:schemeClr val="accent1">
                    <a:lumMod val="50000"/>
                  </a:schemeClr>
                </a:solidFill>
              </a:rPr>
              <a:t>Лебедева Т.А.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b="1" kern="0" dirty="0" err="1" smtClean="0">
                <a:solidFill>
                  <a:schemeClr val="accent1">
                    <a:lumMod val="50000"/>
                  </a:schemeClr>
                </a:solidFill>
              </a:rPr>
              <a:t>Гудилина</a:t>
            </a:r>
            <a:r>
              <a:rPr lang="ru-RU" sz="1400" b="1" kern="0" dirty="0" smtClean="0">
                <a:solidFill>
                  <a:schemeClr val="accent1">
                    <a:lumMod val="50000"/>
                  </a:schemeClr>
                </a:solidFill>
              </a:rPr>
              <a:t> Н.Г.</a:t>
            </a:r>
            <a:endParaRPr lang="ru-RU" sz="1400" b="1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b="1" kern="0" dirty="0" smtClean="0">
                <a:solidFill>
                  <a:schemeClr val="accent1">
                    <a:lumMod val="50000"/>
                  </a:schemeClr>
                </a:solidFill>
              </a:rPr>
              <a:t>ГОУ   «Специальная общеобразовательная (коррекционная) школа-интернат «Красные Зори»»</a:t>
            </a:r>
            <a:endParaRPr lang="ru-RU" sz="14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48" name="Picture 4" descr="%D0%BD%D0%B5%D0%B7%D0%BD%D0%B0%D0%B9%D0%BA%D0%B0_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286250"/>
            <a:ext cx="1857375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2205038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1835150" y="9810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4714875" y="16287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1116013" y="981075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396875" y="9810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67" name="Line 10"/>
          <p:cNvSpPr>
            <a:spLocks noChangeShapeType="1"/>
          </p:cNvSpPr>
          <p:nvPr/>
        </p:nvSpPr>
        <p:spPr bwMode="auto">
          <a:xfrm>
            <a:off x="539750" y="1196975"/>
            <a:ext cx="144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Line 11"/>
          <p:cNvSpPr>
            <a:spLocks noChangeShapeType="1"/>
          </p:cNvSpPr>
          <p:nvPr/>
        </p:nvSpPr>
        <p:spPr bwMode="auto">
          <a:xfrm>
            <a:off x="1260475" y="119697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4714875" y="9810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1114425" y="2205038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1114425" y="981075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>
            <a:off x="1258888" y="1196975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4067175" y="16287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74" name="Text Box 30"/>
          <p:cNvSpPr txBox="1">
            <a:spLocks noChangeArrowheads="1"/>
          </p:cNvSpPr>
          <p:nvPr/>
        </p:nvSpPr>
        <p:spPr bwMode="auto">
          <a:xfrm>
            <a:off x="2484438" y="981075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75" name="Line 31"/>
          <p:cNvSpPr>
            <a:spLocks noChangeShapeType="1"/>
          </p:cNvSpPr>
          <p:nvPr/>
        </p:nvSpPr>
        <p:spPr bwMode="auto">
          <a:xfrm>
            <a:off x="2628900" y="1196975"/>
            <a:ext cx="1588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Line 34"/>
          <p:cNvSpPr>
            <a:spLocks noChangeShapeType="1"/>
          </p:cNvSpPr>
          <p:nvPr/>
        </p:nvSpPr>
        <p:spPr bwMode="auto">
          <a:xfrm>
            <a:off x="2627313" y="1196975"/>
            <a:ext cx="1587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Line 37"/>
          <p:cNvSpPr>
            <a:spLocks noChangeShapeType="1"/>
          </p:cNvSpPr>
          <p:nvPr/>
        </p:nvSpPr>
        <p:spPr bwMode="auto">
          <a:xfrm>
            <a:off x="2628900" y="1196975"/>
            <a:ext cx="1588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Text Box 39"/>
          <p:cNvSpPr txBox="1">
            <a:spLocks noChangeArrowheads="1"/>
          </p:cNvSpPr>
          <p:nvPr/>
        </p:nvSpPr>
        <p:spPr bwMode="auto">
          <a:xfrm>
            <a:off x="4067175" y="981075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79" name="Line 40"/>
          <p:cNvSpPr>
            <a:spLocks noChangeShapeType="1"/>
          </p:cNvSpPr>
          <p:nvPr/>
        </p:nvSpPr>
        <p:spPr bwMode="auto">
          <a:xfrm>
            <a:off x="2627313" y="1196975"/>
            <a:ext cx="158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Line 44"/>
          <p:cNvSpPr>
            <a:spLocks noChangeShapeType="1"/>
          </p:cNvSpPr>
          <p:nvPr/>
        </p:nvSpPr>
        <p:spPr bwMode="auto">
          <a:xfrm>
            <a:off x="4860925" y="1196975"/>
            <a:ext cx="1588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47"/>
          <p:cNvSpPr>
            <a:spLocks noChangeShapeType="1"/>
          </p:cNvSpPr>
          <p:nvPr/>
        </p:nvSpPr>
        <p:spPr bwMode="auto">
          <a:xfrm>
            <a:off x="4859338" y="1196975"/>
            <a:ext cx="1587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Line 50"/>
          <p:cNvSpPr>
            <a:spLocks noChangeShapeType="1"/>
          </p:cNvSpPr>
          <p:nvPr/>
        </p:nvSpPr>
        <p:spPr bwMode="auto">
          <a:xfrm>
            <a:off x="4860925" y="1196975"/>
            <a:ext cx="1588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Line 53"/>
          <p:cNvSpPr>
            <a:spLocks noChangeShapeType="1"/>
          </p:cNvSpPr>
          <p:nvPr/>
        </p:nvSpPr>
        <p:spPr bwMode="auto">
          <a:xfrm>
            <a:off x="4859338" y="1196975"/>
            <a:ext cx="158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Line 69"/>
          <p:cNvSpPr>
            <a:spLocks noChangeShapeType="1"/>
          </p:cNvSpPr>
          <p:nvPr/>
        </p:nvSpPr>
        <p:spPr bwMode="auto">
          <a:xfrm>
            <a:off x="4213225" y="1196975"/>
            <a:ext cx="1588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5" name="Line 72"/>
          <p:cNvSpPr>
            <a:spLocks noChangeShapeType="1"/>
          </p:cNvSpPr>
          <p:nvPr/>
        </p:nvSpPr>
        <p:spPr bwMode="auto">
          <a:xfrm>
            <a:off x="4211638" y="1196975"/>
            <a:ext cx="1587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6" name="Line 75"/>
          <p:cNvSpPr>
            <a:spLocks noChangeShapeType="1"/>
          </p:cNvSpPr>
          <p:nvPr/>
        </p:nvSpPr>
        <p:spPr bwMode="auto">
          <a:xfrm>
            <a:off x="4213225" y="1196975"/>
            <a:ext cx="1588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7" name="Line 78"/>
          <p:cNvSpPr>
            <a:spLocks noChangeShapeType="1"/>
          </p:cNvSpPr>
          <p:nvPr/>
        </p:nvSpPr>
        <p:spPr bwMode="auto">
          <a:xfrm>
            <a:off x="4214813" y="1285875"/>
            <a:ext cx="158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8" name="Line 91"/>
          <p:cNvSpPr>
            <a:spLocks noChangeShapeType="1"/>
          </p:cNvSpPr>
          <p:nvPr/>
        </p:nvSpPr>
        <p:spPr bwMode="auto">
          <a:xfrm>
            <a:off x="4211638" y="1844675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9" name="Line 92"/>
          <p:cNvSpPr>
            <a:spLocks noChangeShapeType="1"/>
          </p:cNvSpPr>
          <p:nvPr/>
        </p:nvSpPr>
        <p:spPr bwMode="auto">
          <a:xfrm flipH="1">
            <a:off x="2627313" y="1196975"/>
            <a:ext cx="7207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0" name="Line 93"/>
          <p:cNvSpPr>
            <a:spLocks noChangeShapeType="1"/>
          </p:cNvSpPr>
          <p:nvPr/>
        </p:nvSpPr>
        <p:spPr bwMode="auto">
          <a:xfrm>
            <a:off x="2627313" y="1844675"/>
            <a:ext cx="649287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1" name="Text Box 94"/>
          <p:cNvSpPr txBox="1">
            <a:spLocks noChangeArrowheads="1"/>
          </p:cNvSpPr>
          <p:nvPr/>
        </p:nvSpPr>
        <p:spPr bwMode="auto">
          <a:xfrm>
            <a:off x="4714875" y="2205038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92" name="Text Box 95"/>
          <p:cNvSpPr txBox="1">
            <a:spLocks noChangeArrowheads="1"/>
          </p:cNvSpPr>
          <p:nvPr/>
        </p:nvSpPr>
        <p:spPr bwMode="auto">
          <a:xfrm>
            <a:off x="4067175" y="2205038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93" name="Text Box 96"/>
          <p:cNvSpPr txBox="1">
            <a:spLocks noChangeArrowheads="1"/>
          </p:cNvSpPr>
          <p:nvPr/>
        </p:nvSpPr>
        <p:spPr bwMode="auto">
          <a:xfrm>
            <a:off x="3203575" y="9810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94" name="Text Box 97"/>
          <p:cNvSpPr txBox="1">
            <a:spLocks noChangeArrowheads="1"/>
          </p:cNvSpPr>
          <p:nvPr/>
        </p:nvSpPr>
        <p:spPr bwMode="auto">
          <a:xfrm>
            <a:off x="2989263" y="2205038"/>
            <a:ext cx="57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95" name="Text Box 99"/>
          <p:cNvSpPr txBox="1">
            <a:spLocks noChangeArrowheads="1"/>
          </p:cNvSpPr>
          <p:nvPr/>
        </p:nvSpPr>
        <p:spPr bwMode="auto">
          <a:xfrm>
            <a:off x="5651500" y="836613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96" name="Line 100"/>
          <p:cNvSpPr>
            <a:spLocks noChangeShapeType="1"/>
          </p:cNvSpPr>
          <p:nvPr/>
        </p:nvSpPr>
        <p:spPr bwMode="auto">
          <a:xfrm>
            <a:off x="579596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7" name="Line 103"/>
          <p:cNvSpPr>
            <a:spLocks noChangeShapeType="1"/>
          </p:cNvSpPr>
          <p:nvPr/>
        </p:nvSpPr>
        <p:spPr bwMode="auto">
          <a:xfrm>
            <a:off x="5794375" y="1052513"/>
            <a:ext cx="1588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8" name="Text Box 105"/>
          <p:cNvSpPr txBox="1">
            <a:spLocks noChangeArrowheads="1"/>
          </p:cNvSpPr>
          <p:nvPr/>
        </p:nvSpPr>
        <p:spPr bwMode="auto">
          <a:xfrm>
            <a:off x="2482850" y="2205038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399" name="Line 106"/>
          <p:cNvSpPr>
            <a:spLocks noChangeShapeType="1"/>
          </p:cNvSpPr>
          <p:nvPr/>
        </p:nvSpPr>
        <p:spPr bwMode="auto">
          <a:xfrm>
            <a:off x="579596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0" name="Text Box 107"/>
          <p:cNvSpPr txBox="1">
            <a:spLocks noChangeArrowheads="1"/>
          </p:cNvSpPr>
          <p:nvPr/>
        </p:nvSpPr>
        <p:spPr bwMode="auto">
          <a:xfrm>
            <a:off x="7164388" y="2278063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401" name="Line 109"/>
          <p:cNvSpPr>
            <a:spLocks noChangeShapeType="1"/>
          </p:cNvSpPr>
          <p:nvPr/>
        </p:nvSpPr>
        <p:spPr bwMode="auto">
          <a:xfrm flipH="1">
            <a:off x="5792788" y="1052513"/>
            <a:ext cx="1587" cy="1366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2" name="Text Box 111"/>
          <p:cNvSpPr txBox="1">
            <a:spLocks noChangeArrowheads="1"/>
          </p:cNvSpPr>
          <p:nvPr/>
        </p:nvSpPr>
        <p:spPr bwMode="auto">
          <a:xfrm>
            <a:off x="6515100" y="836613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403" name="Line 112"/>
          <p:cNvSpPr>
            <a:spLocks noChangeShapeType="1"/>
          </p:cNvSpPr>
          <p:nvPr/>
        </p:nvSpPr>
        <p:spPr bwMode="auto">
          <a:xfrm>
            <a:off x="665956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4" name="Text Box 113"/>
          <p:cNvSpPr txBox="1">
            <a:spLocks noChangeArrowheads="1"/>
          </p:cNvSpPr>
          <p:nvPr/>
        </p:nvSpPr>
        <p:spPr bwMode="auto">
          <a:xfrm flipV="1">
            <a:off x="8172450" y="1773238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405" name="Line 115"/>
          <p:cNvSpPr>
            <a:spLocks noChangeShapeType="1"/>
          </p:cNvSpPr>
          <p:nvPr/>
        </p:nvSpPr>
        <p:spPr bwMode="auto">
          <a:xfrm>
            <a:off x="6657975" y="1052513"/>
            <a:ext cx="1588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6" name="Text Box 116"/>
          <p:cNvSpPr txBox="1">
            <a:spLocks noChangeArrowheads="1"/>
          </p:cNvSpPr>
          <p:nvPr/>
        </p:nvSpPr>
        <p:spPr bwMode="auto">
          <a:xfrm>
            <a:off x="8316913" y="2278063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407" name="Line 118"/>
          <p:cNvSpPr>
            <a:spLocks noChangeShapeType="1"/>
          </p:cNvSpPr>
          <p:nvPr/>
        </p:nvSpPr>
        <p:spPr bwMode="auto">
          <a:xfrm>
            <a:off x="665956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8" name="Text Box 119"/>
          <p:cNvSpPr txBox="1">
            <a:spLocks noChangeArrowheads="1"/>
          </p:cNvSpPr>
          <p:nvPr/>
        </p:nvSpPr>
        <p:spPr bwMode="auto">
          <a:xfrm flipV="1">
            <a:off x="7380288" y="1773238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409" name="Line 121"/>
          <p:cNvSpPr>
            <a:spLocks noChangeShapeType="1"/>
          </p:cNvSpPr>
          <p:nvPr/>
        </p:nvSpPr>
        <p:spPr bwMode="auto">
          <a:xfrm>
            <a:off x="6657975" y="1052513"/>
            <a:ext cx="0" cy="1366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0" name="Line 136"/>
          <p:cNvSpPr>
            <a:spLocks noChangeShapeType="1"/>
          </p:cNvSpPr>
          <p:nvPr/>
        </p:nvSpPr>
        <p:spPr bwMode="auto">
          <a:xfrm>
            <a:off x="579596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1" name="Line 138"/>
          <p:cNvSpPr>
            <a:spLocks noChangeShapeType="1"/>
          </p:cNvSpPr>
          <p:nvPr/>
        </p:nvSpPr>
        <p:spPr bwMode="auto">
          <a:xfrm>
            <a:off x="5794375" y="1052513"/>
            <a:ext cx="1588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2" name="Line 140"/>
          <p:cNvSpPr>
            <a:spLocks noChangeShapeType="1"/>
          </p:cNvSpPr>
          <p:nvPr/>
        </p:nvSpPr>
        <p:spPr bwMode="auto">
          <a:xfrm>
            <a:off x="579596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3" name="Line 142"/>
          <p:cNvSpPr>
            <a:spLocks noChangeShapeType="1"/>
          </p:cNvSpPr>
          <p:nvPr/>
        </p:nvSpPr>
        <p:spPr bwMode="auto">
          <a:xfrm flipH="1">
            <a:off x="5792788" y="1052513"/>
            <a:ext cx="1587" cy="1366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4" name="Line 145"/>
          <p:cNvSpPr>
            <a:spLocks noChangeShapeType="1"/>
          </p:cNvSpPr>
          <p:nvPr/>
        </p:nvSpPr>
        <p:spPr bwMode="auto">
          <a:xfrm>
            <a:off x="665956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5" name="Line 147"/>
          <p:cNvSpPr>
            <a:spLocks noChangeShapeType="1"/>
          </p:cNvSpPr>
          <p:nvPr/>
        </p:nvSpPr>
        <p:spPr bwMode="auto">
          <a:xfrm>
            <a:off x="6657975" y="1052513"/>
            <a:ext cx="1588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6" name="Line 149"/>
          <p:cNvSpPr>
            <a:spLocks noChangeShapeType="1"/>
          </p:cNvSpPr>
          <p:nvPr/>
        </p:nvSpPr>
        <p:spPr bwMode="auto">
          <a:xfrm>
            <a:off x="665956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7" name="Line 151"/>
          <p:cNvSpPr>
            <a:spLocks noChangeShapeType="1"/>
          </p:cNvSpPr>
          <p:nvPr/>
        </p:nvSpPr>
        <p:spPr bwMode="auto">
          <a:xfrm>
            <a:off x="6657975" y="1052513"/>
            <a:ext cx="0" cy="1366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8" name="Line 165"/>
          <p:cNvSpPr>
            <a:spLocks noChangeShapeType="1"/>
          </p:cNvSpPr>
          <p:nvPr/>
        </p:nvSpPr>
        <p:spPr bwMode="auto">
          <a:xfrm flipH="1">
            <a:off x="5795963" y="1052513"/>
            <a:ext cx="862012" cy="1366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9" name="Line 166"/>
          <p:cNvSpPr>
            <a:spLocks noChangeShapeType="1"/>
          </p:cNvSpPr>
          <p:nvPr/>
        </p:nvSpPr>
        <p:spPr bwMode="auto">
          <a:xfrm flipH="1">
            <a:off x="7308850" y="981075"/>
            <a:ext cx="644525" cy="1512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20" name="Line 167"/>
          <p:cNvSpPr>
            <a:spLocks noChangeShapeType="1"/>
          </p:cNvSpPr>
          <p:nvPr/>
        </p:nvSpPr>
        <p:spPr bwMode="auto">
          <a:xfrm>
            <a:off x="7956550" y="981075"/>
            <a:ext cx="501650" cy="1512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21" name="Line 168"/>
          <p:cNvSpPr>
            <a:spLocks noChangeShapeType="1"/>
          </p:cNvSpPr>
          <p:nvPr/>
        </p:nvSpPr>
        <p:spPr bwMode="auto">
          <a:xfrm>
            <a:off x="7524750" y="1989138"/>
            <a:ext cx="7874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22" name="Text Box 169"/>
          <p:cNvSpPr txBox="1">
            <a:spLocks noChangeArrowheads="1"/>
          </p:cNvSpPr>
          <p:nvPr/>
        </p:nvSpPr>
        <p:spPr bwMode="auto">
          <a:xfrm>
            <a:off x="7812088" y="765175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423" name="Text Box 170"/>
          <p:cNvSpPr txBox="1">
            <a:spLocks noChangeArrowheads="1"/>
          </p:cNvSpPr>
          <p:nvPr/>
        </p:nvSpPr>
        <p:spPr bwMode="auto">
          <a:xfrm>
            <a:off x="5651500" y="220345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424" name="Text Box 171"/>
          <p:cNvSpPr txBox="1">
            <a:spLocks noChangeArrowheads="1"/>
          </p:cNvSpPr>
          <p:nvPr/>
        </p:nvSpPr>
        <p:spPr bwMode="auto">
          <a:xfrm>
            <a:off x="6515100" y="220345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5425" name="Text Box 172"/>
          <p:cNvSpPr txBox="1">
            <a:spLocks noChangeArrowheads="1"/>
          </p:cNvSpPr>
          <p:nvPr/>
        </p:nvSpPr>
        <p:spPr bwMode="auto">
          <a:xfrm>
            <a:off x="179388" y="3500438"/>
            <a:ext cx="896461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3200" b="1"/>
              <a:t>Определите, в написании каких букв встречаются перпендикулярные отрезки.</a:t>
            </a:r>
          </a:p>
          <a:p>
            <a:pPr algn="ctr" eaLnBrk="1" hangingPunct="1"/>
            <a:endParaRPr lang="ru-RU" sz="3200" b="1"/>
          </a:p>
          <a:p>
            <a:pPr algn="ctr" eaLnBrk="1" hangingPunct="1"/>
            <a:r>
              <a:rPr lang="ru-RU" sz="3200" b="1" i="1"/>
              <a:t>Начерти эти буквы у себя в тетради.</a:t>
            </a:r>
          </a:p>
        </p:txBody>
      </p:sp>
      <p:pic>
        <p:nvPicPr>
          <p:cNvPr id="15426" name="Picture 14" descr="multik9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83870">
            <a:off x="84138" y="5199063"/>
            <a:ext cx="1346200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24075" y="20605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24075" y="90805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258888" y="908050"/>
            <a:ext cx="290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 flipH="1">
            <a:off x="2268538" y="1125538"/>
            <a:ext cx="0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6156325" y="2132013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1258888" y="2060575"/>
            <a:ext cx="290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392" name="Line 12"/>
          <p:cNvSpPr>
            <a:spLocks noChangeShapeType="1"/>
          </p:cNvSpPr>
          <p:nvPr/>
        </p:nvSpPr>
        <p:spPr bwMode="auto">
          <a:xfrm>
            <a:off x="1403350" y="1125538"/>
            <a:ext cx="1588" cy="1160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4716463" y="2132013"/>
            <a:ext cx="290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3203575" y="908050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395" name="Line 15"/>
          <p:cNvSpPr>
            <a:spLocks noChangeShapeType="1"/>
          </p:cNvSpPr>
          <p:nvPr/>
        </p:nvSpPr>
        <p:spPr bwMode="auto">
          <a:xfrm>
            <a:off x="3348038" y="1123950"/>
            <a:ext cx="1587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Line 16"/>
          <p:cNvSpPr>
            <a:spLocks noChangeShapeType="1"/>
          </p:cNvSpPr>
          <p:nvPr/>
        </p:nvSpPr>
        <p:spPr bwMode="auto">
          <a:xfrm>
            <a:off x="3346450" y="1123950"/>
            <a:ext cx="1588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17"/>
          <p:cNvSpPr>
            <a:spLocks noChangeShapeType="1"/>
          </p:cNvSpPr>
          <p:nvPr/>
        </p:nvSpPr>
        <p:spPr bwMode="auto">
          <a:xfrm>
            <a:off x="3348038" y="1123950"/>
            <a:ext cx="1587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Text Box 18"/>
          <p:cNvSpPr txBox="1">
            <a:spLocks noChangeArrowheads="1"/>
          </p:cNvSpPr>
          <p:nvPr/>
        </p:nvSpPr>
        <p:spPr bwMode="auto">
          <a:xfrm>
            <a:off x="4716463" y="908050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399" name="Line 19"/>
          <p:cNvSpPr>
            <a:spLocks noChangeShapeType="1"/>
          </p:cNvSpPr>
          <p:nvPr/>
        </p:nvSpPr>
        <p:spPr bwMode="auto">
          <a:xfrm>
            <a:off x="3346450" y="1123950"/>
            <a:ext cx="1588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23"/>
          <p:cNvSpPr>
            <a:spLocks noChangeShapeType="1"/>
          </p:cNvSpPr>
          <p:nvPr/>
        </p:nvSpPr>
        <p:spPr bwMode="auto">
          <a:xfrm flipV="1">
            <a:off x="4860925" y="2347913"/>
            <a:ext cx="14414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25"/>
          <p:cNvSpPr>
            <a:spLocks noChangeShapeType="1"/>
          </p:cNvSpPr>
          <p:nvPr/>
        </p:nvSpPr>
        <p:spPr bwMode="auto">
          <a:xfrm flipH="1" flipV="1">
            <a:off x="1403350" y="1125538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27"/>
          <p:cNvSpPr>
            <a:spLocks noChangeShapeType="1"/>
          </p:cNvSpPr>
          <p:nvPr/>
        </p:nvSpPr>
        <p:spPr bwMode="auto">
          <a:xfrm>
            <a:off x="4860925" y="1123950"/>
            <a:ext cx="1588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29"/>
          <p:cNvSpPr>
            <a:spLocks noChangeShapeType="1"/>
          </p:cNvSpPr>
          <p:nvPr/>
        </p:nvSpPr>
        <p:spPr bwMode="auto">
          <a:xfrm flipH="1">
            <a:off x="3346450" y="1123950"/>
            <a:ext cx="7207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Line 30"/>
          <p:cNvSpPr>
            <a:spLocks noChangeShapeType="1"/>
          </p:cNvSpPr>
          <p:nvPr/>
        </p:nvSpPr>
        <p:spPr bwMode="auto">
          <a:xfrm>
            <a:off x="3346450" y="1771650"/>
            <a:ext cx="649288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5" name="Text Box 31"/>
          <p:cNvSpPr txBox="1">
            <a:spLocks noChangeArrowheads="1"/>
          </p:cNvSpPr>
          <p:nvPr/>
        </p:nvSpPr>
        <p:spPr bwMode="auto">
          <a:xfrm>
            <a:off x="6156325" y="90805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406" name="Text Box 32"/>
          <p:cNvSpPr txBox="1">
            <a:spLocks noChangeArrowheads="1"/>
          </p:cNvSpPr>
          <p:nvPr/>
        </p:nvSpPr>
        <p:spPr bwMode="auto">
          <a:xfrm>
            <a:off x="5435600" y="90805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407" name="Text Box 33"/>
          <p:cNvSpPr txBox="1">
            <a:spLocks noChangeArrowheads="1"/>
          </p:cNvSpPr>
          <p:nvPr/>
        </p:nvSpPr>
        <p:spPr bwMode="auto">
          <a:xfrm>
            <a:off x="3922713" y="908050"/>
            <a:ext cx="290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408" name="Text Box 34"/>
          <p:cNvSpPr txBox="1">
            <a:spLocks noChangeArrowheads="1"/>
          </p:cNvSpPr>
          <p:nvPr/>
        </p:nvSpPr>
        <p:spPr bwMode="auto">
          <a:xfrm>
            <a:off x="3708400" y="2132013"/>
            <a:ext cx="57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409" name="Text Box 35"/>
          <p:cNvSpPr txBox="1">
            <a:spLocks noChangeArrowheads="1"/>
          </p:cNvSpPr>
          <p:nvPr/>
        </p:nvSpPr>
        <p:spPr bwMode="auto">
          <a:xfrm>
            <a:off x="7092950" y="836613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410" name="Line 36"/>
          <p:cNvSpPr>
            <a:spLocks noChangeShapeType="1"/>
          </p:cNvSpPr>
          <p:nvPr/>
        </p:nvSpPr>
        <p:spPr bwMode="auto">
          <a:xfrm>
            <a:off x="723741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1" name="Line 37"/>
          <p:cNvSpPr>
            <a:spLocks noChangeShapeType="1"/>
          </p:cNvSpPr>
          <p:nvPr/>
        </p:nvSpPr>
        <p:spPr bwMode="auto">
          <a:xfrm>
            <a:off x="7235825" y="1052513"/>
            <a:ext cx="1588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2" name="Text Box 38"/>
          <p:cNvSpPr txBox="1">
            <a:spLocks noChangeArrowheads="1"/>
          </p:cNvSpPr>
          <p:nvPr/>
        </p:nvSpPr>
        <p:spPr bwMode="auto">
          <a:xfrm>
            <a:off x="3201988" y="2132013"/>
            <a:ext cx="290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413" name="Line 39"/>
          <p:cNvSpPr>
            <a:spLocks noChangeShapeType="1"/>
          </p:cNvSpPr>
          <p:nvPr/>
        </p:nvSpPr>
        <p:spPr bwMode="auto">
          <a:xfrm>
            <a:off x="723741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4" name="Line 41"/>
          <p:cNvSpPr>
            <a:spLocks noChangeShapeType="1"/>
          </p:cNvSpPr>
          <p:nvPr/>
        </p:nvSpPr>
        <p:spPr bwMode="auto">
          <a:xfrm flipH="1">
            <a:off x="7234238" y="1052513"/>
            <a:ext cx="1587" cy="1366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5" name="Text Box 42"/>
          <p:cNvSpPr txBox="1">
            <a:spLocks noChangeArrowheads="1"/>
          </p:cNvSpPr>
          <p:nvPr/>
        </p:nvSpPr>
        <p:spPr bwMode="auto">
          <a:xfrm>
            <a:off x="7956550" y="836613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416" name="Line 43"/>
          <p:cNvSpPr>
            <a:spLocks noChangeShapeType="1"/>
          </p:cNvSpPr>
          <p:nvPr/>
        </p:nvSpPr>
        <p:spPr bwMode="auto">
          <a:xfrm>
            <a:off x="810101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7" name="Line 45"/>
          <p:cNvSpPr>
            <a:spLocks noChangeShapeType="1"/>
          </p:cNvSpPr>
          <p:nvPr/>
        </p:nvSpPr>
        <p:spPr bwMode="auto">
          <a:xfrm>
            <a:off x="8099425" y="1052513"/>
            <a:ext cx="1588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8" name="Line 47"/>
          <p:cNvSpPr>
            <a:spLocks noChangeShapeType="1"/>
          </p:cNvSpPr>
          <p:nvPr/>
        </p:nvSpPr>
        <p:spPr bwMode="auto">
          <a:xfrm>
            <a:off x="810101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9" name="Line 49"/>
          <p:cNvSpPr>
            <a:spLocks noChangeShapeType="1"/>
          </p:cNvSpPr>
          <p:nvPr/>
        </p:nvSpPr>
        <p:spPr bwMode="auto">
          <a:xfrm>
            <a:off x="8099425" y="1052513"/>
            <a:ext cx="0" cy="1366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0" name="Line 50"/>
          <p:cNvSpPr>
            <a:spLocks noChangeShapeType="1"/>
          </p:cNvSpPr>
          <p:nvPr/>
        </p:nvSpPr>
        <p:spPr bwMode="auto">
          <a:xfrm>
            <a:off x="723741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1" name="Line 51"/>
          <p:cNvSpPr>
            <a:spLocks noChangeShapeType="1"/>
          </p:cNvSpPr>
          <p:nvPr/>
        </p:nvSpPr>
        <p:spPr bwMode="auto">
          <a:xfrm>
            <a:off x="7235825" y="1052513"/>
            <a:ext cx="1588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2" name="Line 52"/>
          <p:cNvSpPr>
            <a:spLocks noChangeShapeType="1"/>
          </p:cNvSpPr>
          <p:nvPr/>
        </p:nvSpPr>
        <p:spPr bwMode="auto">
          <a:xfrm>
            <a:off x="723741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3" name="Line 53"/>
          <p:cNvSpPr>
            <a:spLocks noChangeShapeType="1"/>
          </p:cNvSpPr>
          <p:nvPr/>
        </p:nvSpPr>
        <p:spPr bwMode="auto">
          <a:xfrm flipH="1">
            <a:off x="7234238" y="1052513"/>
            <a:ext cx="1587" cy="1366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4" name="Line 54"/>
          <p:cNvSpPr>
            <a:spLocks noChangeShapeType="1"/>
          </p:cNvSpPr>
          <p:nvPr/>
        </p:nvSpPr>
        <p:spPr bwMode="auto">
          <a:xfrm>
            <a:off x="810101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5" name="Line 55"/>
          <p:cNvSpPr>
            <a:spLocks noChangeShapeType="1"/>
          </p:cNvSpPr>
          <p:nvPr/>
        </p:nvSpPr>
        <p:spPr bwMode="auto">
          <a:xfrm>
            <a:off x="8099425" y="1052513"/>
            <a:ext cx="1588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6" name="Line 56"/>
          <p:cNvSpPr>
            <a:spLocks noChangeShapeType="1"/>
          </p:cNvSpPr>
          <p:nvPr/>
        </p:nvSpPr>
        <p:spPr bwMode="auto">
          <a:xfrm>
            <a:off x="8101013" y="1052513"/>
            <a:ext cx="1587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7" name="Line 57"/>
          <p:cNvSpPr>
            <a:spLocks noChangeShapeType="1"/>
          </p:cNvSpPr>
          <p:nvPr/>
        </p:nvSpPr>
        <p:spPr bwMode="auto">
          <a:xfrm>
            <a:off x="8099425" y="1052513"/>
            <a:ext cx="0" cy="1366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8" name="Line 58"/>
          <p:cNvSpPr>
            <a:spLocks noChangeShapeType="1"/>
          </p:cNvSpPr>
          <p:nvPr/>
        </p:nvSpPr>
        <p:spPr bwMode="auto">
          <a:xfrm flipH="1">
            <a:off x="7237413" y="1052513"/>
            <a:ext cx="862012" cy="1366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9" name="Text Box 63"/>
          <p:cNvSpPr txBox="1">
            <a:spLocks noChangeArrowheads="1"/>
          </p:cNvSpPr>
          <p:nvPr/>
        </p:nvSpPr>
        <p:spPr bwMode="auto">
          <a:xfrm>
            <a:off x="7092950" y="21336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430" name="Text Box 64"/>
          <p:cNvSpPr txBox="1">
            <a:spLocks noChangeArrowheads="1"/>
          </p:cNvSpPr>
          <p:nvPr/>
        </p:nvSpPr>
        <p:spPr bwMode="auto">
          <a:xfrm>
            <a:off x="7956550" y="220345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>
                <a:cs typeface="Times New Roman" pitchFamily="18" charset="0"/>
              </a:rPr>
              <a:t>•</a:t>
            </a:r>
          </a:p>
        </p:txBody>
      </p:sp>
      <p:sp>
        <p:nvSpPr>
          <p:cNvPr id="16431" name="Text Box 65"/>
          <p:cNvSpPr txBox="1">
            <a:spLocks noChangeArrowheads="1"/>
          </p:cNvSpPr>
          <p:nvPr/>
        </p:nvSpPr>
        <p:spPr bwMode="auto">
          <a:xfrm>
            <a:off x="179388" y="3716338"/>
            <a:ext cx="87137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3200" b="1"/>
              <a:t>Определите, в написании каких букв встречаются параллельные отрезки.</a:t>
            </a:r>
          </a:p>
          <a:p>
            <a:pPr algn="ctr" eaLnBrk="1" hangingPunct="1"/>
            <a:endParaRPr lang="ru-RU" sz="3200" b="1"/>
          </a:p>
          <a:p>
            <a:pPr algn="ctr" eaLnBrk="1" hangingPunct="1"/>
            <a:r>
              <a:rPr lang="ru-RU" sz="3200" b="1" i="1"/>
              <a:t>Начерти эти буквы у себя в тетради.</a:t>
            </a:r>
          </a:p>
        </p:txBody>
      </p:sp>
      <p:sp>
        <p:nvSpPr>
          <p:cNvPr id="16432" name="Line 66"/>
          <p:cNvSpPr>
            <a:spLocks noChangeShapeType="1"/>
          </p:cNvSpPr>
          <p:nvPr/>
        </p:nvSpPr>
        <p:spPr bwMode="auto">
          <a:xfrm>
            <a:off x="6300788" y="1123950"/>
            <a:ext cx="158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33" name="Line 67"/>
          <p:cNvSpPr>
            <a:spLocks noChangeShapeType="1"/>
          </p:cNvSpPr>
          <p:nvPr/>
        </p:nvSpPr>
        <p:spPr bwMode="auto">
          <a:xfrm>
            <a:off x="5580063" y="1123950"/>
            <a:ext cx="158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6434" name="Picture 14" descr="multik9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83870">
            <a:off x="76200" y="77788"/>
            <a:ext cx="1204913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989138"/>
            <a:ext cx="7704138" cy="33321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 в этом слове параллельные линии ?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швов,  различных геометрических фигур и линий мы с вами можем изготовить прихватки.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Прихватка –это приспособление для захватывания чего-либо.</a:t>
            </a: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Текст 3"/>
          <p:cNvSpPr>
            <a:spLocks noGrp="1"/>
          </p:cNvSpPr>
          <p:nvPr>
            <p:ph type="body" sz="half" idx="2"/>
          </p:nvPr>
        </p:nvSpPr>
        <p:spPr>
          <a:xfrm>
            <a:off x="1506538" y="-1179513"/>
            <a:ext cx="5984875" cy="5197476"/>
          </a:xfrm>
        </p:spPr>
        <p:txBody>
          <a:bodyPr/>
          <a:lstStyle/>
          <a:p>
            <a:pPr eaLnBrk="1" hangingPunct="1"/>
            <a:r>
              <a:rPr lang="ru-RU" sz="3200" smtClean="0"/>
              <a:t>Т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ы  за все подряд хватаешься, помогая мне во всем! Никогда не обжигаешься, дружно мы с тобой живем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pic>
        <p:nvPicPr>
          <p:cNvPr id="18435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2708275"/>
            <a:ext cx="6335713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Геометрические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фигуры</a:t>
            </a:r>
          </a:p>
        </p:txBody>
      </p:sp>
      <p:graphicFrame>
        <p:nvGraphicFramePr>
          <p:cNvPr id="19459" name="Диаграмма 4"/>
          <p:cNvGraphicFramePr>
            <a:graphicFrameLocks/>
          </p:cNvGraphicFramePr>
          <p:nvPr/>
        </p:nvGraphicFramePr>
        <p:xfrm>
          <a:off x="982663" y="3146425"/>
          <a:ext cx="3384550" cy="2959100"/>
        </p:xfrm>
        <a:graphic>
          <a:graphicData uri="http://schemas.openxmlformats.org/presentationml/2006/ole">
            <p:oleObj spid="_x0000_s19459" r:id="rId3" imgW="3383573" imgH="2962913" progId="Excel.Chart.8">
              <p:embed/>
            </p:oleObj>
          </a:graphicData>
        </a:graphic>
      </p:graphicFrame>
      <p:grpSp>
        <p:nvGrpSpPr>
          <p:cNvPr id="19460" name="Группа 1"/>
          <p:cNvGrpSpPr>
            <a:grpSpLocks/>
          </p:cNvGrpSpPr>
          <p:nvPr/>
        </p:nvGrpSpPr>
        <p:grpSpPr bwMode="auto">
          <a:xfrm>
            <a:off x="4643438" y="3357563"/>
            <a:ext cx="2736850" cy="2735262"/>
            <a:chOff x="4644008" y="3933478"/>
            <a:chExt cx="2736304" cy="2159396"/>
          </a:xfrm>
        </p:grpSpPr>
        <p:sp>
          <p:nvSpPr>
            <p:cNvPr id="16389" name="Прямоугольник 8"/>
            <p:cNvSpPr>
              <a:spLocks noChangeArrowheads="1"/>
            </p:cNvSpPr>
            <p:nvPr/>
          </p:nvSpPr>
          <p:spPr bwMode="auto">
            <a:xfrm>
              <a:off x="4644008" y="5013803"/>
              <a:ext cx="1368152" cy="107907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ru-RU" sz="2400" smtClean="0"/>
            </a:p>
          </p:txBody>
        </p:sp>
        <p:sp>
          <p:nvSpPr>
            <p:cNvPr id="11" name="Прямоугольник 8"/>
            <p:cNvSpPr>
              <a:spLocks noChangeArrowheads="1"/>
            </p:cNvSpPr>
            <p:nvPr/>
          </p:nvSpPr>
          <p:spPr bwMode="auto">
            <a:xfrm>
              <a:off x="4644008" y="3933478"/>
              <a:ext cx="1368152" cy="10803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ru-RU" sz="2400" smtClean="0"/>
            </a:p>
          </p:txBody>
        </p:sp>
        <p:sp>
          <p:nvSpPr>
            <p:cNvPr id="12" name="Прямоугольник 8"/>
            <p:cNvSpPr>
              <a:spLocks noChangeArrowheads="1"/>
            </p:cNvSpPr>
            <p:nvPr/>
          </p:nvSpPr>
          <p:spPr bwMode="auto">
            <a:xfrm>
              <a:off x="6012160" y="3933478"/>
              <a:ext cx="1368152" cy="10803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ru-RU" sz="2400" smtClean="0"/>
            </a:p>
          </p:txBody>
        </p:sp>
        <p:sp>
          <p:nvSpPr>
            <p:cNvPr id="13" name="Прямоугольник 8"/>
            <p:cNvSpPr>
              <a:spLocks noChangeArrowheads="1"/>
            </p:cNvSpPr>
            <p:nvPr/>
          </p:nvSpPr>
          <p:spPr bwMode="auto">
            <a:xfrm>
              <a:off x="6012160" y="5013803"/>
              <a:ext cx="1368152" cy="10790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ru-RU" sz="240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7704138" cy="1981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Инструктаж по технике безопасности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2988" y="3933825"/>
            <a:ext cx="7483475" cy="1185863"/>
          </a:xfrm>
        </p:spPr>
        <p:txBody>
          <a:bodyPr rtlCol="0">
            <a:noAutofit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Иглы и булавки хранить в подушечке или в игольнице, шить с напёрстком.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иглу и булавки брать в рот, вкалывать в одежду.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Сломанную иглу не выбрасывать, а класть в специально отведённую для этого коробку.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Ножницы, иглы и булавки хранить в рабочей коробке.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Класть ножницы сомкнутыми лезвиями от работающего.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 ножницы кольцами вперёд, держась за сомкнутые лезвия.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sz="2100" dirty="0" smtClean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sz="2100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sz="2100" dirty="0"/>
          </a:p>
        </p:txBody>
      </p:sp>
      <p:pic>
        <p:nvPicPr>
          <p:cNvPr id="225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14313" y="192088"/>
            <a:ext cx="1214437" cy="12525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/>
          </a:extLst>
        </p:spPr>
      </p:pic>
      <p:pic>
        <p:nvPicPr>
          <p:cNvPr id="2253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621588" y="285750"/>
            <a:ext cx="1308100" cy="12144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/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781801" y="5877272"/>
            <a:ext cx="2147887" cy="6429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лако 4"/>
          <p:cNvSpPr/>
          <p:nvPr/>
        </p:nvSpPr>
        <p:spPr bwMode="auto">
          <a:xfrm>
            <a:off x="7164288" y="788988"/>
            <a:ext cx="1439862" cy="936625"/>
          </a:xfrm>
          <a:prstGeom prst="cloud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79" name="Солнце 5"/>
          <p:cNvSpPr>
            <a:spLocks noChangeArrowheads="1"/>
          </p:cNvSpPr>
          <p:nvPr/>
        </p:nvSpPr>
        <p:spPr bwMode="auto">
          <a:xfrm>
            <a:off x="1321594" y="719137"/>
            <a:ext cx="1655762" cy="1584325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24580" name="Улыбающееся лицо 6"/>
          <p:cNvSpPr>
            <a:spLocks noChangeArrowheads="1"/>
          </p:cNvSpPr>
          <p:nvPr/>
        </p:nvSpPr>
        <p:spPr bwMode="auto">
          <a:xfrm>
            <a:off x="3995738" y="1700213"/>
            <a:ext cx="1584325" cy="13684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 algn="ctr">
            <a:solidFill>
              <a:srgbClr val="002060"/>
            </a:solidFill>
            <a:round/>
            <a:headEnd/>
            <a:tailEnd/>
          </a:ln>
          <a:scene3d>
            <a:camera prst="perspectiveAbove"/>
            <a:lightRig rig="threePt" dir="t"/>
          </a:scene3d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24581" name="Равнобедренный треугольник 7"/>
          <p:cNvSpPr>
            <a:spLocks noChangeArrowheads="1"/>
          </p:cNvSpPr>
          <p:nvPr/>
        </p:nvSpPr>
        <p:spPr bwMode="auto">
          <a:xfrm>
            <a:off x="4257675" y="788988"/>
            <a:ext cx="106045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24582" name="Прямоугольник 8"/>
          <p:cNvSpPr>
            <a:spLocks noChangeArrowheads="1"/>
          </p:cNvSpPr>
          <p:nvPr/>
        </p:nvSpPr>
        <p:spPr bwMode="auto">
          <a:xfrm>
            <a:off x="4140200" y="3235789"/>
            <a:ext cx="1295400" cy="1150937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24583" name="Ромб 9"/>
          <p:cNvSpPr>
            <a:spLocks noChangeArrowheads="1"/>
          </p:cNvSpPr>
          <p:nvPr/>
        </p:nvSpPr>
        <p:spPr bwMode="auto">
          <a:xfrm>
            <a:off x="4140200" y="4509120"/>
            <a:ext cx="1439863" cy="1800225"/>
          </a:xfrm>
          <a:prstGeom prst="diamond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39750" y="404813"/>
            <a:ext cx="7631113" cy="5645150"/>
          </a:xfrm>
        </p:spPr>
        <p:txBody>
          <a:bodyPr/>
          <a:lstStyle/>
          <a:p>
            <a:pPr eaLnBrk="1" hangingPunct="1"/>
            <a:r>
              <a:rPr lang="ru-RU" sz="7200" smtClean="0">
                <a:ln>
                  <a:noFill/>
                </a:ln>
                <a:solidFill>
                  <a:srgbClr val="7030A0"/>
                </a:solidFill>
              </a:rPr>
              <a:t>Спасибо за урок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792163" y="692150"/>
            <a:ext cx="7772400" cy="857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7030A0"/>
                </a:solidFill>
              </a:rPr>
              <a:t>Цель урока</a:t>
            </a: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2428875"/>
            <a:ext cx="8072437" cy="2071688"/>
          </a:xfrm>
        </p:spPr>
        <p:txBody>
          <a:bodyPr/>
          <a:lstStyle/>
          <a:p>
            <a:pPr eaLnBrk="1" hangingPunct="1"/>
            <a:r>
              <a:rPr lang="ru-RU" sz="3600" b="1" smtClean="0"/>
              <a:t>Показать практическое применение математических знаний на уроках трудового обучения                  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642938"/>
            <a:ext cx="7772400" cy="17335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b="1" smtClean="0">
                <a:solidFill>
                  <a:srgbClr val="7030A0"/>
                </a:solidFill>
              </a:rPr>
              <a:t>Математика и труд в жизни рядышком идут!</a:t>
            </a:r>
          </a:p>
        </p:txBody>
      </p:sp>
      <p:pic>
        <p:nvPicPr>
          <p:cNvPr id="30722" name="Picture 2" descr="http://smorgonlizey.by/Abiturientu/images/shve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357438" y="2643188"/>
            <a:ext cx="4876800" cy="3657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2550" y="246063"/>
            <a:ext cx="8429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8000">
                <a:solidFill>
                  <a:srgbClr val="7030A0"/>
                </a:solidFill>
              </a:rPr>
              <a:t> </a:t>
            </a:r>
            <a:r>
              <a:rPr lang="ru-RU" sz="4400" b="1">
                <a:solidFill>
                  <a:srgbClr val="7030A0"/>
                </a:solidFill>
              </a:rPr>
              <a:t>Линии</a:t>
            </a:r>
          </a:p>
        </p:txBody>
      </p:sp>
      <p:pic>
        <p:nvPicPr>
          <p:cNvPr id="9219" name="Picture 8" descr="090519ce4de60b6abe104b96f336b02a_kopiy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53643" flipH="1">
            <a:off x="6831013" y="4133850"/>
            <a:ext cx="16192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841375" y="1558925"/>
            <a:ext cx="69072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buFont typeface="Wingdings" pitchFamily="2" charset="2"/>
              <a:buChar char="Ø"/>
            </a:pPr>
            <a:r>
              <a:rPr lang="ru-RU" sz="3000" b="1"/>
              <a:t> На каких уроках мы строим линии?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798513" y="2698750"/>
            <a:ext cx="5316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Wingdings" pitchFamily="2" charset="2"/>
              <a:buChar char="Ø"/>
            </a:pPr>
            <a:r>
              <a:rPr lang="ru-RU" sz="3000" b="1"/>
              <a:t> Что мы строим из линий?</a:t>
            </a: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798513" y="3778250"/>
            <a:ext cx="4699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Wingdings" pitchFamily="2" charset="2"/>
              <a:buChar char="Ø"/>
            </a:pPr>
            <a:r>
              <a:rPr lang="ru-RU" sz="3000" b="1"/>
              <a:t> Какие бывают линии?</a:t>
            </a:r>
          </a:p>
        </p:txBody>
      </p:sp>
      <p:cxnSp>
        <p:nvCxnSpPr>
          <p:cNvPr id="3079" name="Прямая соединительная линия 7"/>
          <p:cNvCxnSpPr>
            <a:cxnSpLocks noChangeShapeType="1"/>
          </p:cNvCxnSpPr>
          <p:nvPr/>
        </p:nvCxnSpPr>
        <p:spPr bwMode="auto">
          <a:xfrm>
            <a:off x="1000125" y="5143500"/>
            <a:ext cx="914400" cy="914400"/>
          </a:xfrm>
          <a:prstGeom prst="line">
            <a:avLst/>
          </a:prstGeom>
          <a:noFill/>
          <a:ln w="25400" algn="ctr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/>
          </a:extLst>
        </p:spPr>
      </p:cxnSp>
      <p:cxnSp>
        <p:nvCxnSpPr>
          <p:cNvPr id="3080" name="Соединительная линия уступом 9"/>
          <p:cNvCxnSpPr>
            <a:cxnSpLocks noChangeShapeType="1"/>
          </p:cNvCxnSpPr>
          <p:nvPr/>
        </p:nvCxnSpPr>
        <p:spPr bwMode="auto">
          <a:xfrm>
            <a:off x="3000375" y="5072063"/>
            <a:ext cx="914400" cy="914400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/>
          </a:extLst>
        </p:spPr>
      </p:cxnSp>
      <p:cxnSp>
        <p:nvCxnSpPr>
          <p:cNvPr id="3081" name="Скругленная соединительная линия 13"/>
          <p:cNvCxnSpPr>
            <a:cxnSpLocks noChangeShapeType="1"/>
          </p:cNvCxnSpPr>
          <p:nvPr/>
        </p:nvCxnSpPr>
        <p:spPr bwMode="auto">
          <a:xfrm>
            <a:off x="5072063" y="5000625"/>
            <a:ext cx="914400" cy="914400"/>
          </a:xfrm>
          <a:prstGeom prst="curvedConnector3">
            <a:avLst>
              <a:gd name="adj1" fmla="val 21718"/>
            </a:avLst>
          </a:prstGeom>
          <a:noFill/>
          <a:ln w="25400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/>
          </a:extLst>
        </p:spPr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076" grpId="0"/>
      <p:bldP spid="3077" grpId="0"/>
      <p:bldP spid="30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857250" y="2038350"/>
            <a:ext cx="2714625" cy="19288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799263" y="2003425"/>
            <a:ext cx="0" cy="2595563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90613" y="1327150"/>
            <a:ext cx="24606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Наклонное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43500" y="1357313"/>
            <a:ext cx="33242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3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Горизонтальное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14638" y="4132263"/>
            <a:ext cx="315753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Вертикальное 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2871788" y="5805488"/>
            <a:ext cx="3168650" cy="0"/>
          </a:xfrm>
          <a:prstGeom prst="line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065213" y="144463"/>
            <a:ext cx="8766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sz="3000" b="1"/>
              <a:t>В каком положении могут   располагаться прямые линии?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681 -0.16157 L -0.56494 -0.2351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855 -0.02986 L 0.48507 -0.3553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20191 -0.06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1" grpId="1" animBg="1"/>
      <p:bldP spid="14343" grpId="0" animBg="1"/>
      <p:bldP spid="14343" grpId="1" animBg="1"/>
      <p:bldP spid="11" grpId="0"/>
      <p:bldP spid="12" grpId="0"/>
      <p:bldP spid="13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4"/>
          <p:cNvSpPr>
            <a:spLocks noChangeShapeType="1"/>
          </p:cNvSpPr>
          <p:nvPr/>
        </p:nvSpPr>
        <p:spPr bwMode="auto">
          <a:xfrm>
            <a:off x="1331913" y="1773238"/>
            <a:ext cx="3671887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>
            <a:off x="1331913" y="404813"/>
            <a:ext cx="3960812" cy="2663825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857250" y="4643438"/>
            <a:ext cx="3168650" cy="0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2357438" y="2928938"/>
            <a:ext cx="0" cy="3167062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 flipH="1">
            <a:off x="6011863" y="1989138"/>
            <a:ext cx="1152525" cy="3240087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>
            <a:off x="7091363" y="2276475"/>
            <a:ext cx="1081087" cy="3313113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1928813" y="214313"/>
            <a:ext cx="68564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sz="3600">
                <a:solidFill>
                  <a:srgbClr val="7030A0"/>
                </a:solidFill>
              </a:rPr>
              <a:t>Как называются данные  прямые?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88963" y="2128838"/>
            <a:ext cx="3705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Пересекающиеся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72125" y="5643563"/>
            <a:ext cx="314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Параллельные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0063" y="6000750"/>
            <a:ext cx="4116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Перпендикулярные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Геометрические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фигуры</a:t>
            </a:r>
          </a:p>
        </p:txBody>
      </p:sp>
      <p:sp>
        <p:nvSpPr>
          <p:cNvPr id="16389" name="Прямоугольник 8"/>
          <p:cNvSpPr>
            <a:spLocks noChangeArrowheads="1"/>
          </p:cNvSpPr>
          <p:nvPr/>
        </p:nvSpPr>
        <p:spPr bwMode="auto">
          <a:xfrm>
            <a:off x="5724128" y="3232894"/>
            <a:ext cx="2232248" cy="23040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sz="2400" smtClean="0"/>
          </a:p>
        </p:txBody>
      </p:sp>
      <p:sp>
        <p:nvSpPr>
          <p:cNvPr id="3" name="Овал 2"/>
          <p:cNvSpPr/>
          <p:nvPr/>
        </p:nvSpPr>
        <p:spPr>
          <a:xfrm>
            <a:off x="1691680" y="3212976"/>
            <a:ext cx="2376264" cy="22322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7772400" cy="1143000"/>
          </a:xfrm>
        </p:spPr>
        <p:txBody>
          <a:bodyPr/>
          <a:lstStyle/>
          <a:p>
            <a:pPr eaLnBrk="1" hangingPunct="1"/>
            <a:r>
              <a:rPr lang="ru-RU" b="1" smtClean="0">
                <a:ln>
                  <a:noFill/>
                </a:ln>
                <a:solidFill>
                  <a:srgbClr val="7030A0"/>
                </a:solidFill>
              </a:rPr>
              <a:t>Отгадай тему урока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19125" y="1954213"/>
            <a:ext cx="82756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sz="4000" b="1"/>
              <a:t>Н П У Р М И Х Ш В О А Г Т Е К А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714375" y="271462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7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1143000" y="2714625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16</a:t>
            </a: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1714500" y="2714625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15</a:t>
            </a:r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2143125" y="2714625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30</a:t>
            </a:r>
          </a:p>
        </p:txBody>
      </p:sp>
      <p:sp>
        <p:nvSpPr>
          <p:cNvPr id="13320" name="TextBox 10"/>
          <p:cNvSpPr txBox="1">
            <a:spLocks noChangeArrowheads="1"/>
          </p:cNvSpPr>
          <p:nvPr/>
        </p:nvSpPr>
        <p:spPr bwMode="auto">
          <a:xfrm>
            <a:off x="2643188" y="2714625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13</a:t>
            </a:r>
          </a:p>
        </p:txBody>
      </p:sp>
      <p:sp>
        <p:nvSpPr>
          <p:cNvPr id="13321" name="TextBox 11"/>
          <p:cNvSpPr txBox="1">
            <a:spLocks noChangeArrowheads="1"/>
          </p:cNvSpPr>
          <p:nvPr/>
        </p:nvSpPr>
        <p:spPr bwMode="auto">
          <a:xfrm>
            <a:off x="3286125" y="2714625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84</a:t>
            </a:r>
          </a:p>
        </p:txBody>
      </p:sp>
      <p:sp>
        <p:nvSpPr>
          <p:cNvPr id="13322" name="TextBox 12"/>
          <p:cNvSpPr txBox="1">
            <a:spLocks noChangeArrowheads="1"/>
          </p:cNvSpPr>
          <p:nvPr/>
        </p:nvSpPr>
        <p:spPr bwMode="auto">
          <a:xfrm>
            <a:off x="3857625" y="271462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6</a:t>
            </a:r>
          </a:p>
        </p:txBody>
      </p:sp>
      <p:sp>
        <p:nvSpPr>
          <p:cNvPr id="13323" name="TextBox 13"/>
          <p:cNvSpPr txBox="1">
            <a:spLocks noChangeArrowheads="1"/>
          </p:cNvSpPr>
          <p:nvPr/>
        </p:nvSpPr>
        <p:spPr bwMode="auto">
          <a:xfrm>
            <a:off x="4357688" y="2714625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99</a:t>
            </a:r>
          </a:p>
        </p:txBody>
      </p:sp>
      <p:sp>
        <p:nvSpPr>
          <p:cNvPr id="13324" name="TextBox 14"/>
          <p:cNvSpPr txBox="1">
            <a:spLocks noChangeArrowheads="1"/>
          </p:cNvSpPr>
          <p:nvPr/>
        </p:nvSpPr>
        <p:spPr bwMode="auto">
          <a:xfrm>
            <a:off x="4929188" y="2714625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38</a:t>
            </a:r>
          </a:p>
        </p:txBody>
      </p:sp>
      <p:sp>
        <p:nvSpPr>
          <p:cNvPr id="13325" name="TextBox 15"/>
          <p:cNvSpPr txBox="1">
            <a:spLocks noChangeArrowheads="1"/>
          </p:cNvSpPr>
          <p:nvPr/>
        </p:nvSpPr>
        <p:spPr bwMode="auto">
          <a:xfrm>
            <a:off x="5429250" y="2714625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41</a:t>
            </a:r>
          </a:p>
        </p:txBody>
      </p:sp>
      <p:sp>
        <p:nvSpPr>
          <p:cNvPr id="13326" name="TextBox 16"/>
          <p:cNvSpPr txBox="1">
            <a:spLocks noChangeArrowheads="1"/>
          </p:cNvSpPr>
          <p:nvPr/>
        </p:nvSpPr>
        <p:spPr bwMode="auto">
          <a:xfrm>
            <a:off x="5929313" y="2714625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50</a:t>
            </a:r>
          </a:p>
        </p:txBody>
      </p:sp>
      <p:sp>
        <p:nvSpPr>
          <p:cNvPr id="13327" name="TextBox 17"/>
          <p:cNvSpPr txBox="1">
            <a:spLocks noChangeArrowheads="1"/>
          </p:cNvSpPr>
          <p:nvPr/>
        </p:nvSpPr>
        <p:spPr bwMode="auto">
          <a:xfrm>
            <a:off x="6429375" y="271462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/>
              <a:t>3</a:t>
            </a:r>
          </a:p>
        </p:txBody>
      </p:sp>
      <p:sp>
        <p:nvSpPr>
          <p:cNvPr id="13328" name="TextBox 18"/>
          <p:cNvSpPr txBox="1">
            <a:spLocks noChangeArrowheads="1"/>
          </p:cNvSpPr>
          <p:nvPr/>
        </p:nvSpPr>
        <p:spPr bwMode="auto">
          <a:xfrm>
            <a:off x="6858000" y="2714625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12</a:t>
            </a:r>
          </a:p>
        </p:txBody>
      </p:sp>
      <p:sp>
        <p:nvSpPr>
          <p:cNvPr id="13329" name="TextBox 19"/>
          <p:cNvSpPr txBox="1">
            <a:spLocks noChangeArrowheads="1"/>
          </p:cNvSpPr>
          <p:nvPr/>
        </p:nvSpPr>
        <p:spPr bwMode="auto">
          <a:xfrm>
            <a:off x="7358063" y="2714625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75</a:t>
            </a:r>
          </a:p>
        </p:txBody>
      </p:sp>
      <p:sp>
        <p:nvSpPr>
          <p:cNvPr id="13330" name="TextBox 20"/>
          <p:cNvSpPr txBox="1">
            <a:spLocks noChangeArrowheads="1"/>
          </p:cNvSpPr>
          <p:nvPr/>
        </p:nvSpPr>
        <p:spPr bwMode="auto">
          <a:xfrm>
            <a:off x="7858125" y="2714625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10</a:t>
            </a:r>
          </a:p>
        </p:txBody>
      </p:sp>
      <p:sp>
        <p:nvSpPr>
          <p:cNvPr id="13331" name="TextBox 21"/>
          <p:cNvSpPr txBox="1">
            <a:spLocks noChangeArrowheads="1"/>
          </p:cNvSpPr>
          <p:nvPr/>
        </p:nvSpPr>
        <p:spPr bwMode="auto">
          <a:xfrm>
            <a:off x="8358188" y="2714625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/>
              <a:t>72</a:t>
            </a:r>
          </a:p>
        </p:txBody>
      </p:sp>
      <p:cxnSp>
        <p:nvCxnSpPr>
          <p:cNvPr id="13332" name="Прямая соединительная линия 23"/>
          <p:cNvCxnSpPr>
            <a:cxnSpLocks noChangeShapeType="1"/>
          </p:cNvCxnSpPr>
          <p:nvPr/>
        </p:nvCxnSpPr>
        <p:spPr bwMode="auto">
          <a:xfrm rot="5400000">
            <a:off x="642144" y="2642394"/>
            <a:ext cx="428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3" name="Прямая соединительная линия 24"/>
          <p:cNvCxnSpPr>
            <a:cxnSpLocks noChangeShapeType="1"/>
          </p:cNvCxnSpPr>
          <p:nvPr/>
        </p:nvCxnSpPr>
        <p:spPr bwMode="auto">
          <a:xfrm rot="5400000">
            <a:off x="1215231" y="2642394"/>
            <a:ext cx="4286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4" name="Прямая соединительная линия 25"/>
          <p:cNvCxnSpPr>
            <a:cxnSpLocks noChangeShapeType="1"/>
          </p:cNvCxnSpPr>
          <p:nvPr/>
        </p:nvCxnSpPr>
        <p:spPr bwMode="auto">
          <a:xfrm rot="5400000">
            <a:off x="1715294" y="2642394"/>
            <a:ext cx="428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5" name="Прямая соединительная линия 26"/>
          <p:cNvCxnSpPr>
            <a:cxnSpLocks noChangeShapeType="1"/>
          </p:cNvCxnSpPr>
          <p:nvPr/>
        </p:nvCxnSpPr>
        <p:spPr bwMode="auto">
          <a:xfrm rot="5400000">
            <a:off x="2143919" y="2642394"/>
            <a:ext cx="428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6" name="Прямая соединительная линия 27"/>
          <p:cNvCxnSpPr>
            <a:cxnSpLocks noChangeShapeType="1"/>
          </p:cNvCxnSpPr>
          <p:nvPr/>
        </p:nvCxnSpPr>
        <p:spPr bwMode="auto">
          <a:xfrm rot="5400000">
            <a:off x="2715419" y="2642394"/>
            <a:ext cx="428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7" name="Прямая соединительная линия 28"/>
          <p:cNvCxnSpPr>
            <a:cxnSpLocks noChangeShapeType="1"/>
          </p:cNvCxnSpPr>
          <p:nvPr/>
        </p:nvCxnSpPr>
        <p:spPr bwMode="auto">
          <a:xfrm rot="5400000">
            <a:off x="3286919" y="2642394"/>
            <a:ext cx="428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8" name="Прямая соединительная линия 29"/>
          <p:cNvCxnSpPr>
            <a:cxnSpLocks noChangeShapeType="1"/>
          </p:cNvCxnSpPr>
          <p:nvPr/>
        </p:nvCxnSpPr>
        <p:spPr bwMode="auto">
          <a:xfrm rot="5400000">
            <a:off x="3858419" y="2642394"/>
            <a:ext cx="428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9" name="Прямая соединительная линия 30"/>
          <p:cNvCxnSpPr>
            <a:cxnSpLocks noChangeShapeType="1"/>
          </p:cNvCxnSpPr>
          <p:nvPr/>
        </p:nvCxnSpPr>
        <p:spPr bwMode="auto">
          <a:xfrm rot="5400000">
            <a:off x="4358481" y="2642394"/>
            <a:ext cx="4286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0" name="Прямая соединительная линия 31"/>
          <p:cNvCxnSpPr>
            <a:cxnSpLocks noChangeShapeType="1"/>
          </p:cNvCxnSpPr>
          <p:nvPr/>
        </p:nvCxnSpPr>
        <p:spPr bwMode="auto">
          <a:xfrm rot="5400000">
            <a:off x="4929981" y="2642394"/>
            <a:ext cx="4286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1" name="Прямая соединительная линия 32"/>
          <p:cNvCxnSpPr>
            <a:cxnSpLocks noChangeShapeType="1"/>
          </p:cNvCxnSpPr>
          <p:nvPr/>
        </p:nvCxnSpPr>
        <p:spPr bwMode="auto">
          <a:xfrm rot="5400000">
            <a:off x="5430044" y="2642394"/>
            <a:ext cx="428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2" name="Прямая соединительная линия 33"/>
          <p:cNvCxnSpPr>
            <a:cxnSpLocks noChangeShapeType="1"/>
          </p:cNvCxnSpPr>
          <p:nvPr/>
        </p:nvCxnSpPr>
        <p:spPr bwMode="auto">
          <a:xfrm rot="5400000">
            <a:off x="5930106" y="2642394"/>
            <a:ext cx="4286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3" name="Прямая соединительная линия 34"/>
          <p:cNvCxnSpPr>
            <a:cxnSpLocks noChangeShapeType="1"/>
          </p:cNvCxnSpPr>
          <p:nvPr/>
        </p:nvCxnSpPr>
        <p:spPr bwMode="auto">
          <a:xfrm rot="5400000">
            <a:off x="6358731" y="2642394"/>
            <a:ext cx="4286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4" name="Прямая соединительная линия 35"/>
          <p:cNvCxnSpPr>
            <a:cxnSpLocks noChangeShapeType="1"/>
          </p:cNvCxnSpPr>
          <p:nvPr/>
        </p:nvCxnSpPr>
        <p:spPr bwMode="auto">
          <a:xfrm rot="5400000">
            <a:off x="6930231" y="2642394"/>
            <a:ext cx="4286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5" name="Прямая соединительная линия 36"/>
          <p:cNvCxnSpPr>
            <a:cxnSpLocks noChangeShapeType="1"/>
          </p:cNvCxnSpPr>
          <p:nvPr/>
        </p:nvCxnSpPr>
        <p:spPr bwMode="auto">
          <a:xfrm rot="5400000">
            <a:off x="7358856" y="2642394"/>
            <a:ext cx="4286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6" name="Прямая соединительная линия 37"/>
          <p:cNvCxnSpPr>
            <a:cxnSpLocks noChangeShapeType="1"/>
          </p:cNvCxnSpPr>
          <p:nvPr/>
        </p:nvCxnSpPr>
        <p:spPr bwMode="auto">
          <a:xfrm rot="5400000">
            <a:off x="7858919" y="2642394"/>
            <a:ext cx="428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7" name="Прямая соединительная линия 38"/>
          <p:cNvCxnSpPr>
            <a:cxnSpLocks noChangeShapeType="1"/>
          </p:cNvCxnSpPr>
          <p:nvPr/>
        </p:nvCxnSpPr>
        <p:spPr bwMode="auto">
          <a:xfrm rot="5400000">
            <a:off x="8430419" y="2642394"/>
            <a:ext cx="428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704137" cy="1981200"/>
          </a:xfrm>
        </p:spPr>
        <p:txBody>
          <a:bodyPr/>
          <a:lstStyle/>
          <a:p>
            <a:pPr eaLnBrk="1" hangingPunct="1"/>
            <a:r>
              <a:rPr lang="ru-RU" b="1" smtClean="0">
                <a:ln>
                  <a:noFill/>
                </a:ln>
                <a:solidFill>
                  <a:srgbClr val="C00000"/>
                </a:solidFill>
                <a:latin typeface="Times New Roman" pitchFamily="18" charset="0"/>
              </a:rPr>
              <a:t>ПРИХВАТКА</a:t>
            </a:r>
            <a:endParaRPr lang="ru-RU" smtClean="0">
              <a:ln>
                <a:noFill/>
              </a:ln>
            </a:endParaRPr>
          </a:p>
        </p:txBody>
      </p:sp>
      <p:pic>
        <p:nvPicPr>
          <p:cNvPr id="4" name="Объект 3" descr="prihvatki-svoimi-rukami_1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>
          <a:xfrm>
            <a:off x="1799651" y="1916832"/>
            <a:ext cx="5760001" cy="432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665</TotalTime>
  <Words>360</Words>
  <Application>Microsoft Office PowerPoint</Application>
  <PresentationFormat>Экран (4:3)</PresentationFormat>
  <Paragraphs>108</Paragraphs>
  <Slides>17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Times New Roman</vt:lpstr>
      <vt:lpstr>Arial</vt:lpstr>
      <vt:lpstr>Corbel</vt:lpstr>
      <vt:lpstr>Calibri</vt:lpstr>
      <vt:lpstr>Comic Sans MS</vt:lpstr>
      <vt:lpstr>Wingdings</vt:lpstr>
      <vt:lpstr>Параллакс</vt:lpstr>
      <vt:lpstr>Диаграмма Microsoft Office Excel</vt:lpstr>
      <vt:lpstr>Слайд 1</vt:lpstr>
      <vt:lpstr>Цель урока</vt:lpstr>
      <vt:lpstr>Слайд 3</vt:lpstr>
      <vt:lpstr>Слайд 4</vt:lpstr>
      <vt:lpstr>Слайд 5</vt:lpstr>
      <vt:lpstr>Слайд 6</vt:lpstr>
      <vt:lpstr>Геометрические фигуры</vt:lpstr>
      <vt:lpstr>Отгадай тему урока</vt:lpstr>
      <vt:lpstr>ПРИХВАТКА</vt:lpstr>
      <vt:lpstr>Слайд 10</vt:lpstr>
      <vt:lpstr>Слайд 11</vt:lpstr>
      <vt:lpstr>Швы</vt:lpstr>
      <vt:lpstr>Слайд 13</vt:lpstr>
      <vt:lpstr>Геометрические фигуры</vt:lpstr>
      <vt:lpstr>Инструктаж по технике безопасности  </vt:lpstr>
      <vt:lpstr>Слайд 16</vt:lpstr>
      <vt:lpstr>Спасибо за урок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пк</cp:lastModifiedBy>
  <cp:revision>64</cp:revision>
  <dcterms:created xsi:type="dcterms:W3CDTF">1601-01-01T00:00:00Z</dcterms:created>
  <dcterms:modified xsi:type="dcterms:W3CDTF">2014-04-13T15:17:55Z</dcterms:modified>
</cp:coreProperties>
</file>