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7" r:id="rId9"/>
    <p:sldMasterId id="2147483770" r:id="rId10"/>
    <p:sldMasterId id="2147483783" r:id="rId11"/>
    <p:sldMasterId id="2147483796" r:id="rId12"/>
  </p:sldMasterIdLst>
  <p:sldIdLst>
    <p:sldId id="256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57" r:id="rId21"/>
    <p:sldId id="258" r:id="rId22"/>
    <p:sldId id="259" r:id="rId23"/>
    <p:sldId id="260" r:id="rId24"/>
    <p:sldId id="264" r:id="rId25"/>
    <p:sldId id="265" r:id="rId26"/>
    <p:sldId id="266" r:id="rId27"/>
    <p:sldId id="267" r:id="rId28"/>
    <p:sldId id="268" r:id="rId29"/>
    <p:sldId id="282" r:id="rId30"/>
    <p:sldId id="283" r:id="rId31"/>
    <p:sldId id="269" r:id="rId32"/>
    <p:sldId id="270" r:id="rId33"/>
    <p:sldId id="271" r:id="rId34"/>
    <p:sldId id="27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31A"/>
    <a:srgbClr val="054B25"/>
    <a:srgbClr val="FF0000"/>
    <a:srgbClr val="FF6600"/>
    <a:srgbClr val="006600"/>
    <a:srgbClr val="000066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4BD57-3AE1-4B25-8F7C-09FFD038BF16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26F6D-35BE-45C2-9795-C42AACBC2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930C-3966-4250-A833-AC7F7FC6792B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A867-7A29-47D5-A502-35B8274B2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249BF2-1BCF-47CE-8594-968631DAF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624AE8-19B5-4D87-9A3D-73BAC92F2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F6F4D9-0453-4E14-8C06-97C37BE52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4A74E5-9EAB-45CF-92ED-C639CE3E4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86931F-FB4B-4D04-BDE2-E75E13BDE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6E9444-5AC8-4A43-9751-A06C984A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63914A-0CBD-4040-88ED-ECFAC13E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6EC3BB-BEE5-42A2-A16B-62A74FBEF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E4D58C-E0B4-4639-A523-AE9AEA2FD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399487-3D6F-48FC-8E98-CC42AC6D9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C12B-A4DF-4E1D-9468-D7FBFBD2C91E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B544A-1EE1-4FB9-B881-A64468569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C12D98-98CA-41AC-BE68-69B15AB09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9D76FB-AE66-42F2-BE0B-1FF7D2C8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E7AEC9-926F-4C46-AAFA-572B03359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CADB8A-7020-440E-B992-801CC97EA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9FCEFD-3185-4A52-9638-CFE6B3EE0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35FB5E-9934-4004-A546-4A405A39B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1AFE5D-8DCE-415E-B875-69AC9E1B5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A9DD6D-FBA5-4C1D-8AEC-2BF29D5AD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FF82C3-4C13-4B39-89D7-F49705ACB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789EB1-B068-46F8-A528-B0FAFC4CB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97E0F7-83C7-447F-A952-5E8629546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0A9021-7408-4091-BDD9-4ABA92CF5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0D4932-57D1-4CF0-BC63-1CED13B54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3796BE-B628-4478-A7B3-99DD1969B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BE33C2-B386-400C-B8DF-A94E7856B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29AA77-37D1-456C-9DA2-A994945FD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F2AC93-42A2-4793-84BC-531F07F94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F258-8B77-467E-86BB-F64572840109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C903-714A-4B74-B6CB-80BACF1AA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69AE-D7D6-4366-BB91-36609DA0A684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88CE-0E8E-429F-BF24-9B8D51A11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B060-F488-4AB6-B2DD-FBDCCA07C383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23FB0-AFE7-4533-BC25-FEF27FC42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EA4F-DF11-40B6-B938-A32E67ADC296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38DC-8873-4B46-B337-854CB61FD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7B46F1-6926-4CF2-88BC-74A1E2171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820F-A5C3-44EB-A494-DD365E97E158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E5D4-BAFE-463C-86D9-AFE40600E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EBF6-E608-4F41-8355-39917D3A005E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DE6C-F7A7-49C8-9602-F4558BD62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EEDF-1B9E-4AF9-89AA-3AC6FB100306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09F1-EBCC-449A-AF08-7E25C36C1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E6E7-377D-44BB-BE62-33C834441068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56E5-10CD-4E5A-969E-0EA515C54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85B9-2B06-4AE7-9452-E3CA60D3ABF1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CDE3-7443-4741-A100-ABAA5D40B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B3C1-6A15-4D20-84D5-8712C5FAEF68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3BD9-0082-4AB7-AC10-AB4C58092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0965F-F7A7-4A1B-B216-C983771BF445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9A37-3BE7-4A8D-B402-0FEFFBF26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F07D2E-AAB6-4811-9EA1-00619CB2F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3747D6-90F1-4538-A742-FE544468A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FF2863-F61A-4866-85D7-E193C1E11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EDEE8B-3F90-4867-96BE-9BA881992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1FA3CA-F889-414A-B551-110E3B7B5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06ADCF-3E96-462E-8380-95EB13E73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05CD-13B4-4982-A736-20ACEF51B40A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B5CA9-472F-4573-A0A5-9569C54A4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35AD5B-A043-4967-8D7F-059C23CCC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ADEE44-25DD-481C-AC2F-F30C04A20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B0095-514E-4A42-B475-5472BFBEA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C7A8D3-20BC-47D2-9424-5ED201A24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05F3E3-D36D-4855-86A8-8DE89AFE2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DC99B6-9E0B-424F-A461-48F169E33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858CE-B739-46D0-8F5F-7B444AD8D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FAD9DA-774B-4DA5-8EC4-2CF08F315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42CA4A-C195-4DAD-81AA-A667B37F9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662EB3-B6E2-4D29-B97C-1B96B2A26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2AA0-53E6-40BE-8FE1-44294E2F82B1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374D8-CC7C-42A4-8E83-4CAE530C9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E4E8D5-3BB4-4857-AED7-7BA5EEA99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E1DA0A-8AAF-4713-88E5-8B8EADA7C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F5043E-32ED-4624-9EF5-5B93FF8C9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89E733-30F8-46C8-8082-0F3240659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91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91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891617-B892-4717-9E6C-6094B9C03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7186C3-5BAB-4179-8FA4-15D15DA4B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F59356-92B1-4285-B67C-2A19CC8A4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409191-6D75-490C-BED5-16A528C13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A644AA-17BE-4B29-8B0B-6D0681E4E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5E7F1A-DBB3-48B1-8864-E874AD936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D010-FE1E-4012-B32F-E505F2157784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FEAA-B626-4EFC-A045-0F05D5748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73C3D8-F444-4FAD-86D3-C6C7A96A4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DE87E7-648B-4E6B-92FF-2E00A322A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4C598E-2A5B-4062-83D5-6A842C316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00B79F-4AA2-4BC4-B68B-0BDFFC153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F34431-2E39-474C-97B6-7E237607A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925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25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3209A0-761B-4029-BC3B-2CB738168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A3E664-B1BA-4E1E-B673-4971C0461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8E548A-9D81-4735-966F-0995E1682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0EBA4D-7BE5-4F8D-AC9C-DA4EC518D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26499A-3058-4AB9-93F8-662905819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9DDC8-C561-42AF-A391-49B4ACC68163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45E0-4BD6-4B52-9474-F5ED2E931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06531B-EFF7-49AC-85C8-3099DB0A9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D4AC56-A7C1-4253-B628-9DB1487DD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AD3A20-26D2-4EA3-B918-48AECE120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D42AD9-3E51-47C5-8C0C-B589D6A69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C82434-D8BC-4342-BA80-72294EB86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057389-FEDB-46B0-B00C-A80377E42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408BDD-F4F4-4E27-BF3F-1632B2970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56FB7A-4D29-4C9C-B231-36D57795E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489D98-C389-467C-8FE7-B010FF181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E4398B-0046-410B-95F9-7D94EB345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187B-1E6A-4469-B933-BF5866826B81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BCC40-3EBE-452D-8B3E-D854C563B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C5ABDB-4C6C-48E0-B31B-9686AA708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D50F2D-031D-4C85-823E-910B035D7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4BB7B6-7522-4A15-A643-2302A4709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80FA03-4C2D-46DC-AE82-96686A493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C18052-BB44-48F8-81B9-6E29E9FD3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603BBE-09E6-467C-A7B8-0284DA053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DB13A6-1F1F-4F79-BA81-FA20C6277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91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91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BA833E-DD96-479E-95DA-B5AC91398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5A3F24-CE5E-4C9D-9A39-B6BE678FF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6A92FE-B6D0-4055-9E66-CAA8A4338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FDA67-0B26-44E7-8CA6-27BFBA03B636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EA39-0294-4750-9857-89F7104C6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F714AF-33C7-42DC-9B0C-D277F3449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D1CB59-FD1B-4DFF-8B77-9B781E2EB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DB7A51-3DBE-4430-AB88-2CEA1CD36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1C8353-F193-425B-8924-CA2160597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C23E03-7798-41A7-840A-385D5A0F4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4987BF-7A64-4772-8078-D26A44527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02A006-B08C-4F49-A128-F95130CDA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A2C850-C74F-49A4-8F60-715F73169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D8C665-01BB-408F-8030-9770459D2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F0B0B5-3E18-4573-951B-34BEE1F5C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03E0F-DC5A-4DCF-8379-A3C652AFE660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A8F6-3A73-480C-8AB8-3BCB91264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3662CA-016A-4F26-99A4-3E4078893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F6F8F7-B572-4D69-97F8-CAC415058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BE1B27-48C7-4B56-819D-588F0FD9B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96006B-6FDF-4480-BA06-D9EE7B398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2BEF8B-2581-4AEA-81A3-0FDC2BCB2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B60D3D-6223-4FCE-A3A4-D6B596AC6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7709F6-93A1-493A-9224-92B08031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27CD78-8385-44D3-B339-A0852F863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28BDB4-1022-4A25-A8DC-12A6DAE88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B4EA0A-73DC-4C16-8450-152142A0F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B675-A0A8-48CA-89EC-C337EB4E0936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5EDB-1F5D-49B9-A9FD-6C97A171C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2E4BBE-5650-4671-A489-A7C08CF95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630899-8BFA-4C0F-86C2-5739D84F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726E2F-542D-480C-8374-46AEA484E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38C005-EC9E-421B-A25C-CFE2B1E32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BD4F6C-0AD2-4E3D-8A46-01DBA2ED6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6F8817-2C83-4628-992C-9838B3AFA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F08F5C-7773-4B09-84F0-F39B62D09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AD3C72-FB4F-4984-8FC6-56A7B87E3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BBD1C6-6F67-4676-8232-06538CEE5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902026-49CC-4746-AC2C-A4DA7BFA3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A3BD99-4BE2-4433-B287-08346A27DE9D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CB09B6-0D98-4436-AB3F-66E5E1738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0" r:id="rId2"/>
    <p:sldLayoutId id="2147483919" r:id="rId3"/>
    <p:sldLayoutId id="2147483918" r:id="rId4"/>
    <p:sldLayoutId id="2147483917" r:id="rId5"/>
    <p:sldLayoutId id="2147483916" r:id="rId6"/>
    <p:sldLayoutId id="2147483915" r:id="rId7"/>
    <p:sldLayoutId id="2147483914" r:id="rId8"/>
    <p:sldLayoutId id="2147483913" r:id="rId9"/>
    <p:sldLayoutId id="2147483912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56958-764C-48E8-AEEA-F1DCC6387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8423F1-B6E1-4225-978D-732F74027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0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39DCFC-107E-44BD-8217-30BF19A68ACB}" type="datetimeFigureOut">
              <a:rPr lang="ru-RU"/>
              <a:pPr>
                <a:defRPr/>
              </a:pPr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6A6AB6-180A-4A1E-9A19-6BBBE0B8A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1" r:id="rId2"/>
    <p:sldLayoutId id="2147483930" r:id="rId3"/>
    <p:sldLayoutId id="2147483929" r:id="rId4"/>
    <p:sldLayoutId id="2147483928" r:id="rId5"/>
    <p:sldLayoutId id="2147483927" r:id="rId6"/>
    <p:sldLayoutId id="2147483926" r:id="rId7"/>
    <p:sldLayoutId id="2147483925" r:id="rId8"/>
    <p:sldLayoutId id="2147483924" r:id="rId9"/>
    <p:sldLayoutId id="2147483923" r:id="rId10"/>
    <p:sldLayoutId id="21474839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16F69-9A0E-4BEB-80AF-6B10696F6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A09E6-1168-49A8-A7FE-E411F87F4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80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1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1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1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3793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81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81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81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1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1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1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1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823C6AD-FE1A-4488-8A19-83D9F35B6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9149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149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149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14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14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14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14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1914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914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5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DC91134-39D1-4633-8200-677E25DC8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15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15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75A46A-DD94-4EE5-AAD1-971C8657C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80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0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1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1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881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grpSp>
          <p:nvGrpSpPr>
            <p:cNvPr id="7479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81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81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81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1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1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1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1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7D8A012-D059-4F6E-B112-B500E6CAA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C71381-0575-442B-9715-7AABC5873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E66A50-CF20-4089-A94A-C068726C9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page?&amp;p=6&amp;bf=1&amp;text=%D0%BC%D0%B0%D1%80%D0%BA%D0%B8&amp;rpt=simage" TargetMode="External"/><Relationship Id="rId13" Type="http://schemas.openxmlformats.org/officeDocument/2006/relationships/image" Target="http://im5-tub.yandex.net/i?id=2166598&amp;tov=5" TargetMode="External"/><Relationship Id="rId18" Type="http://schemas.openxmlformats.org/officeDocument/2006/relationships/image" Target="../media/image15.jpeg"/><Relationship Id="rId3" Type="http://schemas.openxmlformats.org/officeDocument/2006/relationships/image" Target="../media/image10.jpeg"/><Relationship Id="rId21" Type="http://schemas.openxmlformats.org/officeDocument/2006/relationships/image" Target="../media/image16.jpeg"/><Relationship Id="rId7" Type="http://schemas.openxmlformats.org/officeDocument/2006/relationships/image" Target="http://im3-tub.yandex.net/i?id=34359005&amp;tov=3" TargetMode="External"/><Relationship Id="rId12" Type="http://schemas.openxmlformats.org/officeDocument/2006/relationships/image" Target="../media/image13.jpeg"/><Relationship Id="rId17" Type="http://schemas.openxmlformats.org/officeDocument/2006/relationships/hyperlink" Target="http://images.yandex.ru/yandpage?&amp;p=18&amp;bf=1&amp;text=%D0%BF%D0%BE%D1%87%D1%82%D0%BE%D0%B2%D1%8B%D0%B9%20%D1%81%D0%B0%D0%BC%D0%BE%D0%BB%D0%B5%D1%82&amp;rpt=simage" TargetMode="External"/><Relationship Id="rId2" Type="http://schemas.openxmlformats.org/officeDocument/2006/relationships/hyperlink" Target="http://images.yandex.ru/yandpage?&amp;p=28&amp;bf=1&amp;ed=1&amp;text=%D0%BF%D0%BE%D1%87%D1%82%D0%BE%D0%B2%D1%8B%D0%B9%20%D0%B2%D0%B0%D0%B3%D0%BE%D0%BD&amp;rpt=simage" TargetMode="External"/><Relationship Id="rId16" Type="http://schemas.openxmlformats.org/officeDocument/2006/relationships/image" Target="http://im5-tub.yandex.net/i?id=1646589&amp;tov=5" TargetMode="External"/><Relationship Id="rId20" Type="http://schemas.openxmlformats.org/officeDocument/2006/relationships/hyperlink" Target="http://fotki.yandex.ru/users/nat-kirychek/view/13316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hyperlink" Target="http://images.yandex.ru/yandpage?&amp;p=21&amp;ed=1&amp;text=%D0%B3%D0%B0%D0%B7%D0%B5%D1%82%D0%B0&amp;rpt=simage" TargetMode="External"/><Relationship Id="rId5" Type="http://schemas.openxmlformats.org/officeDocument/2006/relationships/hyperlink" Target="http://images.yandex.ru/yandpage?&amp;p=10&amp;bf=1&amp;ed=1&amp;text=%D0%BF%D0%BE%D1%81%D1%8B%D0%BB%D0%BA%D0%B0&amp;rpt=simage" TargetMode="External"/><Relationship Id="rId15" Type="http://schemas.openxmlformats.org/officeDocument/2006/relationships/image" Target="../media/image14.jpeg"/><Relationship Id="rId10" Type="http://schemas.openxmlformats.org/officeDocument/2006/relationships/image" Target="http://im0-tub.yandex.net/i?id=33165600&amp;tov=0" TargetMode="External"/><Relationship Id="rId19" Type="http://schemas.openxmlformats.org/officeDocument/2006/relationships/image" Target="http://im5-tub.yandex.net/i?id=33415617&amp;tov=5" TargetMode="External"/><Relationship Id="rId4" Type="http://schemas.openxmlformats.org/officeDocument/2006/relationships/image" Target="http://im2-tub.yandex.net/i?id=22023545&amp;tov=2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://images.yandex.ru/yandpage?&amp;p=5&amp;bf=1&amp;text=%D0%BF%D0%BE%D1%87%D1%82%D0%BE%D0%B2%D1%8B%D0%B9%20%D0%BA%D0%BE%D0%BD%D0%B2%D0%B5%D1%80%D1%82&amp;rpt=simage" TargetMode="External"/><Relationship Id="rId22" Type="http://schemas.openxmlformats.org/officeDocument/2006/relationships/image" Target="http://img-fotki.yandex.ru/get/6/nat-kirychek.9/0_3404_6ba1e61b_-1-X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468313" y="1196975"/>
            <a:ext cx="8135937" cy="7921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Использование </a:t>
            </a:r>
          </a:p>
        </p:txBody>
      </p:sp>
      <p:sp>
        <p:nvSpPr>
          <p:cNvPr id="152581" name="WordArt 5"/>
          <p:cNvSpPr>
            <a:spLocks noChangeArrowheads="1" noChangeShapeType="1" noTextEdit="1"/>
          </p:cNvSpPr>
          <p:nvPr/>
        </p:nvSpPr>
        <p:spPr bwMode="auto">
          <a:xfrm>
            <a:off x="395288" y="4365625"/>
            <a:ext cx="8424862" cy="20161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 учебном процессе</a:t>
            </a:r>
          </a:p>
        </p:txBody>
      </p:sp>
      <p:sp>
        <p:nvSpPr>
          <p:cNvPr id="152582" name="WordArt 6"/>
          <p:cNvSpPr>
            <a:spLocks noChangeArrowheads="1" noChangeShapeType="1" noTextEdit="1"/>
          </p:cNvSpPr>
          <p:nvPr/>
        </p:nvSpPr>
        <p:spPr bwMode="auto">
          <a:xfrm>
            <a:off x="2124075" y="2708275"/>
            <a:ext cx="5256213" cy="1317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Impact"/>
              </a:rPr>
              <a:t>IT - 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Impact"/>
              </a:rPr>
              <a:t>технологий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  <p:bldP spid="152581" grpId="0" animBg="1"/>
      <p:bldP spid="1525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620712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chemeClr val="folHlink"/>
                </a:solidFill>
              </a:rPr>
              <a:t>Составь и прочитай словосочетания: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80645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.елудочный              палочка</a:t>
            </a:r>
          </a:p>
          <a:p>
            <a:pPr eaLnBrk="1" hangingPunct="1">
              <a:buFontTx/>
              <a:buNone/>
            </a:pPr>
            <a:r>
              <a:rPr lang="ru-RU" b="1" smtClean="0"/>
              <a:t>ки…ечная               пузырь</a:t>
            </a:r>
          </a:p>
          <a:p>
            <a:pPr eaLnBrk="1" hangingPunct="1">
              <a:buFontTx/>
              <a:buNone/>
            </a:pPr>
            <a:r>
              <a:rPr lang="ru-RU" b="1" smtClean="0"/>
              <a:t>.елчный                     сок</a:t>
            </a:r>
          </a:p>
          <a:p>
            <a:pPr eaLnBrk="1" hangingPunct="1">
              <a:buFontTx/>
              <a:buNone/>
            </a:pPr>
            <a:r>
              <a:rPr lang="ru-RU" b="1" smtClean="0"/>
              <a:t>тонкая                        .елеза</a:t>
            </a:r>
          </a:p>
          <a:p>
            <a:pPr eaLnBrk="1" hangingPunct="1">
              <a:buFontTx/>
              <a:buNone/>
            </a:pPr>
            <a:r>
              <a:rPr lang="ru-RU" b="1" smtClean="0"/>
              <a:t>под…елудочная       ки…ка</a:t>
            </a:r>
          </a:p>
          <a:p>
            <a:pPr eaLnBrk="1" hangingPunct="1">
              <a:buFontTx/>
              <a:buNone/>
            </a:pPr>
            <a:endParaRPr lang="ru-RU" sz="1600" b="1" smtClean="0"/>
          </a:p>
        </p:txBody>
      </p:sp>
      <p:sp>
        <p:nvSpPr>
          <p:cNvPr id="161795" name="Line 4"/>
          <p:cNvSpPr>
            <a:spLocks noChangeShapeType="1"/>
          </p:cNvSpPr>
          <p:nvPr/>
        </p:nvSpPr>
        <p:spPr bwMode="auto">
          <a:xfrm>
            <a:off x="3419475" y="2492375"/>
            <a:ext cx="15843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755650" y="2276475"/>
            <a:ext cx="296863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ж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1476375" y="2852738"/>
            <a:ext cx="296863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ш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755650" y="3500438"/>
            <a:ext cx="296863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ж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1763713" y="4652963"/>
            <a:ext cx="296862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ж</a:t>
            </a:r>
          </a:p>
        </p:txBody>
      </p:sp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4859338" y="4076700"/>
            <a:ext cx="296862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ж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296862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ш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3059113" y="2492375"/>
            <a:ext cx="1800225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2700338" y="3068638"/>
            <a:ext cx="20161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2411413" y="4221163"/>
            <a:ext cx="266541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V="1">
            <a:off x="4356100" y="4365625"/>
            <a:ext cx="6477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1806" name="Line 20"/>
          <p:cNvSpPr>
            <a:spLocks noChangeShapeType="1"/>
          </p:cNvSpPr>
          <p:nvPr/>
        </p:nvSpPr>
        <p:spPr bwMode="auto">
          <a:xfrm>
            <a:off x="6732588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5400" smtClean="0"/>
              <a:t>Составь словосочетания: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92375"/>
            <a:ext cx="3960813" cy="4114800"/>
          </a:xfrm>
        </p:spPr>
        <p:txBody>
          <a:bodyPr/>
          <a:lstStyle/>
          <a:p>
            <a:pPr eaLnBrk="1" hangingPunct="1"/>
            <a:r>
              <a:rPr lang="ru-RU" smtClean="0"/>
              <a:t>Почтовый</a:t>
            </a:r>
          </a:p>
          <a:p>
            <a:pPr eaLnBrk="1" hangingPunct="1"/>
            <a:r>
              <a:rPr lang="ru-RU" smtClean="0"/>
              <a:t>Железная</a:t>
            </a:r>
          </a:p>
          <a:p>
            <a:pPr eaLnBrk="1" hangingPunct="1"/>
            <a:r>
              <a:rPr lang="ru-RU" smtClean="0"/>
              <a:t>Денежный</a:t>
            </a:r>
          </a:p>
          <a:p>
            <a:pPr eaLnBrk="1" hangingPunct="1"/>
            <a:r>
              <a:rPr lang="ru-RU" smtClean="0"/>
              <a:t>Поздравительная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184900" y="2492375"/>
            <a:ext cx="2959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/>
              <a:t>телеграмма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/>
              <a:t>перевод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/>
              <a:t>вагон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/>
              <a:t>дорога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sp>
        <p:nvSpPr>
          <p:cNvPr id="162820" name="Line 5"/>
          <p:cNvSpPr>
            <a:spLocks noChangeShapeType="1"/>
          </p:cNvSpPr>
          <p:nvPr/>
        </p:nvSpPr>
        <p:spPr bwMode="auto">
          <a:xfrm>
            <a:off x="1371600" y="2667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2821" name="Line 7"/>
          <p:cNvSpPr>
            <a:spLocks noChangeShapeType="1"/>
          </p:cNvSpPr>
          <p:nvPr/>
        </p:nvSpPr>
        <p:spPr bwMode="auto">
          <a:xfrm>
            <a:off x="13716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2832" name="Line 9"/>
          <p:cNvSpPr>
            <a:spLocks noChangeShapeType="1"/>
          </p:cNvSpPr>
          <p:nvPr/>
        </p:nvSpPr>
        <p:spPr bwMode="auto">
          <a:xfrm flipV="1">
            <a:off x="7092950" y="4221163"/>
            <a:ext cx="58738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2823" name="Line 11"/>
          <p:cNvSpPr>
            <a:spLocks noChangeShapeType="1"/>
          </p:cNvSpPr>
          <p:nvPr/>
        </p:nvSpPr>
        <p:spPr bwMode="auto">
          <a:xfrm flipH="1">
            <a:off x="1692275" y="249237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2824" name="Line 13"/>
          <p:cNvSpPr>
            <a:spLocks noChangeShapeType="1"/>
          </p:cNvSpPr>
          <p:nvPr/>
        </p:nvSpPr>
        <p:spPr bwMode="auto">
          <a:xfrm flipH="1">
            <a:off x="1692275" y="3141663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2825" name="Line 14"/>
          <p:cNvSpPr>
            <a:spLocks noChangeShapeType="1"/>
          </p:cNvSpPr>
          <p:nvPr/>
        </p:nvSpPr>
        <p:spPr bwMode="auto">
          <a:xfrm flipH="1">
            <a:off x="1042988" y="3708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2826" name="Line 15"/>
          <p:cNvSpPr>
            <a:spLocks noChangeShapeType="1"/>
          </p:cNvSpPr>
          <p:nvPr/>
        </p:nvSpPr>
        <p:spPr bwMode="auto">
          <a:xfrm flipH="1">
            <a:off x="2411413" y="4292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7639050" y="2492375"/>
            <a:ext cx="533400" cy="152400"/>
            <a:chOff x="4368" y="1584"/>
            <a:chExt cx="336" cy="96"/>
          </a:xfrm>
        </p:grpSpPr>
        <p:sp>
          <p:nvSpPr>
            <p:cNvPr id="162830" name="Line 8"/>
            <p:cNvSpPr>
              <a:spLocks noChangeShapeType="1"/>
            </p:cNvSpPr>
            <p:nvPr/>
          </p:nvSpPr>
          <p:spPr bwMode="auto">
            <a:xfrm>
              <a:off x="4416" y="16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831" name="Line 16"/>
            <p:cNvSpPr>
              <a:spLocks noChangeShapeType="1"/>
            </p:cNvSpPr>
            <p:nvPr/>
          </p:nvSpPr>
          <p:spPr bwMode="auto">
            <a:xfrm flipH="1">
              <a:off x="4368" y="158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7519988" y="3132138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6948488" y="3716338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275 -0.1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8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75 -0.181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8611 -0.174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-87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29462 -0.1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29045 0.090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449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8524 0.096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16598 0.259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129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22222E-6 L -0.16146 0.269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uiExpand="1" build="allAtOnce"/>
      <p:bldP spid="162832" grpId="0" animBg="1"/>
      <p:bldP spid="13329" grpId="0" animBg="1"/>
      <p:bldP spid="133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5105400" cy="9144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Подбери картинку: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447800"/>
            <a:ext cx="35052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Почтовый вагон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Посылка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Конверт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Авиапочта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Железная дорога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Газета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Марки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</p:txBody>
      </p:sp>
      <p:sp>
        <p:nvSpPr>
          <p:cNvPr id="163843" name="Rectangle 5"/>
          <p:cNvSpPr>
            <a:spLocks noChangeArrowheads="1"/>
          </p:cNvSpPr>
          <p:nvPr/>
        </p:nvSpPr>
        <p:spPr bwMode="auto">
          <a:xfrm>
            <a:off x="3962400" y="1981200"/>
            <a:ext cx="9144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44" name="Picture 4" descr="http://im2-tub.yandex.net/i?id=22023545&amp;tov=2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300788" y="5229225"/>
            <a:ext cx="21224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5" name="Rectangle 7"/>
          <p:cNvSpPr>
            <a:spLocks noChangeArrowheads="1"/>
          </p:cNvSpPr>
          <p:nvPr/>
        </p:nvSpPr>
        <p:spPr bwMode="auto">
          <a:xfrm>
            <a:off x="4048125" y="276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46" name="Picture 6" descr="http://im3-tub.yandex.net/i?id=34359005&amp;tov=3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315200" y="838200"/>
            <a:ext cx="1568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7" name="Rectangle 9"/>
          <p:cNvSpPr>
            <a:spLocks noChangeArrowheads="1"/>
          </p:cNvSpPr>
          <p:nvPr/>
        </p:nvSpPr>
        <p:spPr bwMode="auto">
          <a:xfrm>
            <a:off x="387191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48" name="Picture 8" descr="http://im0-tub.yandex.net/i?id=33165600&amp;tov=0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3851275" y="5373688"/>
            <a:ext cx="17526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9" name="Rectangle 11"/>
          <p:cNvSpPr>
            <a:spLocks noChangeArrowheads="1"/>
          </p:cNvSpPr>
          <p:nvPr/>
        </p:nvSpPr>
        <p:spPr bwMode="auto">
          <a:xfrm>
            <a:off x="4138613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50" name="Picture 10" descr="http://im5-tub.yandex.net/i?id=2166598&amp;tov=5">
            <a:hlinkClick r:id="rId11"/>
          </p:cNvPr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7308850" y="2924175"/>
            <a:ext cx="14970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1" name="Rectangle 13"/>
          <p:cNvSpPr>
            <a:spLocks noChangeArrowheads="1"/>
          </p:cNvSpPr>
          <p:nvPr/>
        </p:nvSpPr>
        <p:spPr bwMode="auto">
          <a:xfrm>
            <a:off x="4191000" y="358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52" name="Picture 12" descr="http://im5-tub.yandex.net/i?id=1646589&amp;tov=5">
            <a:hlinkClick r:id="rId14"/>
          </p:cNvPr>
          <p:cNvPicPr>
            <a:picLocks noChangeAspect="1" noChangeArrowheads="1"/>
          </p:cNvPicPr>
          <p:nvPr/>
        </p:nvPicPr>
        <p:blipFill>
          <a:blip r:embed="rId15" r:link="rId16"/>
          <a:srcRect t="10367" b="1512"/>
          <a:stretch>
            <a:fillRect/>
          </a:stretch>
        </p:blipFill>
        <p:spPr bwMode="auto">
          <a:xfrm>
            <a:off x="685800" y="5334000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3" name="Picture 14" descr="http://im5-tub.yandex.net/i?id=33415617&amp;tov=5">
            <a:hlinkClick r:id="rId17"/>
          </p:cNvPr>
          <p:cNvPicPr>
            <a:picLocks noChangeAspect="1" noChangeArrowheads="1"/>
          </p:cNvPicPr>
          <p:nvPr/>
        </p:nvPicPr>
        <p:blipFill>
          <a:blip r:embed="rId18" r:link="rId19"/>
          <a:srcRect/>
          <a:stretch>
            <a:fillRect/>
          </a:stretch>
        </p:blipFill>
        <p:spPr bwMode="auto">
          <a:xfrm>
            <a:off x="468313" y="3429000"/>
            <a:ext cx="1752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4" name="Rectangle 17"/>
          <p:cNvSpPr>
            <a:spLocks noChangeArrowheads="1"/>
          </p:cNvSpPr>
          <p:nvPr/>
        </p:nvSpPr>
        <p:spPr bwMode="auto">
          <a:xfrm>
            <a:off x="4214813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55" name="Picture 16" descr=" ">
            <a:hlinkClick r:id="rId20"/>
          </p:cNvPr>
          <p:cNvPicPr>
            <a:picLocks noChangeAspect="1" noChangeArrowheads="1"/>
          </p:cNvPicPr>
          <p:nvPr/>
        </p:nvPicPr>
        <p:blipFill>
          <a:blip r:embed="rId21" r:link="rId22"/>
          <a:srcRect/>
          <a:stretch>
            <a:fillRect/>
          </a:stretch>
        </p:blipFill>
        <p:spPr bwMode="auto">
          <a:xfrm>
            <a:off x="457200" y="9144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6227763" y="1844675"/>
            <a:ext cx="720725" cy="3313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5076825" y="1989138"/>
            <a:ext cx="2232025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>
            <a:off x="2484438" y="2636838"/>
            <a:ext cx="1079500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H="1">
            <a:off x="2268538" y="3141663"/>
            <a:ext cx="1295400" cy="503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 flipV="1">
            <a:off x="2195513" y="1916113"/>
            <a:ext cx="1368425" cy="16573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4716463" y="3933825"/>
            <a:ext cx="2592387" cy="431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643438" y="4868863"/>
            <a:ext cx="64928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775" y="1196975"/>
            <a:ext cx="6985000" cy="3527425"/>
          </a:xfrm>
        </p:spPr>
        <p:txBody>
          <a:bodyPr/>
          <a:lstStyle/>
          <a:p>
            <a:pPr marL="838200" indent="-838200" algn="l" eaLnBrk="1" hangingPunct="1">
              <a:buFont typeface="Wingdings" pitchFamily="2" charset="2"/>
              <a:buNone/>
            </a:pPr>
            <a:r>
              <a:rPr lang="ru-RU" sz="2800" i="1" smtClean="0"/>
              <a:t>          1.  Авиапочту переправляют …</a:t>
            </a:r>
            <a:br>
              <a:rPr lang="ru-RU" sz="2800" i="1" smtClean="0"/>
            </a:br>
            <a:r>
              <a:rPr lang="en-US" sz="2800" i="1" smtClean="0"/>
              <a:t/>
            </a:r>
            <a:br>
              <a:rPr lang="en-US" sz="2800" i="1" smtClean="0"/>
            </a:br>
            <a:r>
              <a:rPr lang="ru-RU" sz="2800" i="1" smtClean="0"/>
              <a:t>2.  </a:t>
            </a:r>
            <a:r>
              <a:rPr lang="ru-RU" sz="2800" i="1" smtClean="0">
                <a:cs typeface="Times New Roman" pitchFamily="18" charset="0"/>
              </a:rPr>
              <a:t>На почте можно купить</a:t>
            </a:r>
            <a:r>
              <a:rPr lang="ru-RU" sz="2800" i="1" smtClean="0"/>
              <a:t>…</a:t>
            </a:r>
            <a:r>
              <a:rPr lang="ru-RU" sz="2800" i="1" smtClean="0">
                <a:cs typeface="Times New Roman" pitchFamily="18" charset="0"/>
              </a:rPr>
              <a:t> </a:t>
            </a:r>
            <a:r>
              <a:rPr lang="ru-RU" sz="2800" i="1" smtClean="0"/>
              <a:t/>
            </a:r>
            <a:br>
              <a:rPr lang="ru-RU" sz="2800" i="1" smtClean="0"/>
            </a:br>
            <a:r>
              <a:rPr lang="en-US" sz="2800" i="1" smtClean="0"/>
              <a:t/>
            </a:r>
            <a:br>
              <a:rPr lang="en-US" sz="2800" i="1" smtClean="0"/>
            </a:br>
            <a:r>
              <a:rPr lang="ru-RU" sz="2800" i="1" smtClean="0"/>
              <a:t>3.  </a:t>
            </a:r>
            <a:r>
              <a:rPr lang="ru-RU" sz="2800" i="1" smtClean="0">
                <a:cs typeface="Times New Roman" pitchFamily="18" charset="0"/>
              </a:rPr>
              <a:t>Почту перевозят в специальных </a:t>
            </a:r>
            <a:r>
              <a:rPr lang="ru-RU" sz="2800" i="1" smtClean="0"/>
              <a:t>… </a:t>
            </a:r>
            <a:r>
              <a:rPr lang="en-US" sz="2800" i="1" smtClean="0"/>
              <a:t/>
            </a:r>
            <a:br>
              <a:rPr lang="en-US" sz="2800" i="1" smtClean="0"/>
            </a:br>
            <a:r>
              <a:rPr lang="ru-RU" sz="2800" i="1" smtClean="0"/>
              <a:t/>
            </a:r>
            <a:br>
              <a:rPr lang="ru-RU" sz="2800" i="1" smtClean="0"/>
            </a:br>
            <a:r>
              <a:rPr lang="ru-RU" sz="2800" i="1" smtClean="0"/>
              <a:t>4.  На почте выписываю … </a:t>
            </a:r>
            <a:br>
              <a:rPr lang="ru-RU" sz="2800" i="1" smtClean="0"/>
            </a:br>
            <a:r>
              <a:rPr lang="en-US" sz="2800" i="1" smtClean="0"/>
              <a:t/>
            </a:r>
            <a:br>
              <a:rPr lang="en-US" sz="2800" i="1" smtClean="0"/>
            </a:br>
            <a:r>
              <a:rPr lang="ru-RU" sz="2800" i="1" smtClean="0"/>
              <a:t>5.  П</a:t>
            </a:r>
            <a:r>
              <a:rPr lang="ru-RU" sz="2800" i="1" smtClean="0">
                <a:cs typeface="Times New Roman" pitchFamily="18" charset="0"/>
              </a:rPr>
              <a:t>очтальоны раскладывают  </a:t>
            </a:r>
            <a:r>
              <a:rPr lang="ru-RU" sz="2800" i="1" smtClean="0"/>
              <a:t>…</a:t>
            </a:r>
            <a:endParaRPr lang="ru-RU" sz="2800" i="1" smtClean="0">
              <a:cs typeface="Times New Roman" pitchFamily="18" charset="0"/>
            </a:endParaRPr>
          </a:p>
        </p:txBody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1000"/>
            <a:ext cx="6400800" cy="671513"/>
          </a:xfrm>
          <a:solidFill>
            <a:schemeClr val="accent2"/>
          </a:solidFill>
        </p:spPr>
        <p:txBody>
          <a:bodyPr/>
          <a:lstStyle/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ru-RU" sz="4400" b="1" smtClean="0">
                <a:solidFill>
                  <a:schemeClr val="bg1"/>
                </a:solidFill>
              </a:rPr>
              <a:t>Дополни предложения: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76600" y="4797425"/>
            <a:ext cx="57769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  <a:latin typeface="Times New Roman" pitchFamily="18" charset="0"/>
              </a:rPr>
              <a:t>… </a:t>
            </a:r>
            <a:r>
              <a:rPr lang="ru-RU" sz="24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письма и газеты в почтовые ящики.</a:t>
            </a:r>
            <a:r>
              <a:rPr lang="ru-RU" sz="2400" b="1" i="1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  <a:p>
            <a:r>
              <a:rPr lang="ru-RU" sz="2400" b="1" i="1">
                <a:solidFill>
                  <a:srgbClr val="3333CC"/>
                </a:solidFill>
                <a:latin typeface="Times New Roman" pitchFamily="18" charset="0"/>
              </a:rPr>
              <a:t>…</a:t>
            </a:r>
            <a:r>
              <a:rPr lang="ru-RU" sz="24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конверты, марки, открытки</a:t>
            </a:r>
            <a:r>
              <a:rPr lang="ru-RU" sz="2400" b="1" i="1">
                <a:solidFill>
                  <a:srgbClr val="3333CC"/>
                </a:solidFill>
                <a:latin typeface="Times New Roman" pitchFamily="18" charset="0"/>
              </a:rPr>
              <a:t>. </a:t>
            </a:r>
          </a:p>
          <a:p>
            <a:r>
              <a:rPr lang="ru-RU" sz="2400" b="1" i="1">
                <a:solidFill>
                  <a:srgbClr val="3333CC"/>
                </a:solidFill>
                <a:latin typeface="Times New Roman" pitchFamily="18" charset="0"/>
              </a:rPr>
              <a:t>…</a:t>
            </a:r>
            <a:r>
              <a:rPr lang="ru-RU" sz="24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почтовых вагонах по железной дороге.</a:t>
            </a:r>
          </a:p>
          <a:p>
            <a:r>
              <a:rPr lang="ru-RU" sz="2400" b="1" i="1">
                <a:solidFill>
                  <a:srgbClr val="3333CC"/>
                </a:solidFill>
                <a:latin typeface="Times New Roman" pitchFamily="18" charset="0"/>
              </a:rPr>
              <a:t>…газеты и журналы.</a:t>
            </a:r>
          </a:p>
          <a:p>
            <a:r>
              <a:rPr lang="ru-RU" sz="2400" b="1" i="1">
                <a:solidFill>
                  <a:srgbClr val="3333CC"/>
                </a:solidFill>
                <a:latin typeface="Times New Roman" pitchFamily="18" charset="0"/>
              </a:rPr>
              <a:t>…на самолётах.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18907 -0.7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3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12274 -0.4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13472 -0.34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8907 -0.3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21597 -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Найдите цифры от 1 до 10</a:t>
            </a:r>
          </a:p>
        </p:txBody>
      </p:sp>
      <p:sp>
        <p:nvSpPr>
          <p:cNvPr id="165890" name="WordArt 3" descr="Сферы"/>
          <p:cNvSpPr>
            <a:spLocks noChangeArrowheads="1" noChangeShapeType="1" noTextEdit="1"/>
          </p:cNvSpPr>
          <p:nvPr/>
        </p:nvSpPr>
        <p:spPr bwMode="auto">
          <a:xfrm>
            <a:off x="0" y="1268413"/>
            <a:ext cx="2051050" cy="30972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pattFill prst="sphere">
                  <a:fgClr>
                    <a:srgbClr val="FFCC66"/>
                  </a:fgClr>
                  <a:bgClr>
                    <a:srgbClr val="CC00CC"/>
                  </a:bgClr>
                </a:patt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65891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8027988" y="5734050"/>
            <a:ext cx="5048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miter lim="800000"/>
                  <a:headEnd type="none" w="sm" len="sm"/>
                  <a:tailEnd type="none" w="sm" len="sm"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65892" name="WordArt 5"/>
          <p:cNvSpPr>
            <a:spLocks noChangeArrowheads="1" noChangeShapeType="1" noTextEdit="1"/>
          </p:cNvSpPr>
          <p:nvPr/>
        </p:nvSpPr>
        <p:spPr bwMode="auto">
          <a:xfrm>
            <a:off x="3492500" y="4941888"/>
            <a:ext cx="849313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3</a:t>
            </a:r>
          </a:p>
        </p:txBody>
      </p:sp>
      <p:sp>
        <p:nvSpPr>
          <p:cNvPr id="165893" name="WordArt 6"/>
          <p:cNvSpPr>
            <a:spLocks noChangeArrowheads="1" noChangeShapeType="1" noTextEdit="1"/>
          </p:cNvSpPr>
          <p:nvPr/>
        </p:nvSpPr>
        <p:spPr bwMode="auto">
          <a:xfrm>
            <a:off x="3203575" y="1628775"/>
            <a:ext cx="4318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6600"/>
                </a:solidFill>
                <a:latin typeface="+mn-lt"/>
                <a:ea typeface="+mn-lt"/>
                <a:cs typeface="+mn-lt"/>
              </a:rPr>
              <a:t>4</a:t>
            </a:r>
          </a:p>
        </p:txBody>
      </p:sp>
      <p:sp>
        <p:nvSpPr>
          <p:cNvPr id="92167" name="WordArt 7"/>
          <p:cNvSpPr>
            <a:spLocks noChangeArrowheads="1" noChangeShapeType="1" noTextEdit="1"/>
          </p:cNvSpPr>
          <p:nvPr/>
        </p:nvSpPr>
        <p:spPr bwMode="auto">
          <a:xfrm>
            <a:off x="7451725" y="2060575"/>
            <a:ext cx="1152525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>
                        <a:alpha val="50000"/>
                      </a:srgbClr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cs typeface="Arial"/>
              </a:rPr>
              <a:t>5</a:t>
            </a:r>
          </a:p>
        </p:txBody>
      </p:sp>
      <p:sp>
        <p:nvSpPr>
          <p:cNvPr id="165897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427538" y="2997200"/>
            <a:ext cx="431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6</a:t>
            </a:r>
          </a:p>
        </p:txBody>
      </p:sp>
      <p:sp>
        <p:nvSpPr>
          <p:cNvPr id="165898" name="WordArt 9"/>
          <p:cNvSpPr>
            <a:spLocks noChangeArrowheads="1" noChangeShapeType="1" noTextEdit="1"/>
          </p:cNvSpPr>
          <p:nvPr/>
        </p:nvSpPr>
        <p:spPr bwMode="auto">
          <a:xfrm>
            <a:off x="5580063" y="3789363"/>
            <a:ext cx="1944687" cy="3068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4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+mn-lt"/>
                <a:ea typeface="+mn-lt"/>
                <a:cs typeface="+mn-lt"/>
              </a:rPr>
              <a:t>7</a:t>
            </a:r>
          </a:p>
        </p:txBody>
      </p:sp>
      <p:sp>
        <p:nvSpPr>
          <p:cNvPr id="165899" name="WordArt 10"/>
          <p:cNvSpPr>
            <a:spLocks noChangeArrowheads="1" noChangeShapeType="1" noTextEdit="1"/>
          </p:cNvSpPr>
          <p:nvPr/>
        </p:nvSpPr>
        <p:spPr bwMode="auto">
          <a:xfrm>
            <a:off x="1116013" y="5589588"/>
            <a:ext cx="660400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47"/>
                    </a:gs>
                    <a:gs pos="50000">
                      <a:srgbClr val="FFFF99"/>
                    </a:gs>
                    <a:gs pos="100000">
                      <a:srgbClr val="767647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165900" name="WordArt 11"/>
          <p:cNvSpPr>
            <a:spLocks noChangeArrowheads="1" noChangeShapeType="1" noTextEdit="1"/>
          </p:cNvSpPr>
          <p:nvPr/>
        </p:nvSpPr>
        <p:spPr bwMode="auto">
          <a:xfrm>
            <a:off x="5724525" y="1557338"/>
            <a:ext cx="5032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miter lim="800000"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65901" name="WordArt 12"/>
          <p:cNvSpPr>
            <a:spLocks noChangeArrowheads="1" noChangeShapeType="1" noTextEdit="1"/>
          </p:cNvSpPr>
          <p:nvPr/>
        </p:nvSpPr>
        <p:spPr bwMode="auto">
          <a:xfrm>
            <a:off x="2843213" y="2997200"/>
            <a:ext cx="9366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244475"/>
            <a:ext cx="8839200" cy="8223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/>
              <a:t>Каких шаров не хватает от 1 до 15?</a:t>
            </a:r>
          </a:p>
        </p:txBody>
      </p:sp>
      <p:pic>
        <p:nvPicPr>
          <p:cNvPr id="188422" name="Picture 6" descr="MCj043705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048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5" name="Picture 7" descr="MCj043705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5814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4" name="Picture 8" descr="MCj043705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562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5" name="Picture 9" descr="MCj043705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75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6" name="Picture 10" descr="MCj0437054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4483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7" name="Picture 11" descr="MCj0437055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28956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8" name="Picture 12" descr="MCj043705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152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9" name="Picture 13" descr="MCj0437057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541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0" name="Picture 14" descr="MCj0437059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52578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3" name="Picture 15" descr="MCj0437060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60198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2" name="Picture 16" descr="MCj0437061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4800" y="15240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3" name="Picture 17" descr="MCj043706200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35814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4" name="Picture 18" descr="MCj04370640000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167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8" dur="5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10" dur="50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21 7.28661E-7 C 0.01041 7.28661E-7 0.125 0.07472 0.125 0.16655 C 0.125 0.25838 0.01041 0.3331 -0.13021 0.3331 C -0.27101 0.3331 -0.38542 0.25838 -0.38542 0.16655 C -0.38542 0.07472 -0.27101 7.28661E-7 -0.13021 7.28661E-7 Z " pathEditMode="relative" rAng="0" ptsTypes="fffff">
                                      <p:cBhvr>
                                        <p:cTn id="12" dur="30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45 -2.56072E-6 C -0.00364 -2.56072E-6 0.125 0.04025 0.125 0.09022 C 0.125 0.13995 -0.00364 0.18043 -0.16145 0.18043 C -0.31944 0.18043 -0.44791 0.13995 -0.44791 0.09022 C -0.44791 0.04025 -0.31944 -2.56072E-6 -0.16145 -2.56072E-6 Z " pathEditMode="relative" rAng="0" ptsTypes="fffff">
                                      <p:cBhvr>
                                        <p:cTn id="14" dur="5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762E-6 L -0.00625 0.235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17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1249E-6 L -0.01667 0.355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77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6752E-6 L -0.20416 -0.677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338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3331E-6 L -0.4 -0.47744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238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Четное число – подними правую руку</a:t>
            </a:r>
            <a:br>
              <a:rPr lang="ru-RU" sz="3200" smtClean="0"/>
            </a:br>
            <a:r>
              <a:rPr lang="ru-RU" sz="3200" smtClean="0"/>
              <a:t>Нечетное число – подними левую руку</a:t>
            </a:r>
          </a:p>
        </p:txBody>
      </p:sp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2095500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7696200" y="1676400"/>
            <a:ext cx="647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762000" y="4267200"/>
            <a:ext cx="1828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7848600" y="5943600"/>
            <a:ext cx="647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3886200" y="1905000"/>
            <a:ext cx="647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0425" name="WordArt 9"/>
          <p:cNvSpPr>
            <a:spLocks noChangeArrowheads="1" noChangeShapeType="1" noTextEdit="1"/>
          </p:cNvSpPr>
          <p:nvPr/>
        </p:nvSpPr>
        <p:spPr bwMode="auto">
          <a:xfrm>
            <a:off x="7086600" y="2743200"/>
            <a:ext cx="15621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0426" name="WordArt 10"/>
          <p:cNvSpPr>
            <a:spLocks noChangeArrowheads="1" noChangeShapeType="1" noTextEdit="1"/>
          </p:cNvSpPr>
          <p:nvPr/>
        </p:nvSpPr>
        <p:spPr bwMode="auto">
          <a:xfrm>
            <a:off x="3886200" y="3352800"/>
            <a:ext cx="22479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0427" name="WordArt 11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2095500" cy="2038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0428" name="WordArt 12"/>
          <p:cNvSpPr>
            <a:spLocks noChangeArrowheads="1" noChangeShapeType="1" noTextEdit="1"/>
          </p:cNvSpPr>
          <p:nvPr/>
        </p:nvSpPr>
        <p:spPr bwMode="auto">
          <a:xfrm>
            <a:off x="6324600" y="1524000"/>
            <a:ext cx="990600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0" grpId="1" animBg="1"/>
      <p:bldP spid="60421" grpId="0" animBg="1"/>
      <p:bldP spid="60421" grpId="1" animBg="1"/>
      <p:bldP spid="60422" grpId="0" animBg="1"/>
      <p:bldP spid="60422" grpId="1" animBg="1"/>
      <p:bldP spid="60423" grpId="0" animBg="1"/>
      <p:bldP spid="60423" grpId="1" animBg="1"/>
      <p:bldP spid="60424" grpId="0" animBg="1"/>
      <p:bldP spid="60424" grpId="1" animBg="1"/>
      <p:bldP spid="60425" grpId="0" animBg="1"/>
      <p:bldP spid="60425" grpId="1" animBg="1"/>
      <p:bldP spid="60426" grpId="0" animBg="1"/>
      <p:bldP spid="60426" grpId="1" animBg="1"/>
      <p:bldP spid="60427" grpId="0" animBg="1"/>
      <p:bldP spid="60427" grpId="1" animBg="1"/>
      <p:bldP spid="60428" grpId="0" animBg="1"/>
      <p:bldP spid="604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  <a:r>
              <a:rPr lang="ru-RU" b="1"/>
              <a:t>что исчезло?</a:t>
            </a:r>
          </a:p>
        </p:txBody>
      </p:sp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611188" y="2276475"/>
            <a:ext cx="11842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ea typeface="+mn-lt"/>
                <a:cs typeface="+mn-lt"/>
              </a:rPr>
              <a:t>0,16</a:t>
            </a:r>
          </a:p>
        </p:txBody>
      </p:sp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6659563" y="1557338"/>
            <a:ext cx="1841500" cy="170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+mn-lt"/>
                <a:ea typeface="+mn-lt"/>
                <a:cs typeface="+mn-lt"/>
              </a:rPr>
              <a:t>47</a:t>
            </a:r>
          </a:p>
        </p:txBody>
      </p:sp>
      <p:sp>
        <p:nvSpPr>
          <p:cNvPr id="79877" name="WordArt 5"/>
          <p:cNvSpPr>
            <a:spLocks noChangeArrowheads="1" noChangeShapeType="1" noTextEdit="1"/>
          </p:cNvSpPr>
          <p:nvPr/>
        </p:nvSpPr>
        <p:spPr bwMode="auto">
          <a:xfrm>
            <a:off x="468313" y="4581525"/>
            <a:ext cx="223202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129</a:t>
            </a:r>
          </a:p>
        </p:txBody>
      </p:sp>
      <p:sp>
        <p:nvSpPr>
          <p:cNvPr id="79878" name="WordArt 6"/>
          <p:cNvSpPr>
            <a:spLocks noChangeArrowheads="1" noChangeShapeType="1" noTextEdit="1"/>
          </p:cNvSpPr>
          <p:nvPr/>
        </p:nvSpPr>
        <p:spPr bwMode="auto">
          <a:xfrm>
            <a:off x="3635375" y="2276475"/>
            <a:ext cx="1687513" cy="1992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n-lt"/>
                <a:ea typeface="+mn-lt"/>
                <a:cs typeface="+mn-lt"/>
              </a:rPr>
              <a:t>0,3</a:t>
            </a:r>
          </a:p>
        </p:txBody>
      </p:sp>
      <p:sp>
        <p:nvSpPr>
          <p:cNvPr id="79879" name="WordArt 7"/>
          <p:cNvSpPr>
            <a:spLocks noChangeArrowheads="1" noChangeShapeType="1" noTextEdit="1"/>
          </p:cNvSpPr>
          <p:nvPr/>
        </p:nvSpPr>
        <p:spPr bwMode="auto">
          <a:xfrm>
            <a:off x="6948488" y="4508500"/>
            <a:ext cx="1152525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ea typeface="+mn-lt"/>
                <a:cs typeface="+mn-lt"/>
              </a:rPr>
              <a:t>5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ea typeface="+mn-lt"/>
                <a:cs typeface="+mn-lt"/>
              </a:rPr>
              <a:t>8</a:t>
            </a: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6948488" y="5445125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75" grpId="1" animBg="1"/>
      <p:bldP spid="79876" grpId="0" animBg="1"/>
      <p:bldP spid="79876" grpId="1" animBg="1"/>
      <p:bldP spid="79877" grpId="0" animBg="1"/>
      <p:bldP spid="79877" grpId="1" animBg="1"/>
      <p:bldP spid="79878" grpId="0" animBg="1"/>
      <p:bldP spid="79878" grpId="1" animBg="1"/>
      <p:bldP spid="79879" grpId="0" animBg="1"/>
      <p:bldP spid="79879" grpId="1" animBg="1"/>
      <p:bldP spid="79880" grpId="0" animBg="1"/>
      <p:bldP spid="7988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354138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Aft>
                <a:spcPts val="600"/>
              </a:spcAft>
            </a:pP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Активная мыслительная деятельность возрастает, если соблюдаются условия</a:t>
            </a:r>
            <a:r>
              <a:rPr lang="ru-RU" sz="48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4000" b="1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endParaRPr lang="ru-RU" sz="4800" b="1" smtClean="0">
              <a:solidFill>
                <a:srgbClr val="000066"/>
              </a:solidFill>
            </a:endParaRPr>
          </a:p>
        </p:txBody>
      </p:sp>
      <p:sp>
        <p:nvSpPr>
          <p:cNvPr id="169987" name="Объект 2"/>
          <p:cNvSpPr>
            <a:spLocks noGrp="1"/>
          </p:cNvSpPr>
          <p:nvPr>
            <p:ph idx="1"/>
          </p:nvPr>
        </p:nvSpPr>
        <p:spPr>
          <a:xfrm>
            <a:off x="457200" y="1955800"/>
            <a:ext cx="8229600" cy="421005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200" b="1" smtClean="0">
                <a:solidFill>
                  <a:srgbClr val="054B25"/>
                </a:solidFill>
                <a:latin typeface="Times New Roman" pitchFamily="18" charset="0"/>
                <a:cs typeface="Times New Roman" pitchFamily="18" charset="0"/>
              </a:rPr>
              <a:t> учащийся, знакомясь с материалом, одновременно выполняет конкретное задание, помогающее глубже понять данный материал;</a:t>
            </a:r>
            <a:endParaRPr lang="ru-RU" sz="2200" b="1" smtClean="0">
              <a:solidFill>
                <a:srgbClr val="054B25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65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200" b="1" smtClean="0">
                <a:solidFill>
                  <a:srgbClr val="054B25"/>
                </a:solidFill>
                <a:latin typeface="Times New Roman" pitchFamily="18" charset="0"/>
                <a:cs typeface="Times New Roman" pitchFamily="18" charset="0"/>
              </a:rPr>
              <a:t>это задание направляет усилия учащегося на использование определенного приема мыслительной деятельности (сравнения, конкретизации и т.д.)</a:t>
            </a:r>
            <a:br>
              <a:rPr lang="ru-RU" sz="2200" b="1" smtClean="0">
                <a:solidFill>
                  <a:srgbClr val="054B2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smtClean="0">
              <a:solidFill>
                <a:srgbClr val="054B2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5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200" b="1" smtClean="0">
                <a:solidFill>
                  <a:srgbClr val="054B25"/>
                </a:solidFill>
                <a:latin typeface="Times New Roman" pitchFamily="18" charset="0"/>
                <a:cs typeface="Times New Roman" pitchFamily="18" charset="0"/>
              </a:rPr>
              <a:t>данный прием соответствует содержанию материала, и чем в большей мере, тем сильнее активизируется деятельность;</a:t>
            </a:r>
            <a:br>
              <a:rPr lang="ru-RU" sz="2200" b="1" smtClean="0">
                <a:solidFill>
                  <a:srgbClr val="054B2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smtClean="0">
              <a:solidFill>
                <a:srgbClr val="054B2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5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200" b="1" smtClean="0">
                <a:solidFill>
                  <a:srgbClr val="054B25"/>
                </a:solidFill>
                <a:latin typeface="Times New Roman" pitchFamily="18" charset="0"/>
                <a:cs typeface="Times New Roman" pitchFamily="18" charset="0"/>
              </a:rPr>
              <a:t>учащийся обладает знаниями, необходимыми для выполнения задания, и навыками применения данного приема;</a:t>
            </a:r>
            <a:br>
              <a:rPr lang="ru-RU" sz="2200" b="1" smtClean="0">
                <a:solidFill>
                  <a:srgbClr val="054B2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smtClean="0">
              <a:solidFill>
                <a:srgbClr val="054B2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5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2200" b="1" smtClean="0">
                <a:solidFill>
                  <a:srgbClr val="054B25"/>
                </a:solidFill>
                <a:latin typeface="Times New Roman" pitchFamily="18" charset="0"/>
                <a:cs typeface="Times New Roman" pitchFamily="18" charset="0"/>
              </a:rPr>
              <a:t>материал не является чрезмерно легким или очень трудным.</a:t>
            </a:r>
            <a:endParaRPr lang="ru-RU" sz="2200" b="1" smtClean="0">
              <a:solidFill>
                <a:srgbClr val="054B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232025"/>
          </a:xfrm>
        </p:spPr>
        <p:txBody>
          <a:bodyPr/>
          <a:lstStyle/>
          <a:p>
            <a:pPr eaLnBrk="1" hangingPunct="1"/>
            <a:r>
              <a:rPr lang="ru-RU" sz="4600" b="1" smtClean="0">
                <a:solidFill>
                  <a:srgbClr val="006600"/>
                </a:solidFill>
              </a:rPr>
              <a:t>Непрерывная длительность занятий непосредственно с компьютером не превышает</a:t>
            </a:r>
            <a:r>
              <a:rPr lang="ru-RU" sz="4600" smtClean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>
          <a:xfrm>
            <a:off x="468313" y="2924175"/>
            <a:ext cx="8229600" cy="320198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66"/>
                </a:solidFill>
              </a:rPr>
              <a:t>для учащихся </a:t>
            </a:r>
            <a:r>
              <a:rPr lang="ru-RU" sz="3600" b="1" dirty="0" smtClean="0">
                <a:solidFill>
                  <a:srgbClr val="000066"/>
                </a:solidFill>
              </a:rPr>
              <a:t>1-2 </a:t>
            </a:r>
            <a:r>
              <a:rPr lang="ru-RU" sz="3600" b="1" dirty="0" smtClean="0">
                <a:solidFill>
                  <a:srgbClr val="000066"/>
                </a:solidFill>
              </a:rPr>
              <a:t>класса – 10 минут,</a:t>
            </a:r>
          </a:p>
          <a:p>
            <a:pPr eaLnBrk="1" hangingPunct="1"/>
            <a:r>
              <a:rPr lang="ru-RU" sz="3600" b="1" dirty="0" smtClean="0">
                <a:solidFill>
                  <a:srgbClr val="000066"/>
                </a:solidFill>
              </a:rPr>
              <a:t>для учащихся </a:t>
            </a:r>
            <a:r>
              <a:rPr lang="ru-RU" sz="3600" b="1" dirty="0" smtClean="0">
                <a:solidFill>
                  <a:srgbClr val="000066"/>
                </a:solidFill>
              </a:rPr>
              <a:t>3-4 </a:t>
            </a:r>
            <a:r>
              <a:rPr lang="ru-RU" sz="3600" b="1" dirty="0" smtClean="0">
                <a:solidFill>
                  <a:srgbClr val="000066"/>
                </a:solidFill>
              </a:rPr>
              <a:t>классов – 15 минут,</a:t>
            </a:r>
          </a:p>
          <a:p>
            <a:pPr eaLnBrk="1" hangingPunct="1"/>
            <a:r>
              <a:rPr lang="ru-RU" sz="3600" b="1" dirty="0" smtClean="0">
                <a:solidFill>
                  <a:srgbClr val="000066"/>
                </a:solidFill>
              </a:rPr>
              <a:t>для </a:t>
            </a:r>
            <a:r>
              <a:rPr lang="ru-RU" sz="3600" b="1" smtClean="0">
                <a:solidFill>
                  <a:srgbClr val="000066"/>
                </a:solidFill>
              </a:rPr>
              <a:t>учащихся </a:t>
            </a:r>
            <a:r>
              <a:rPr lang="ru-RU" sz="3600" b="1" smtClean="0">
                <a:solidFill>
                  <a:srgbClr val="000066"/>
                </a:solidFill>
              </a:rPr>
              <a:t>5-7 </a:t>
            </a:r>
            <a:r>
              <a:rPr lang="ru-RU" sz="3600" b="1" dirty="0" smtClean="0">
                <a:solidFill>
                  <a:srgbClr val="000066"/>
                </a:solidFill>
              </a:rPr>
              <a:t>классов – 20 минут,</a:t>
            </a:r>
          </a:p>
          <a:p>
            <a:pPr eaLnBrk="1" hangingPunct="1"/>
            <a:r>
              <a:rPr lang="ru-RU" sz="3600" b="1" dirty="0" smtClean="0">
                <a:solidFill>
                  <a:srgbClr val="000066"/>
                </a:solidFill>
              </a:rPr>
              <a:t>для учащихся 8-10 классов – 25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9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Компьютерные средства, используемые в обучении на основании их функционального назначения:</a:t>
            </a:r>
            <a:endParaRPr lang="ru-RU" sz="3600" b="1" smtClean="0">
              <a:solidFill>
                <a:srgbClr val="66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3213100"/>
            <a:ext cx="8229600" cy="2520950"/>
          </a:xfrm>
        </p:spPr>
        <p:txBody>
          <a:bodyPr/>
          <a:lstStyle/>
          <a:p>
            <a:pPr marL="457200" indent="-457200" algn="just" eaLnBrk="1" hangingPunct="1">
              <a:lnSpc>
                <a:spcPct val="60000"/>
              </a:lnSpc>
              <a:spcAft>
                <a:spcPts val="1000"/>
              </a:spcAft>
              <a:buFont typeface="Arial" charset="0"/>
              <a:buAutoNum type="arabicPeriod"/>
            </a:pP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Презентации  </a:t>
            </a:r>
          </a:p>
          <a:p>
            <a:pPr marL="457200" indent="-457200" algn="just" eaLnBrk="1" hangingPunct="1">
              <a:lnSpc>
                <a:spcPct val="60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Электронные энциклопедии </a:t>
            </a:r>
          </a:p>
          <a:p>
            <a:pPr marL="457200" indent="-457200" eaLnBrk="1" hangingPunct="1">
              <a:lnSpc>
                <a:spcPct val="60000"/>
              </a:lnSpc>
              <a:buFont typeface="Arial" charset="0"/>
              <a:buNone/>
            </a:pP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Дидактические материалы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 Программы-тренажеры </a:t>
            </a:r>
            <a:endParaRPr lang="ru-RU" b="1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2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139825"/>
          </a:xfrm>
        </p:spPr>
        <p:txBody>
          <a:bodyPr/>
          <a:lstStyle/>
          <a:p>
            <a:pPr eaLnBrk="1" hangingPunct="1"/>
            <a:r>
              <a:rPr lang="ru-RU" sz="6000" b="1" smtClean="0"/>
              <a:t>СПАСИБО ЗА УРОК !</a:t>
            </a:r>
          </a:p>
        </p:txBody>
      </p:sp>
      <p:pic>
        <p:nvPicPr>
          <p:cNvPr id="172034" name="Picture 3" descr="плывущий корабл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54288"/>
            <a:ext cx="9144000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8458200" cy="601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Сегодня вы занимались хорошо!</a:t>
            </a:r>
          </a:p>
        </p:txBody>
      </p:sp>
      <p:pic>
        <p:nvPicPr>
          <p:cNvPr id="8197" name="Picture 5" descr="71e892c0b361cc40ea13ac450f7b1f2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0200"/>
            <a:ext cx="2185988" cy="2185988"/>
          </a:xfrm>
        </p:spPr>
      </p:pic>
      <p:pic>
        <p:nvPicPr>
          <p:cNvPr id="8199" name="Picture 7" descr="Gerbera_white_backgroun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3657600"/>
            <a:ext cx="1055688" cy="1055688"/>
          </a:xfrm>
        </p:spPr>
      </p:pic>
      <p:pic>
        <p:nvPicPr>
          <p:cNvPr id="8202" name="Picture 10" descr="71e892c0b361cc40ea13ac450f7b1f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209800" y="381000"/>
            <a:ext cx="2187575" cy="2187575"/>
          </a:xfrm>
        </p:spPr>
      </p:pic>
      <p:pic>
        <p:nvPicPr>
          <p:cNvPr id="8208" name="Picture 16" descr="Gerbera_white_backgroun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105400" y="4724400"/>
            <a:ext cx="1131888" cy="1131888"/>
          </a:xfrm>
        </p:spPr>
      </p:pic>
      <p:pic>
        <p:nvPicPr>
          <p:cNvPr id="8211" name="Picture 19" descr="Gerbera_white_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905000"/>
            <a:ext cx="11318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 descr="Gerbera_white_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200400"/>
            <a:ext cx="11318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Gerbera_white_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191000"/>
            <a:ext cx="11318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5" name="Picture 23" descr="Gerbera_white_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276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4" descr="Gerbera_white_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981200"/>
            <a:ext cx="11318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5" descr="71e892c0b361cc40ea13ac450f7b1f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048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Gerbera_white_backgrou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4419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23055 -0.2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-124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23628 -0.048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17153 -0.23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118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19652 -0.260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-13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9167 0.2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4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11181 -0.160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-80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 L -0.075 0.12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61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3.7037E-7 L -0.06667 0.2 " pathEditMode="relative" ptsTypes="AA">
                                      <p:cBhvr>
                                        <p:cTn id="20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3333 -0.31111 " pathEditMode="relative" ptsTypes="AA">
                                      <p:cBhvr>
                                        <p:cTn id="2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0.03403 0.0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WordArt 4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077200" cy="60960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1660044"/>
                <a:gd name="adj2" fmla="val 71454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желаю</a:t>
            </a:r>
          </a:p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успехов</a:t>
            </a:r>
          </a:p>
        </p:txBody>
      </p:sp>
      <p:pic>
        <p:nvPicPr>
          <p:cNvPr id="174082" name="Picture 5" descr="cendrillon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1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5908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7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46439">
            <a:off x="3160713" y="2630487"/>
            <a:ext cx="9144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743200" y="2209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1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27422">
            <a:off x="4419600" y="39624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1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19400" y="3352800"/>
            <a:ext cx="854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7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54859">
            <a:off x="3962400" y="3276600"/>
            <a:ext cx="9144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7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905000"/>
            <a:ext cx="9144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7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2434">
            <a:off x="4913313" y="2249487"/>
            <a:ext cx="9144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7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843199">
            <a:off x="3429000" y="4191000"/>
            <a:ext cx="9144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162800" cy="3352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 скорой встречи!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6572E-6 L 0.14375 -0.3525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176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6822E-6 L 0.36667 -0.1637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81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8584E-6 L 0.321 -0.310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55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1  E" pathEditMode="relative" ptsTypes="">
                                      <p:cBhvr>
                                        <p:cTn id="12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08189E-8 L -0.33003 0.2553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127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8936E-7 L 0.475 0.272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36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00393E-6 L -0.11667 0.2944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47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1624E-6 L -0.36233 -2.61624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13532E-7 L -0.2875 -0.194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97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0856E-6 L -0.15833 -0.2940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4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ъект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solidFill>
                  <a:srgbClr val="000066"/>
                </a:solidFill>
              </a:rPr>
              <a:t>5.</a:t>
            </a:r>
            <a:r>
              <a:rPr lang="ru-RU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Системы виртуального эксперимента 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</a:rPr>
              <a:t>6.</a:t>
            </a: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Программные системы контроля  знаний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</a:rPr>
              <a:t>7.</a:t>
            </a: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Электронные учебники и учебные курсы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</a:rPr>
              <a:t>8.</a:t>
            </a:r>
            <a:r>
              <a:rPr lang="ru-RU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Обучающие игры и развивающие программы </a:t>
            </a:r>
            <a:endParaRPr lang="ru-RU" sz="3600" b="1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7145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1A03"/>
                </a:solidFill>
                <a:latin typeface="Times New Roman" pitchFamily="18" charset="0"/>
                <a:cs typeface="Times New Roman" pitchFamily="18" charset="0"/>
              </a:rPr>
              <a:t>Типы уроков по способу использования информационных технологий</a:t>
            </a:r>
            <a:endParaRPr lang="ru-RU" sz="4000" b="1" smtClean="0">
              <a:solidFill>
                <a:srgbClr val="001A0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91025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5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Уроки, на которых компьютер используется в демонстрационном режиме – один компьютер на учительском столе + проектор;</a:t>
            </a:r>
            <a:endParaRPr lang="ru-RU" sz="2500" b="1" smtClean="0">
              <a:solidFill>
                <a:srgbClr val="8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5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Уроки, на которых компьютер используется в индивидуальном режиме – урок в компьютерном классе без выхода в Интернет;</a:t>
            </a:r>
            <a:endParaRPr lang="ru-RU" sz="2500" b="1" smtClean="0">
              <a:solidFill>
                <a:srgbClr val="800000"/>
              </a:solidFill>
              <a:cs typeface="Calibri" pitchFamily="34" charset="0"/>
            </a:endParaRPr>
          </a:p>
          <a:p>
            <a:pPr algn="just" eaLnBrk="1" hangingPunct="1">
              <a:lnSpc>
                <a:spcPct val="9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5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Уроки, на которых компьютер используется в индивидуальном дистанционном режиме – урок в компьютерном классе с выходом в Интернет.</a:t>
            </a:r>
            <a:endParaRPr lang="ru-RU" sz="2500" b="1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827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sz="4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Модель использования ИКТ </a:t>
            </a:r>
            <a:br>
              <a:rPr lang="ru-RU" sz="4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уроке:</a:t>
            </a:r>
            <a:r>
              <a:rPr lang="ru-RU" sz="3200" b="1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000066"/>
                </a:solidFill>
                <a:ea typeface="Calibri" pitchFamily="34" charset="0"/>
                <a:cs typeface="Times New Roman" pitchFamily="18" charset="0"/>
              </a:rPr>
            </a:br>
            <a:endParaRPr lang="ru-RU" sz="4000" b="1" smtClean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Arial" charset="0"/>
              <a:buNone/>
            </a:pPr>
            <a:endParaRPr lang="ru-RU" sz="3000" b="1" i="1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sz="3000" b="1" i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Демонстрация компьютерной презентации;</a:t>
            </a:r>
            <a:endParaRPr lang="ru-RU" sz="2200" b="1" i="1" smtClean="0">
              <a:solidFill>
                <a:srgbClr val="660033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sz="3000" b="1" i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Тестирование с выбором ответов;</a:t>
            </a:r>
            <a:endParaRPr lang="ru-RU" sz="2200" b="1" i="1" smtClean="0">
              <a:solidFill>
                <a:srgbClr val="660033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sz="3000" b="1" i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Написание диктанта, сочинения, изложения;</a:t>
            </a:r>
            <a:endParaRPr lang="ru-RU" sz="2200" b="1" i="1" smtClean="0">
              <a:solidFill>
                <a:srgbClr val="660033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sz="3000" b="1" i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Отработка технических навыков с помощью    	компьютерного тренажёра;</a:t>
            </a:r>
            <a:endParaRPr lang="ru-RU" sz="2200" b="1" i="1" smtClean="0">
              <a:solidFill>
                <a:srgbClr val="660033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sz="3000" b="1" i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Использование электронных учебников.</a:t>
            </a:r>
            <a:endParaRPr lang="ru-RU" sz="3000" b="1" i="1" smtClean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827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sz="4000" i="1" smtClean="0">
                <a:solidFill>
                  <a:srgbClr val="CC006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smtClean="0">
                <a:solidFill>
                  <a:srgbClr val="CC00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CC006B"/>
                </a:solidFill>
                <a:latin typeface="Times New Roman" pitchFamily="18" charset="0"/>
                <a:cs typeface="Times New Roman" pitchFamily="18" charset="0"/>
              </a:rPr>
              <a:t>Модель использования ИКТ </a:t>
            </a:r>
            <a:br>
              <a:rPr lang="ru-RU" sz="4000" b="1" i="1" smtClean="0">
                <a:solidFill>
                  <a:srgbClr val="CC00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CC006B"/>
                </a:solidFill>
                <a:latin typeface="Times New Roman" pitchFamily="18" charset="0"/>
                <a:cs typeface="Times New Roman" pitchFamily="18" charset="0"/>
              </a:rPr>
              <a:t>вне урока:</a:t>
            </a:r>
            <a:r>
              <a:rPr lang="ru-RU" sz="3200" b="1" smtClean="0">
                <a:solidFill>
                  <a:srgbClr val="CC006B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CC006B"/>
                </a:solidFill>
                <a:ea typeface="Calibri" pitchFamily="34" charset="0"/>
                <a:cs typeface="Times New Roman" pitchFamily="18" charset="0"/>
              </a:rPr>
            </a:br>
            <a:endParaRPr lang="ru-RU" sz="4000" b="1" smtClean="0">
              <a:solidFill>
                <a:srgbClr val="CC006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15000"/>
              </a:lnSpc>
            </a:pPr>
            <a:endParaRPr lang="ru-RU" b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Поиск информации в Интернете и других источниках;</a:t>
            </a:r>
            <a:endParaRPr lang="ru-RU" sz="2400" b="1" smtClean="0">
              <a:solidFill>
                <a:srgbClr val="000066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Фиксация записи об окружающем мире;</a:t>
            </a:r>
            <a:endParaRPr lang="ru-RU" sz="2400" b="1" smtClean="0">
              <a:solidFill>
                <a:srgbClr val="000066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Подготовка выступления и само выступление с использованием презентаций.</a:t>
            </a:r>
            <a:endParaRPr lang="ru-RU" sz="2400" b="1" smtClean="0">
              <a:solidFill>
                <a:srgbClr val="000066"/>
              </a:solidFill>
              <a:cs typeface="Calibri" pitchFamily="34" charset="0"/>
            </a:endParaRPr>
          </a:p>
          <a:p>
            <a:pPr eaLnBrk="1" hangingPunct="1"/>
            <a:endParaRPr lang="ru-RU" b="1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569325" cy="59039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«Тебе скажут —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забудешь.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Тебе покажут —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запомнишь.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сделаешь —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поймёшь» </a:t>
            </a:r>
            <a:endParaRPr lang="ru-RU" sz="5400" b="1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ъект 2"/>
          <p:cNvSpPr>
            <a:spLocks noGrp="1"/>
          </p:cNvSpPr>
          <p:nvPr>
            <p:ph idx="1"/>
          </p:nvPr>
        </p:nvSpPr>
        <p:spPr>
          <a:xfrm>
            <a:off x="358775" y="620713"/>
            <a:ext cx="8785225" cy="5184775"/>
          </a:xfrm>
        </p:spPr>
        <p:txBody>
          <a:bodyPr/>
          <a:lstStyle/>
          <a:p>
            <a:pPr marL="0" indent="0" algn="ctr" eaLnBrk="1" hangingPunct="1">
              <a:lnSpc>
                <a:spcPct val="140000"/>
              </a:lnSpc>
              <a:buFont typeface="Arial" charset="0"/>
              <a:buNone/>
            </a:pPr>
            <a:r>
              <a:rPr lang="ru-RU" sz="40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 данным ЮНЕСКО при аудиовосприятии усваивается только 12% информации, при визуальном около 25%, а при аудиовизуальном до 65% воспринимаемой информации.</a:t>
            </a:r>
            <a:endParaRPr lang="ru-RU" sz="4000" b="1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620713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folHlink"/>
                </a:solidFill>
              </a:rPr>
              <a:t>Дежурные звуки: ж – ш</a:t>
            </a:r>
            <a:br>
              <a:rPr lang="ru-RU" sz="3600" b="1" i="1" smtClean="0">
                <a:solidFill>
                  <a:schemeClr val="folHlink"/>
                </a:solidFill>
              </a:rPr>
            </a:br>
            <a:endParaRPr lang="ru-RU" sz="3600" b="1" i="1" smtClean="0">
              <a:solidFill>
                <a:schemeClr val="folHlink"/>
              </a:solidFill>
            </a:endParaRPr>
          </a:p>
        </p:txBody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773238"/>
            <a:ext cx="5111750" cy="5084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i="1" smtClean="0"/>
              <a:t>.елудок,</a:t>
            </a:r>
            <a:r>
              <a:rPr lang="ru-RU" sz="4400" b="1" smtClean="0"/>
              <a:t>       </a:t>
            </a:r>
          </a:p>
          <a:p>
            <a:pPr eaLnBrk="1" hangingPunct="1">
              <a:buFontTx/>
              <a:buNone/>
            </a:pPr>
            <a:r>
              <a:rPr lang="ru-RU" sz="4400" b="1" i="1" smtClean="0"/>
              <a:t>ки…ечник,</a:t>
            </a:r>
            <a:r>
              <a:rPr lang="ru-RU" sz="4400" b="1" smtClean="0"/>
              <a:t>     </a:t>
            </a:r>
          </a:p>
          <a:p>
            <a:pPr eaLnBrk="1" hangingPunct="1">
              <a:buFontTx/>
              <a:buNone/>
            </a:pPr>
            <a:r>
              <a:rPr lang="ru-RU" sz="4400" b="1" smtClean="0"/>
              <a:t>.</a:t>
            </a:r>
            <a:r>
              <a:rPr lang="ru-RU" sz="4400" b="1" i="1" smtClean="0"/>
              <a:t>елчь,</a:t>
            </a:r>
            <a:r>
              <a:rPr lang="ru-RU" sz="4400" b="1" smtClean="0"/>
              <a:t>           </a:t>
            </a:r>
          </a:p>
          <a:p>
            <a:pPr eaLnBrk="1" hangingPunct="1">
              <a:buFontTx/>
              <a:buNone/>
            </a:pPr>
            <a:r>
              <a:rPr lang="ru-RU" sz="4400" b="1" i="1" smtClean="0"/>
              <a:t>ки…ка,</a:t>
            </a:r>
            <a:r>
              <a:rPr lang="ru-RU" sz="4400" b="1" smtClean="0"/>
              <a:t>           </a:t>
            </a:r>
          </a:p>
          <a:p>
            <a:pPr eaLnBrk="1" hangingPunct="1">
              <a:buFontTx/>
              <a:buNone/>
            </a:pPr>
            <a:r>
              <a:rPr lang="ru-RU" sz="4400" b="1" smtClean="0"/>
              <a:t>.</a:t>
            </a:r>
            <a:r>
              <a:rPr lang="ru-RU" sz="4400" b="1" i="1" smtClean="0"/>
              <a:t>елеза.</a:t>
            </a:r>
            <a:r>
              <a:rPr lang="ru-RU" sz="4400" b="1" smtClean="0"/>
              <a:t>         </a:t>
            </a:r>
          </a:p>
          <a:p>
            <a:pPr eaLnBrk="1" hangingPunct="1">
              <a:buFontTx/>
              <a:buNone/>
            </a:pPr>
            <a:endParaRPr lang="ru-RU" sz="4400" b="1" smtClean="0"/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051050" y="1916113"/>
            <a:ext cx="5143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+mn-lt"/>
                <a:ea typeface="+mn-lt"/>
                <a:cs typeface="+mn-lt"/>
              </a:rPr>
              <a:t>ж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3132138" y="2781300"/>
            <a:ext cx="43180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99"/>
                </a:solidFill>
                <a:latin typeface="+mn-lt"/>
                <a:ea typeface="+mn-lt"/>
                <a:cs typeface="+mn-lt"/>
              </a:rPr>
              <a:t>ш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2195513" y="3573463"/>
            <a:ext cx="441325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+mn-lt"/>
                <a:ea typeface="+mn-lt"/>
                <a:cs typeface="+mn-lt"/>
              </a:rPr>
              <a:t>ж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132138" y="4437063"/>
            <a:ext cx="4318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99"/>
                </a:solidFill>
                <a:latin typeface="+mn-lt"/>
                <a:ea typeface="+mn-lt"/>
                <a:cs typeface="+mn-lt"/>
              </a:rPr>
              <a:t>ш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124075" y="5157788"/>
            <a:ext cx="441325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+mn-lt"/>
                <a:ea typeface="+mn-lt"/>
                <a:cs typeface="+mn-lt"/>
              </a:rPr>
              <a:t>ж</a:t>
            </a:r>
          </a:p>
        </p:txBody>
      </p:sp>
      <p:sp>
        <p:nvSpPr>
          <p:cNvPr id="160776" name="Line 20"/>
          <p:cNvSpPr>
            <a:spLocks noChangeShapeType="1"/>
          </p:cNvSpPr>
          <p:nvPr/>
        </p:nvSpPr>
        <p:spPr bwMode="auto">
          <a:xfrm>
            <a:off x="6732588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420</Words>
  <Application>Microsoft Office PowerPoint</Application>
  <PresentationFormat>Экран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Тема Office</vt:lpstr>
      <vt:lpstr>Оформление по умолчанию</vt:lpstr>
      <vt:lpstr>2_Оформление по умолчанию</vt:lpstr>
      <vt:lpstr>Лучи</vt:lpstr>
      <vt:lpstr>Трава</vt:lpstr>
      <vt:lpstr>1_Оформление по умолчанию</vt:lpstr>
      <vt:lpstr>1_Лучи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1_Тема Office</vt:lpstr>
      <vt:lpstr>Презентация PowerPoint</vt:lpstr>
      <vt:lpstr> Компьютерные средства, используемые в обучении на основании их функционального назначения:</vt:lpstr>
      <vt:lpstr>Презентация PowerPoint</vt:lpstr>
      <vt:lpstr>Типы уроков по способу использования информационных технологий</vt:lpstr>
      <vt:lpstr> Модель использования ИКТ  на уроке: </vt:lpstr>
      <vt:lpstr> Модель использования ИКТ  вне урока: </vt:lpstr>
      <vt:lpstr>Презентация PowerPoint</vt:lpstr>
      <vt:lpstr>Презентация PowerPoint</vt:lpstr>
      <vt:lpstr>Дежурные звуки: ж – ш </vt:lpstr>
      <vt:lpstr>Составь и прочитай словосочетания:</vt:lpstr>
      <vt:lpstr>Составь словосочетания:</vt:lpstr>
      <vt:lpstr>Подбери картинку:</vt:lpstr>
      <vt:lpstr>          1.  Авиапочту переправляют …  2.  На почте можно купить…   3.  Почту перевозят в специальных …   4.  На почте выписываю …   5.  Почтальоны раскладывают  …</vt:lpstr>
      <vt:lpstr>Найдите цифры от 1 до 10</vt:lpstr>
      <vt:lpstr>Каких шаров не хватает от 1 до 15?</vt:lpstr>
      <vt:lpstr>Четное число – подними правую руку Нечетное число – подними левую руку</vt:lpstr>
      <vt:lpstr> что исчезло?</vt:lpstr>
      <vt:lpstr> Активная мыслительная деятельность возрастает, если соблюдаются условия:  </vt:lpstr>
      <vt:lpstr>Непрерывная длительность занятий непосредственно с компьютером не превышает:</vt:lpstr>
      <vt:lpstr>СПАСИБО ЗА УРОК !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18</cp:revision>
  <dcterms:created xsi:type="dcterms:W3CDTF">2012-10-30T10:22:33Z</dcterms:created>
  <dcterms:modified xsi:type="dcterms:W3CDTF">2012-11-09T05:49:00Z</dcterms:modified>
</cp:coreProperties>
</file>